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0"/>
  </p:notesMasterIdLst>
  <p:sldIdLst>
    <p:sldId id="396" r:id="rId2"/>
    <p:sldId id="391" r:id="rId3"/>
    <p:sldId id="371" r:id="rId4"/>
    <p:sldId id="395" r:id="rId5"/>
    <p:sldId id="428" r:id="rId6"/>
    <p:sldId id="439" r:id="rId7"/>
    <p:sldId id="430" r:id="rId8"/>
    <p:sldId id="431" r:id="rId9"/>
    <p:sldId id="432" r:id="rId10"/>
    <p:sldId id="433" r:id="rId11"/>
    <p:sldId id="434" r:id="rId12"/>
    <p:sldId id="435" r:id="rId13"/>
    <p:sldId id="436" r:id="rId14"/>
    <p:sldId id="437" r:id="rId15"/>
    <p:sldId id="438" r:id="rId16"/>
    <p:sldId id="404" r:id="rId17"/>
    <p:sldId id="397" r:id="rId18"/>
    <p:sldId id="399" r:id="rId19"/>
    <p:sldId id="400" r:id="rId20"/>
    <p:sldId id="401" r:id="rId21"/>
    <p:sldId id="406" r:id="rId22"/>
    <p:sldId id="407" r:id="rId23"/>
    <p:sldId id="408" r:id="rId24"/>
    <p:sldId id="409" r:id="rId25"/>
    <p:sldId id="410" r:id="rId26"/>
    <p:sldId id="411" r:id="rId27"/>
    <p:sldId id="412" r:id="rId28"/>
    <p:sldId id="413" r:id="rId29"/>
    <p:sldId id="414" r:id="rId30"/>
    <p:sldId id="415" r:id="rId31"/>
    <p:sldId id="416" r:id="rId32"/>
    <p:sldId id="417" r:id="rId33"/>
    <p:sldId id="418" r:id="rId34"/>
    <p:sldId id="419" r:id="rId35"/>
    <p:sldId id="420" r:id="rId36"/>
    <p:sldId id="421" r:id="rId37"/>
    <p:sldId id="405" r:id="rId38"/>
    <p:sldId id="348" r:id="rId39"/>
    <p:sldId id="449" r:id="rId40"/>
    <p:sldId id="450" r:id="rId41"/>
    <p:sldId id="451" r:id="rId42"/>
    <p:sldId id="452" r:id="rId43"/>
    <p:sldId id="453" r:id="rId44"/>
    <p:sldId id="454" r:id="rId45"/>
    <p:sldId id="455" r:id="rId46"/>
    <p:sldId id="456" r:id="rId47"/>
    <p:sldId id="457" r:id="rId48"/>
    <p:sldId id="458" r:id="rId49"/>
    <p:sldId id="403" r:id="rId50"/>
    <p:sldId id="377" r:id="rId51"/>
    <p:sldId id="378" r:id="rId52"/>
    <p:sldId id="380" r:id="rId53"/>
    <p:sldId id="376" r:id="rId54"/>
    <p:sldId id="424" r:id="rId55"/>
    <p:sldId id="425" r:id="rId56"/>
    <p:sldId id="426" r:id="rId57"/>
    <p:sldId id="427" r:id="rId58"/>
    <p:sldId id="37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92AA"/>
    <a:srgbClr val="F5882C"/>
    <a:srgbClr val="323C53"/>
    <a:srgbClr val="ACD3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94"/>
    <p:restoredTop sz="92558"/>
  </p:normalViewPr>
  <p:slideViewPr>
    <p:cSldViewPr snapToGrid="0">
      <p:cViewPr>
        <p:scale>
          <a:sx n="160" d="100"/>
          <a:sy n="160" d="100"/>
        </p:scale>
        <p:origin x="2016" y="880"/>
      </p:cViewPr>
      <p:guideLst/>
    </p:cSldViewPr>
  </p:slideViewPr>
  <p:outlineViewPr>
    <p:cViewPr>
      <p:scale>
        <a:sx n="33" d="100"/>
        <a:sy n="33" d="100"/>
      </p:scale>
      <p:origin x="0" y="-5488"/>
    </p:cViewPr>
  </p:outlineViewPr>
  <p:notesTextViewPr>
    <p:cViewPr>
      <p:scale>
        <a:sx n="1" d="1"/>
        <a:sy n="1" d="1"/>
      </p:scale>
      <p:origin x="0" y="0"/>
    </p:cViewPr>
  </p:notesTextViewPr>
  <p:notesViewPr>
    <p:cSldViewPr snapToGrid="0">
      <p:cViewPr varScale="1">
        <p:scale>
          <a:sx n="103" d="100"/>
          <a:sy n="103" d="100"/>
        </p:scale>
        <p:origin x="3584"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F58220"/>
              </a:solidFill>
            </c:spPr>
            <c:extLst>
              <c:ext xmlns:c16="http://schemas.microsoft.com/office/drawing/2014/chart" uri="{C3380CC4-5D6E-409C-BE32-E72D297353CC}">
                <c16:uniqueId val="{00000001-75F2-9445-A401-FD991654C867}"/>
              </c:ext>
            </c:extLst>
          </c:dPt>
          <c:dPt>
            <c:idx val="1"/>
            <c:bubble3D val="0"/>
            <c:spPr>
              <a:solidFill>
                <a:schemeClr val="bg1">
                  <a:lumMod val="50000"/>
                </a:schemeClr>
              </a:solidFill>
            </c:spPr>
            <c:extLst>
              <c:ext xmlns:c16="http://schemas.microsoft.com/office/drawing/2014/chart" uri="{C3380CC4-5D6E-409C-BE32-E72D297353CC}">
                <c16:uniqueId val="{00000003-75F2-9445-A401-FD991654C867}"/>
              </c:ext>
            </c:extLst>
          </c:dPt>
          <c:dPt>
            <c:idx val="2"/>
            <c:bubble3D val="0"/>
            <c:spPr>
              <a:solidFill>
                <a:schemeClr val="tx2">
                  <a:lumMod val="60000"/>
                  <a:lumOff val="40000"/>
                </a:schemeClr>
              </a:solidFill>
            </c:spPr>
            <c:extLst>
              <c:ext xmlns:c16="http://schemas.microsoft.com/office/drawing/2014/chart" uri="{C3380CC4-5D6E-409C-BE32-E72D297353CC}">
                <c16:uniqueId val="{00000005-75F2-9445-A401-FD991654C867}"/>
              </c:ext>
            </c:extLst>
          </c:dPt>
          <c:dPt>
            <c:idx val="3"/>
            <c:bubble3D val="0"/>
            <c:spPr>
              <a:solidFill>
                <a:schemeClr val="bg2">
                  <a:lumMod val="20000"/>
                  <a:lumOff val="80000"/>
                </a:schemeClr>
              </a:solidFill>
            </c:spPr>
            <c:extLst>
              <c:ext xmlns:c16="http://schemas.microsoft.com/office/drawing/2014/chart" uri="{C3380CC4-5D6E-409C-BE32-E72D297353CC}">
                <c16:uniqueId val="{00000007-75F2-9445-A401-FD991654C867}"/>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75F2-9445-A401-FD991654C867}"/>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1348A8-D513-034C-8775-60E3040DA298}"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US"/>
        </a:p>
      </dgm:t>
    </dgm:pt>
    <dgm:pt modelId="{790F8AED-184A-AB4A-B253-7EC9D7DF29F4}">
      <dgm:prSet phldrT="[Text]"/>
      <dgm:spPr>
        <a:solidFill>
          <a:srgbClr val="2D92AA"/>
        </a:solidFill>
      </dgm:spPr>
      <dgm:t>
        <a:bodyPr/>
        <a:lstStyle/>
        <a:p>
          <a:r>
            <a:rPr lang="en-US" b="0" i="0" dirty="0">
              <a:latin typeface="Gotham-Book"/>
              <a:cs typeface="Gotham-Book"/>
            </a:rPr>
            <a:t>Acquiring customers</a:t>
          </a:r>
        </a:p>
      </dgm:t>
    </dgm:pt>
    <dgm:pt modelId="{3526049C-18C5-A441-A7B0-690B8E06BE1A}" type="parTrans" cxnId="{97C2734C-68D0-514A-BC71-6E4745354EED}">
      <dgm:prSet/>
      <dgm:spPr/>
      <dgm:t>
        <a:bodyPr/>
        <a:lstStyle/>
        <a:p>
          <a:endParaRPr lang="en-US"/>
        </a:p>
      </dgm:t>
    </dgm:pt>
    <dgm:pt modelId="{96D89EBA-39D4-4E47-BF39-9035C14107D2}" type="sibTrans" cxnId="{97C2734C-68D0-514A-BC71-6E4745354EED}">
      <dgm:prSet/>
      <dgm:spPr/>
      <dgm:t>
        <a:bodyPr/>
        <a:lstStyle/>
        <a:p>
          <a:endParaRPr lang="en-US"/>
        </a:p>
      </dgm:t>
    </dgm:pt>
    <dgm:pt modelId="{B0D411B5-9F5E-3245-8977-A75F20851087}">
      <dgm:prSet phldrT="[Text]"/>
      <dgm:spPr>
        <a:solidFill>
          <a:srgbClr val="2D92AA"/>
        </a:solidFill>
      </dgm:spPr>
      <dgm:t>
        <a:bodyPr/>
        <a:lstStyle/>
        <a:p>
          <a:r>
            <a:rPr lang="en-US" b="0" i="0" dirty="0">
              <a:latin typeface="Gotham-Book"/>
              <a:cs typeface="Gotham-Book"/>
            </a:rPr>
            <a:t>Retaining customers</a:t>
          </a:r>
        </a:p>
      </dgm:t>
    </dgm:pt>
    <dgm:pt modelId="{1197FDAC-8F72-E047-B389-1B1595DF6981}" type="parTrans" cxnId="{86877FB9-7CA7-5B45-903F-D56DC4CB82A2}">
      <dgm:prSet/>
      <dgm:spPr/>
      <dgm:t>
        <a:bodyPr/>
        <a:lstStyle/>
        <a:p>
          <a:endParaRPr lang="en-US"/>
        </a:p>
      </dgm:t>
    </dgm:pt>
    <dgm:pt modelId="{C70C9507-38CE-C74D-A054-1FC0F8CE8438}" type="sibTrans" cxnId="{86877FB9-7CA7-5B45-903F-D56DC4CB82A2}">
      <dgm:prSet/>
      <dgm:spPr/>
      <dgm:t>
        <a:bodyPr/>
        <a:lstStyle/>
        <a:p>
          <a:endParaRPr lang="en-US"/>
        </a:p>
      </dgm:t>
    </dgm:pt>
    <dgm:pt modelId="{2F879DAF-2C89-754C-A457-A1179BD187EA}">
      <dgm:prSet phldrT="[Text]"/>
      <dgm:spPr>
        <a:solidFill>
          <a:srgbClr val="2D92AA"/>
        </a:solidFill>
      </dgm:spPr>
      <dgm:t>
        <a:bodyPr/>
        <a:lstStyle/>
        <a:p>
          <a:r>
            <a:rPr lang="en-US" b="0" i="0" dirty="0">
              <a:latin typeface="Gotham-Book"/>
              <a:cs typeface="Gotham-Book"/>
            </a:rPr>
            <a:t>Monetizing customers</a:t>
          </a:r>
        </a:p>
      </dgm:t>
    </dgm:pt>
    <dgm:pt modelId="{B8E23D50-8417-E445-968E-82ED9B2DB21D}" type="parTrans" cxnId="{6193B02D-7E25-C046-8498-B216DE822C1D}">
      <dgm:prSet/>
      <dgm:spPr/>
      <dgm:t>
        <a:bodyPr/>
        <a:lstStyle/>
        <a:p>
          <a:endParaRPr lang="en-US"/>
        </a:p>
      </dgm:t>
    </dgm:pt>
    <dgm:pt modelId="{0349366B-FC9F-3F43-A868-5B0010AB6F35}" type="sibTrans" cxnId="{6193B02D-7E25-C046-8498-B216DE822C1D}">
      <dgm:prSet/>
      <dgm:spPr/>
      <dgm:t>
        <a:bodyPr/>
        <a:lstStyle/>
        <a:p>
          <a:endParaRPr lang="en-US"/>
        </a:p>
      </dgm:t>
    </dgm:pt>
    <dgm:pt modelId="{2898CEC8-6EBD-7247-9B12-1A1AE6DA83F1}" type="pres">
      <dgm:prSet presAssocID="{941348A8-D513-034C-8775-60E3040DA298}" presName="diagram" presStyleCnt="0">
        <dgm:presLayoutVars>
          <dgm:dir/>
          <dgm:resizeHandles val="exact"/>
        </dgm:presLayoutVars>
      </dgm:prSet>
      <dgm:spPr/>
    </dgm:pt>
    <dgm:pt modelId="{F94FA6D7-78DC-1642-8511-0F2603EBA6CB}" type="pres">
      <dgm:prSet presAssocID="{790F8AED-184A-AB4A-B253-7EC9D7DF29F4}" presName="node" presStyleLbl="node1" presStyleIdx="0" presStyleCnt="3" custScaleX="155528">
        <dgm:presLayoutVars>
          <dgm:bulletEnabled val="1"/>
        </dgm:presLayoutVars>
      </dgm:prSet>
      <dgm:spPr/>
    </dgm:pt>
    <dgm:pt modelId="{B14E7227-D4C6-8A4E-94A3-2B3DF4BA325F}" type="pres">
      <dgm:prSet presAssocID="{96D89EBA-39D4-4E47-BF39-9035C14107D2}" presName="sibTrans" presStyleCnt="0"/>
      <dgm:spPr/>
    </dgm:pt>
    <dgm:pt modelId="{DC8888DD-6C4B-3A42-9794-126A6B5DBED4}" type="pres">
      <dgm:prSet presAssocID="{B0D411B5-9F5E-3245-8977-A75F20851087}" presName="node" presStyleLbl="node1" presStyleIdx="1" presStyleCnt="3" custScaleX="146914" custLinFactNeighborX="30020">
        <dgm:presLayoutVars>
          <dgm:bulletEnabled val="1"/>
        </dgm:presLayoutVars>
      </dgm:prSet>
      <dgm:spPr/>
    </dgm:pt>
    <dgm:pt modelId="{8B9B6FFB-1DA1-604D-AB16-4ED1077D40F9}" type="pres">
      <dgm:prSet presAssocID="{C70C9507-38CE-C74D-A054-1FC0F8CE8438}" presName="sibTrans" presStyleCnt="0"/>
      <dgm:spPr/>
    </dgm:pt>
    <dgm:pt modelId="{E0A8CA7F-34BC-C04B-9B09-4F7F051E53AD}" type="pres">
      <dgm:prSet presAssocID="{2F879DAF-2C89-754C-A457-A1179BD187EA}" presName="node" presStyleLbl="node1" presStyleIdx="2" presStyleCnt="3" custScaleX="152393" custLinFactNeighborX="65527">
        <dgm:presLayoutVars>
          <dgm:bulletEnabled val="1"/>
        </dgm:presLayoutVars>
      </dgm:prSet>
      <dgm:spPr/>
    </dgm:pt>
  </dgm:ptLst>
  <dgm:cxnLst>
    <dgm:cxn modelId="{6193B02D-7E25-C046-8498-B216DE822C1D}" srcId="{941348A8-D513-034C-8775-60E3040DA298}" destId="{2F879DAF-2C89-754C-A457-A1179BD187EA}" srcOrd="2" destOrd="0" parTransId="{B8E23D50-8417-E445-968E-82ED9B2DB21D}" sibTransId="{0349366B-FC9F-3F43-A868-5B0010AB6F35}"/>
    <dgm:cxn modelId="{97C2734C-68D0-514A-BC71-6E4745354EED}" srcId="{941348A8-D513-034C-8775-60E3040DA298}" destId="{790F8AED-184A-AB4A-B253-7EC9D7DF29F4}" srcOrd="0" destOrd="0" parTransId="{3526049C-18C5-A441-A7B0-690B8E06BE1A}" sibTransId="{96D89EBA-39D4-4E47-BF39-9035C14107D2}"/>
    <dgm:cxn modelId="{06152C9B-D378-DD4C-8680-9BBEF8E1DE3E}" type="presOf" srcId="{790F8AED-184A-AB4A-B253-7EC9D7DF29F4}" destId="{F94FA6D7-78DC-1642-8511-0F2603EBA6CB}" srcOrd="0" destOrd="0" presId="urn:microsoft.com/office/officeart/2005/8/layout/default"/>
    <dgm:cxn modelId="{000438A0-5FA1-BA42-8846-064ECB5DA716}" type="presOf" srcId="{B0D411B5-9F5E-3245-8977-A75F20851087}" destId="{DC8888DD-6C4B-3A42-9794-126A6B5DBED4}" srcOrd="0" destOrd="0" presId="urn:microsoft.com/office/officeart/2005/8/layout/default"/>
    <dgm:cxn modelId="{86877FB9-7CA7-5B45-903F-D56DC4CB82A2}" srcId="{941348A8-D513-034C-8775-60E3040DA298}" destId="{B0D411B5-9F5E-3245-8977-A75F20851087}" srcOrd="1" destOrd="0" parTransId="{1197FDAC-8F72-E047-B389-1B1595DF6981}" sibTransId="{C70C9507-38CE-C74D-A054-1FC0F8CE8438}"/>
    <dgm:cxn modelId="{55C5B5D4-E382-D24B-88DE-4A1383062A9B}" type="presOf" srcId="{941348A8-D513-034C-8775-60E3040DA298}" destId="{2898CEC8-6EBD-7247-9B12-1A1AE6DA83F1}" srcOrd="0" destOrd="0" presId="urn:microsoft.com/office/officeart/2005/8/layout/default"/>
    <dgm:cxn modelId="{57FC42E8-052C-0048-AA69-76CC0732C2B7}" type="presOf" srcId="{2F879DAF-2C89-754C-A457-A1179BD187EA}" destId="{E0A8CA7F-34BC-C04B-9B09-4F7F051E53AD}" srcOrd="0" destOrd="0" presId="urn:microsoft.com/office/officeart/2005/8/layout/default"/>
    <dgm:cxn modelId="{AACD0C39-E813-D44C-B775-78EEFC60FAAE}" type="presParOf" srcId="{2898CEC8-6EBD-7247-9B12-1A1AE6DA83F1}" destId="{F94FA6D7-78DC-1642-8511-0F2603EBA6CB}" srcOrd="0" destOrd="0" presId="urn:microsoft.com/office/officeart/2005/8/layout/default"/>
    <dgm:cxn modelId="{0E90B161-F577-2747-AB2A-40E408CF2571}" type="presParOf" srcId="{2898CEC8-6EBD-7247-9B12-1A1AE6DA83F1}" destId="{B14E7227-D4C6-8A4E-94A3-2B3DF4BA325F}" srcOrd="1" destOrd="0" presId="urn:microsoft.com/office/officeart/2005/8/layout/default"/>
    <dgm:cxn modelId="{488A842A-21BB-D647-A100-54BA166CC49D}" type="presParOf" srcId="{2898CEC8-6EBD-7247-9B12-1A1AE6DA83F1}" destId="{DC8888DD-6C4B-3A42-9794-126A6B5DBED4}" srcOrd="2" destOrd="0" presId="urn:microsoft.com/office/officeart/2005/8/layout/default"/>
    <dgm:cxn modelId="{581C9448-4119-4640-A7C8-5D482268EBA1}" type="presParOf" srcId="{2898CEC8-6EBD-7247-9B12-1A1AE6DA83F1}" destId="{8B9B6FFB-1DA1-604D-AB16-4ED1077D40F9}" srcOrd="3" destOrd="0" presId="urn:microsoft.com/office/officeart/2005/8/layout/default"/>
    <dgm:cxn modelId="{0F7A3D12-70DA-1E4F-9EDE-BD471971757D}" type="presParOf" srcId="{2898CEC8-6EBD-7247-9B12-1A1AE6DA83F1}" destId="{E0A8CA7F-34BC-C04B-9B09-4F7F051E53AD}"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7247BE-9F24-884B-8DA5-B720805A1534}" type="doc">
      <dgm:prSet loTypeId="urn:microsoft.com/office/officeart/2005/8/layout/venn3" loCatId="" qsTypeId="urn:microsoft.com/office/officeart/2005/8/quickstyle/simple4" qsCatId="simple" csTypeId="urn:microsoft.com/office/officeart/2005/8/colors/accent6_2" csCatId="accent6" phldr="1"/>
      <dgm:spPr/>
      <dgm:t>
        <a:bodyPr/>
        <a:lstStyle/>
        <a:p>
          <a:endParaRPr lang="en-US"/>
        </a:p>
      </dgm:t>
    </dgm:pt>
    <dgm:pt modelId="{0E8AF678-8857-6648-A8A3-8AF3AF1091F8}">
      <dgm:prSet phldrT="[Text]" custT="1"/>
      <dgm:spPr/>
      <dgm:t>
        <a:bodyPr/>
        <a:lstStyle/>
        <a:p>
          <a:r>
            <a:rPr lang="en-US" sz="1050" b="0" i="0">
              <a:latin typeface="Gotham-Book"/>
              <a:cs typeface="Gotham-Book"/>
            </a:rPr>
            <a:t>Product development and innovation</a:t>
          </a:r>
          <a:endParaRPr lang="en-US" sz="1050" b="0" i="0" dirty="0">
            <a:latin typeface="Gotham-Book"/>
            <a:cs typeface="Gotham-Book"/>
          </a:endParaRPr>
        </a:p>
      </dgm:t>
    </dgm:pt>
    <dgm:pt modelId="{691FA471-61A9-2443-9A5A-DB0F0F8FE02C}" type="parTrans" cxnId="{4F639E61-C34D-EA40-92D9-27F0D4C92CB3}">
      <dgm:prSet/>
      <dgm:spPr/>
      <dgm:t>
        <a:bodyPr/>
        <a:lstStyle/>
        <a:p>
          <a:endParaRPr lang="en-US" sz="2400" b="0" i="0">
            <a:latin typeface="Gotham-Book"/>
            <a:cs typeface="Gotham-Book"/>
          </a:endParaRPr>
        </a:p>
      </dgm:t>
    </dgm:pt>
    <dgm:pt modelId="{506D0EE3-0FF4-0946-A887-25C81DA0BA79}" type="sibTrans" cxnId="{4F639E61-C34D-EA40-92D9-27F0D4C92CB3}">
      <dgm:prSet/>
      <dgm:spPr/>
      <dgm:t>
        <a:bodyPr/>
        <a:lstStyle/>
        <a:p>
          <a:endParaRPr lang="en-US" sz="2400" b="0" i="0">
            <a:latin typeface="Gotham-Book"/>
            <a:cs typeface="Gotham-Book"/>
          </a:endParaRPr>
        </a:p>
      </dgm:t>
    </dgm:pt>
    <dgm:pt modelId="{CA5E6314-8578-0D43-B188-8EC553EAA2BC}">
      <dgm:prSet custT="1"/>
      <dgm:spPr/>
      <dgm:t>
        <a:bodyPr/>
        <a:lstStyle/>
        <a:p>
          <a:r>
            <a:rPr lang="en-US" sz="1050" b="0" i="0" dirty="0">
              <a:latin typeface="Gotham-Book"/>
              <a:cs typeface="Gotham-Book"/>
            </a:rPr>
            <a:t>Design</a:t>
          </a:r>
          <a:br>
            <a:rPr lang="en-US" sz="1050" b="0" i="0" dirty="0">
              <a:latin typeface="Gotham-Book"/>
              <a:cs typeface="Gotham-Book"/>
            </a:rPr>
          </a:br>
          <a:r>
            <a:rPr lang="en-US" sz="1050" b="0" i="0" dirty="0">
              <a:latin typeface="Gotham-Book"/>
              <a:cs typeface="Gotham-Book"/>
            </a:rPr>
            <a:t>and/or Engineering</a:t>
          </a:r>
        </a:p>
      </dgm:t>
    </dgm:pt>
    <dgm:pt modelId="{65185A1E-0107-6F49-816D-8AF8632C38F5}" type="parTrans" cxnId="{6CFBEB67-8284-A04E-B7F8-80182E2ED323}">
      <dgm:prSet/>
      <dgm:spPr/>
      <dgm:t>
        <a:bodyPr/>
        <a:lstStyle/>
        <a:p>
          <a:endParaRPr lang="en-US" sz="2400" b="0" i="0">
            <a:latin typeface="Gotham-Book"/>
            <a:cs typeface="Gotham-Book"/>
          </a:endParaRPr>
        </a:p>
      </dgm:t>
    </dgm:pt>
    <dgm:pt modelId="{B84E1B71-9164-184A-B0D9-8D5880F24708}" type="sibTrans" cxnId="{6CFBEB67-8284-A04E-B7F8-80182E2ED323}">
      <dgm:prSet/>
      <dgm:spPr/>
      <dgm:t>
        <a:bodyPr/>
        <a:lstStyle/>
        <a:p>
          <a:endParaRPr lang="en-US" sz="2400" b="0" i="0">
            <a:latin typeface="Gotham-Book"/>
            <a:cs typeface="Gotham-Book"/>
          </a:endParaRPr>
        </a:p>
      </dgm:t>
    </dgm:pt>
    <dgm:pt modelId="{CE13ADFE-C71D-664C-9F95-A732E989879A}">
      <dgm:prSet custT="1"/>
      <dgm:spPr/>
      <dgm:t>
        <a:bodyPr/>
        <a:lstStyle/>
        <a:p>
          <a:r>
            <a:rPr lang="en-US" sz="1050" b="0" i="0" dirty="0">
              <a:latin typeface="Gotham-Book"/>
              <a:cs typeface="Gotham-Book"/>
            </a:rPr>
            <a:t>Marketing and/or</a:t>
          </a:r>
          <a:br>
            <a:rPr lang="en-US" sz="1050" b="0" i="0" dirty="0">
              <a:latin typeface="Gotham-Book"/>
              <a:cs typeface="Gotham-Book"/>
            </a:rPr>
          </a:br>
          <a:r>
            <a:rPr lang="en-US" sz="1050" b="0" i="0" dirty="0">
              <a:latin typeface="Gotham-Book"/>
              <a:cs typeface="Gotham-Book"/>
            </a:rPr>
            <a:t>Sales</a:t>
          </a:r>
        </a:p>
      </dgm:t>
    </dgm:pt>
    <dgm:pt modelId="{FD45A1E4-043F-0E43-8F20-E0F0F75D530A}" type="parTrans" cxnId="{CF0CC102-6B8F-4F45-9C5C-B00593070D72}">
      <dgm:prSet/>
      <dgm:spPr/>
      <dgm:t>
        <a:bodyPr/>
        <a:lstStyle/>
        <a:p>
          <a:endParaRPr lang="en-US" sz="2400" b="0" i="0">
            <a:latin typeface="Gotham-Book"/>
            <a:cs typeface="Gotham-Book"/>
          </a:endParaRPr>
        </a:p>
      </dgm:t>
    </dgm:pt>
    <dgm:pt modelId="{97F71709-FE3F-8C41-B721-F0B9B7242F63}" type="sibTrans" cxnId="{CF0CC102-6B8F-4F45-9C5C-B00593070D72}">
      <dgm:prSet/>
      <dgm:spPr/>
      <dgm:t>
        <a:bodyPr/>
        <a:lstStyle/>
        <a:p>
          <a:endParaRPr lang="en-US" sz="2400" b="0" i="0">
            <a:latin typeface="Gotham-Book"/>
            <a:cs typeface="Gotham-Book"/>
          </a:endParaRPr>
        </a:p>
      </dgm:t>
    </dgm:pt>
    <dgm:pt modelId="{7C77EA0C-AA09-9045-809B-054373179F07}">
      <dgm:prSet custT="1"/>
      <dgm:spPr/>
      <dgm:t>
        <a:bodyPr/>
        <a:lstStyle/>
        <a:p>
          <a:r>
            <a:rPr lang="en-US" sz="1050" b="0" i="0">
              <a:latin typeface="Gotham-Book"/>
              <a:cs typeface="Gotham-Book"/>
            </a:rPr>
            <a:t>Distribution channels</a:t>
          </a:r>
          <a:endParaRPr lang="en-US" sz="1050" b="0" i="0" dirty="0">
            <a:latin typeface="Gotham-Book"/>
            <a:cs typeface="Gotham-Book"/>
          </a:endParaRPr>
        </a:p>
      </dgm:t>
    </dgm:pt>
    <dgm:pt modelId="{10FCCFC7-A62C-2A49-B649-5B9714FF8EAD}" type="parTrans" cxnId="{D5EAA32B-E80B-544D-817E-FC0AF289FA67}">
      <dgm:prSet/>
      <dgm:spPr/>
      <dgm:t>
        <a:bodyPr/>
        <a:lstStyle/>
        <a:p>
          <a:endParaRPr lang="en-US" sz="2400" b="0" i="0">
            <a:latin typeface="Gotham-Book"/>
            <a:cs typeface="Gotham-Book"/>
          </a:endParaRPr>
        </a:p>
      </dgm:t>
    </dgm:pt>
    <dgm:pt modelId="{DF6E2DA9-1D32-8B43-8F09-31AEA7734EDF}" type="sibTrans" cxnId="{D5EAA32B-E80B-544D-817E-FC0AF289FA67}">
      <dgm:prSet/>
      <dgm:spPr/>
      <dgm:t>
        <a:bodyPr/>
        <a:lstStyle/>
        <a:p>
          <a:endParaRPr lang="en-US" sz="2400" b="0" i="0">
            <a:latin typeface="Gotham-Book"/>
            <a:cs typeface="Gotham-Book"/>
          </a:endParaRPr>
        </a:p>
      </dgm:t>
    </dgm:pt>
    <dgm:pt modelId="{9290DF2D-CACE-0344-9A6A-BFEB787E5EE6}">
      <dgm:prSet custT="1"/>
      <dgm:spPr/>
      <dgm:t>
        <a:bodyPr/>
        <a:lstStyle/>
        <a:p>
          <a:r>
            <a:rPr lang="en-US" sz="1050" b="0" i="0" dirty="0">
              <a:latin typeface="Gotham-Book"/>
              <a:cs typeface="Gotham-Book"/>
            </a:rPr>
            <a:t>Key relationships and/or strong partners</a:t>
          </a:r>
        </a:p>
      </dgm:t>
    </dgm:pt>
    <dgm:pt modelId="{669DD61E-AB71-794C-AF84-C43D2D416084}" type="parTrans" cxnId="{66E75ADA-815A-F04D-85CF-926482912C1F}">
      <dgm:prSet/>
      <dgm:spPr/>
      <dgm:t>
        <a:bodyPr/>
        <a:lstStyle/>
        <a:p>
          <a:endParaRPr lang="en-US" sz="2400" b="0" i="0">
            <a:latin typeface="Gotham-Book"/>
            <a:cs typeface="Gotham-Book"/>
          </a:endParaRPr>
        </a:p>
      </dgm:t>
    </dgm:pt>
    <dgm:pt modelId="{9F883A40-09F5-4643-B5CC-CCC322112B41}" type="sibTrans" cxnId="{66E75ADA-815A-F04D-85CF-926482912C1F}">
      <dgm:prSet/>
      <dgm:spPr/>
      <dgm:t>
        <a:bodyPr/>
        <a:lstStyle/>
        <a:p>
          <a:endParaRPr lang="en-US" sz="2400" b="0" i="0">
            <a:latin typeface="Gotham-Book"/>
            <a:cs typeface="Gotham-Book"/>
          </a:endParaRPr>
        </a:p>
      </dgm:t>
    </dgm:pt>
    <dgm:pt modelId="{E7855063-2675-2A42-B75B-C92933A62C62}" type="pres">
      <dgm:prSet presAssocID="{367247BE-9F24-884B-8DA5-B720805A1534}" presName="Name0" presStyleCnt="0">
        <dgm:presLayoutVars>
          <dgm:dir/>
          <dgm:resizeHandles val="exact"/>
        </dgm:presLayoutVars>
      </dgm:prSet>
      <dgm:spPr/>
    </dgm:pt>
    <dgm:pt modelId="{E3F77B48-CEA0-8844-A827-478AFD3D7FCE}" type="pres">
      <dgm:prSet presAssocID="{0E8AF678-8857-6648-A8A3-8AF3AF1091F8}" presName="Name5" presStyleLbl="vennNode1" presStyleIdx="0" presStyleCnt="5">
        <dgm:presLayoutVars>
          <dgm:bulletEnabled val="1"/>
        </dgm:presLayoutVars>
      </dgm:prSet>
      <dgm:spPr/>
    </dgm:pt>
    <dgm:pt modelId="{41B10FBC-F5E3-8C4D-9E4B-EB068047AEB7}" type="pres">
      <dgm:prSet presAssocID="{506D0EE3-0FF4-0946-A887-25C81DA0BA79}" presName="space" presStyleCnt="0"/>
      <dgm:spPr/>
    </dgm:pt>
    <dgm:pt modelId="{69706042-CE57-4446-8A9C-842C49EF4B4F}" type="pres">
      <dgm:prSet presAssocID="{CA5E6314-8578-0D43-B188-8EC553EAA2BC}" presName="Name5" presStyleLbl="vennNode1" presStyleIdx="1" presStyleCnt="5">
        <dgm:presLayoutVars>
          <dgm:bulletEnabled val="1"/>
        </dgm:presLayoutVars>
      </dgm:prSet>
      <dgm:spPr/>
    </dgm:pt>
    <dgm:pt modelId="{65FE273E-1F30-B444-BEFB-DBE9F62B437F}" type="pres">
      <dgm:prSet presAssocID="{B84E1B71-9164-184A-B0D9-8D5880F24708}" presName="space" presStyleCnt="0"/>
      <dgm:spPr/>
    </dgm:pt>
    <dgm:pt modelId="{66DA6FC8-897A-7545-B07C-9B8484A57C8D}" type="pres">
      <dgm:prSet presAssocID="{CE13ADFE-C71D-664C-9F95-A732E989879A}" presName="Name5" presStyleLbl="vennNode1" presStyleIdx="2" presStyleCnt="5">
        <dgm:presLayoutVars>
          <dgm:bulletEnabled val="1"/>
        </dgm:presLayoutVars>
      </dgm:prSet>
      <dgm:spPr/>
    </dgm:pt>
    <dgm:pt modelId="{34BC2598-7ABA-B841-8E36-104BC83FB8EB}" type="pres">
      <dgm:prSet presAssocID="{97F71709-FE3F-8C41-B721-F0B9B7242F63}" presName="space" presStyleCnt="0"/>
      <dgm:spPr/>
    </dgm:pt>
    <dgm:pt modelId="{32C9280C-42AF-7248-AE09-15EF5F3BAB4B}" type="pres">
      <dgm:prSet presAssocID="{7C77EA0C-AA09-9045-809B-054373179F07}" presName="Name5" presStyleLbl="vennNode1" presStyleIdx="3" presStyleCnt="5">
        <dgm:presLayoutVars>
          <dgm:bulletEnabled val="1"/>
        </dgm:presLayoutVars>
      </dgm:prSet>
      <dgm:spPr/>
    </dgm:pt>
    <dgm:pt modelId="{ECE90CC9-CCCD-C14E-8DEC-113B1CE2B86C}" type="pres">
      <dgm:prSet presAssocID="{DF6E2DA9-1D32-8B43-8F09-31AEA7734EDF}" presName="space" presStyleCnt="0"/>
      <dgm:spPr/>
    </dgm:pt>
    <dgm:pt modelId="{4C97B2D3-DD15-4B4D-9EF2-EA725AD83006}" type="pres">
      <dgm:prSet presAssocID="{9290DF2D-CACE-0344-9A6A-BFEB787E5EE6}" presName="Name5" presStyleLbl="vennNode1" presStyleIdx="4" presStyleCnt="5">
        <dgm:presLayoutVars>
          <dgm:bulletEnabled val="1"/>
        </dgm:presLayoutVars>
      </dgm:prSet>
      <dgm:spPr/>
    </dgm:pt>
  </dgm:ptLst>
  <dgm:cxnLst>
    <dgm:cxn modelId="{CF0CC102-6B8F-4F45-9C5C-B00593070D72}" srcId="{367247BE-9F24-884B-8DA5-B720805A1534}" destId="{CE13ADFE-C71D-664C-9F95-A732E989879A}" srcOrd="2" destOrd="0" parTransId="{FD45A1E4-043F-0E43-8F20-E0F0F75D530A}" sibTransId="{97F71709-FE3F-8C41-B721-F0B9B7242F63}"/>
    <dgm:cxn modelId="{D4971409-EFCF-8E47-8CE8-5D67B1EEB4CF}" type="presOf" srcId="{7C77EA0C-AA09-9045-809B-054373179F07}" destId="{32C9280C-42AF-7248-AE09-15EF5F3BAB4B}" srcOrd="0" destOrd="0" presId="urn:microsoft.com/office/officeart/2005/8/layout/venn3"/>
    <dgm:cxn modelId="{D5EAA32B-E80B-544D-817E-FC0AF289FA67}" srcId="{367247BE-9F24-884B-8DA5-B720805A1534}" destId="{7C77EA0C-AA09-9045-809B-054373179F07}" srcOrd="3" destOrd="0" parTransId="{10FCCFC7-A62C-2A49-B649-5B9714FF8EAD}" sibTransId="{DF6E2DA9-1D32-8B43-8F09-31AEA7734EDF}"/>
    <dgm:cxn modelId="{4CE85A33-D8AF-B24E-89FC-B15068EA2137}" type="presOf" srcId="{CE13ADFE-C71D-664C-9F95-A732E989879A}" destId="{66DA6FC8-897A-7545-B07C-9B8484A57C8D}" srcOrd="0" destOrd="0" presId="urn:microsoft.com/office/officeart/2005/8/layout/venn3"/>
    <dgm:cxn modelId="{4F639E61-C34D-EA40-92D9-27F0D4C92CB3}" srcId="{367247BE-9F24-884B-8DA5-B720805A1534}" destId="{0E8AF678-8857-6648-A8A3-8AF3AF1091F8}" srcOrd="0" destOrd="0" parTransId="{691FA471-61A9-2443-9A5A-DB0F0F8FE02C}" sibTransId="{506D0EE3-0FF4-0946-A887-25C81DA0BA79}"/>
    <dgm:cxn modelId="{6CFBEB67-8284-A04E-B7F8-80182E2ED323}" srcId="{367247BE-9F24-884B-8DA5-B720805A1534}" destId="{CA5E6314-8578-0D43-B188-8EC553EAA2BC}" srcOrd="1" destOrd="0" parTransId="{65185A1E-0107-6F49-816D-8AF8632C38F5}" sibTransId="{B84E1B71-9164-184A-B0D9-8D5880F24708}"/>
    <dgm:cxn modelId="{0CF8876D-6F04-2F47-B0CE-D519F997DB2F}" type="presOf" srcId="{9290DF2D-CACE-0344-9A6A-BFEB787E5EE6}" destId="{4C97B2D3-DD15-4B4D-9EF2-EA725AD83006}" srcOrd="0" destOrd="0" presId="urn:microsoft.com/office/officeart/2005/8/layout/venn3"/>
    <dgm:cxn modelId="{9031F86D-521C-CF4C-8FF2-E4C3736F9A07}" type="presOf" srcId="{CA5E6314-8578-0D43-B188-8EC553EAA2BC}" destId="{69706042-CE57-4446-8A9C-842C49EF4B4F}" srcOrd="0" destOrd="0" presId="urn:microsoft.com/office/officeart/2005/8/layout/venn3"/>
    <dgm:cxn modelId="{66E75ADA-815A-F04D-85CF-926482912C1F}" srcId="{367247BE-9F24-884B-8DA5-B720805A1534}" destId="{9290DF2D-CACE-0344-9A6A-BFEB787E5EE6}" srcOrd="4" destOrd="0" parTransId="{669DD61E-AB71-794C-AF84-C43D2D416084}" sibTransId="{9F883A40-09F5-4643-B5CC-CCC322112B41}"/>
    <dgm:cxn modelId="{0342EDE8-6087-A345-9A91-A1BE67D842EA}" type="presOf" srcId="{0E8AF678-8857-6648-A8A3-8AF3AF1091F8}" destId="{E3F77B48-CEA0-8844-A827-478AFD3D7FCE}" srcOrd="0" destOrd="0" presId="urn:microsoft.com/office/officeart/2005/8/layout/venn3"/>
    <dgm:cxn modelId="{3C378EE9-D203-8E42-9C83-FCAA518290A8}" type="presOf" srcId="{367247BE-9F24-884B-8DA5-B720805A1534}" destId="{E7855063-2675-2A42-B75B-C92933A62C62}" srcOrd="0" destOrd="0" presId="urn:microsoft.com/office/officeart/2005/8/layout/venn3"/>
    <dgm:cxn modelId="{17608FB2-04F8-4845-9B28-20A06D8E5AF4}" type="presParOf" srcId="{E7855063-2675-2A42-B75B-C92933A62C62}" destId="{E3F77B48-CEA0-8844-A827-478AFD3D7FCE}" srcOrd="0" destOrd="0" presId="urn:microsoft.com/office/officeart/2005/8/layout/venn3"/>
    <dgm:cxn modelId="{1FBF1535-B3E1-3D40-AB76-988A0D0A686D}" type="presParOf" srcId="{E7855063-2675-2A42-B75B-C92933A62C62}" destId="{41B10FBC-F5E3-8C4D-9E4B-EB068047AEB7}" srcOrd="1" destOrd="0" presId="urn:microsoft.com/office/officeart/2005/8/layout/venn3"/>
    <dgm:cxn modelId="{E46CEFBA-BEC9-5F46-A983-E3E08F3F8684}" type="presParOf" srcId="{E7855063-2675-2A42-B75B-C92933A62C62}" destId="{69706042-CE57-4446-8A9C-842C49EF4B4F}" srcOrd="2" destOrd="0" presId="urn:microsoft.com/office/officeart/2005/8/layout/venn3"/>
    <dgm:cxn modelId="{6939CA53-83CA-534F-A6E8-33703AD5834C}" type="presParOf" srcId="{E7855063-2675-2A42-B75B-C92933A62C62}" destId="{65FE273E-1F30-B444-BEFB-DBE9F62B437F}" srcOrd="3" destOrd="0" presId="urn:microsoft.com/office/officeart/2005/8/layout/venn3"/>
    <dgm:cxn modelId="{69B764B7-B4F6-304F-8428-DBF2AC118370}" type="presParOf" srcId="{E7855063-2675-2A42-B75B-C92933A62C62}" destId="{66DA6FC8-897A-7545-B07C-9B8484A57C8D}" srcOrd="4" destOrd="0" presId="urn:microsoft.com/office/officeart/2005/8/layout/venn3"/>
    <dgm:cxn modelId="{BC5FA389-06DB-024B-A8AC-76F71BFFC2F5}" type="presParOf" srcId="{E7855063-2675-2A42-B75B-C92933A62C62}" destId="{34BC2598-7ABA-B841-8E36-104BC83FB8EB}" srcOrd="5" destOrd="0" presId="urn:microsoft.com/office/officeart/2005/8/layout/venn3"/>
    <dgm:cxn modelId="{B00A4215-B997-7D48-8C2D-D89D37235A31}" type="presParOf" srcId="{E7855063-2675-2A42-B75B-C92933A62C62}" destId="{32C9280C-42AF-7248-AE09-15EF5F3BAB4B}" srcOrd="6" destOrd="0" presId="urn:microsoft.com/office/officeart/2005/8/layout/venn3"/>
    <dgm:cxn modelId="{3CA7CE86-76A0-2848-AF54-7061F3142E04}" type="presParOf" srcId="{E7855063-2675-2A42-B75B-C92933A62C62}" destId="{ECE90CC9-CCCD-C14E-8DEC-113B1CE2B86C}" srcOrd="7" destOrd="0" presId="urn:microsoft.com/office/officeart/2005/8/layout/venn3"/>
    <dgm:cxn modelId="{1EB5A88B-116B-814C-992A-EB1F2206A28E}" type="presParOf" srcId="{E7855063-2675-2A42-B75B-C92933A62C62}" destId="{4C97B2D3-DD15-4B4D-9EF2-EA725AD83006}"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7247BE-9F24-884B-8DA5-B720805A1534}" type="doc">
      <dgm:prSet loTypeId="urn:microsoft.com/office/officeart/2005/8/layout/venn3" loCatId="" qsTypeId="urn:microsoft.com/office/officeart/2005/8/quickstyle/simple4" qsCatId="simple" csTypeId="urn:microsoft.com/office/officeart/2005/8/colors/accent6_2" csCatId="accent6" phldr="1"/>
      <dgm:spPr/>
      <dgm:t>
        <a:bodyPr/>
        <a:lstStyle/>
        <a:p>
          <a:endParaRPr lang="en-US"/>
        </a:p>
      </dgm:t>
    </dgm:pt>
    <dgm:pt modelId="{0E8AF678-8857-6648-A8A3-8AF3AF1091F8}">
      <dgm:prSet phldrT="[Text]" custT="1"/>
      <dgm:spPr/>
      <dgm:t>
        <a:bodyPr/>
        <a:lstStyle/>
        <a:p>
          <a:pPr>
            <a:spcBef>
              <a:spcPts val="600"/>
            </a:spcBef>
          </a:pPr>
          <a:r>
            <a:rPr lang="en-US" sz="1050" b="0" i="0" dirty="0">
              <a:latin typeface="Gotham-Book"/>
              <a:cs typeface="Gotham-Book"/>
            </a:rPr>
            <a:t>Existing market share </a:t>
          </a:r>
          <a:br>
            <a:rPr lang="en-US" sz="1050" b="0" i="0" dirty="0">
              <a:latin typeface="Gotham-Book"/>
              <a:cs typeface="Gotham-Book"/>
            </a:rPr>
          </a:br>
          <a:r>
            <a:rPr lang="en-US" sz="800" b="0" i="0" dirty="0">
              <a:latin typeface="Gotham-Book"/>
              <a:cs typeface="Gotham-Book"/>
            </a:rPr>
            <a:t>ideally with the same or adjacent customer segment</a:t>
          </a:r>
        </a:p>
      </dgm:t>
    </dgm:pt>
    <dgm:pt modelId="{691FA471-61A9-2443-9A5A-DB0F0F8FE02C}" type="parTrans" cxnId="{4F639E61-C34D-EA40-92D9-27F0D4C92CB3}">
      <dgm:prSet/>
      <dgm:spPr/>
      <dgm:t>
        <a:bodyPr/>
        <a:lstStyle/>
        <a:p>
          <a:endParaRPr lang="en-US" sz="2400" b="0" i="0">
            <a:latin typeface="Gotham-Book"/>
            <a:cs typeface="Gotham-Book"/>
          </a:endParaRPr>
        </a:p>
      </dgm:t>
    </dgm:pt>
    <dgm:pt modelId="{506D0EE3-0FF4-0946-A887-25C81DA0BA79}" type="sibTrans" cxnId="{4F639E61-C34D-EA40-92D9-27F0D4C92CB3}">
      <dgm:prSet/>
      <dgm:spPr/>
      <dgm:t>
        <a:bodyPr/>
        <a:lstStyle/>
        <a:p>
          <a:endParaRPr lang="en-US" sz="2400" b="0" i="0">
            <a:latin typeface="Gotham-Book"/>
            <a:cs typeface="Gotham-Book"/>
          </a:endParaRPr>
        </a:p>
      </dgm:t>
    </dgm:pt>
    <dgm:pt modelId="{BA8BDD45-8FBB-8144-84DA-F8B8A561DCC9}">
      <dgm:prSet custT="1"/>
      <dgm:spPr/>
      <dgm:t>
        <a:bodyPr/>
        <a:lstStyle/>
        <a:p>
          <a:r>
            <a:rPr lang="en-US" sz="1050" b="0" i="0" dirty="0">
              <a:latin typeface="Gotham-Book"/>
              <a:cs typeface="Gotham-Book"/>
            </a:rPr>
            <a:t>Significant capital or</a:t>
          </a:r>
          <a:br>
            <a:rPr lang="en-US" sz="1050" b="0" i="0" dirty="0">
              <a:latin typeface="Gotham-Book"/>
              <a:cs typeface="Gotham-Book"/>
            </a:rPr>
          </a:br>
          <a:r>
            <a:rPr lang="en-US" sz="1050" b="0" i="0" dirty="0">
              <a:latin typeface="Gotham-Book"/>
              <a:cs typeface="Gotham-Book"/>
            </a:rPr>
            <a:t>war chest</a:t>
          </a:r>
        </a:p>
      </dgm:t>
    </dgm:pt>
    <dgm:pt modelId="{D44A8369-6A35-8F42-80B6-6A288E2BE7AB}" type="parTrans" cxnId="{545531EC-A47A-3E46-836D-13BEF5F7AA4E}">
      <dgm:prSet/>
      <dgm:spPr/>
      <dgm:t>
        <a:bodyPr/>
        <a:lstStyle/>
        <a:p>
          <a:endParaRPr lang="en-US" sz="2400" b="0" i="0">
            <a:latin typeface="Gotham-Book"/>
            <a:cs typeface="Gotham-Book"/>
          </a:endParaRPr>
        </a:p>
      </dgm:t>
    </dgm:pt>
    <dgm:pt modelId="{ECB52B91-E4B7-7C4F-9FC6-7A10E7088729}" type="sibTrans" cxnId="{545531EC-A47A-3E46-836D-13BEF5F7AA4E}">
      <dgm:prSet/>
      <dgm:spPr/>
      <dgm:t>
        <a:bodyPr/>
        <a:lstStyle/>
        <a:p>
          <a:endParaRPr lang="en-US" sz="2400" b="0" i="0">
            <a:latin typeface="Gotham-Book"/>
            <a:cs typeface="Gotham-Book"/>
          </a:endParaRPr>
        </a:p>
      </dgm:t>
    </dgm:pt>
    <dgm:pt modelId="{8FC015CD-B3CE-2648-B85D-C8C180503F77}">
      <dgm:prSet custT="1"/>
      <dgm:spPr/>
      <dgm:t>
        <a:bodyPr/>
        <a:lstStyle/>
        <a:p>
          <a:r>
            <a:rPr lang="en-US" sz="1050" b="0" i="0" dirty="0">
              <a:latin typeface="Gotham-Book"/>
              <a:cs typeface="Gotham-Book"/>
            </a:rPr>
            <a:t>Having some measurable head start</a:t>
          </a:r>
        </a:p>
      </dgm:t>
    </dgm:pt>
    <dgm:pt modelId="{AE08EC68-A5EB-A547-ADDF-6C9E9BD4482D}" type="parTrans" cxnId="{04AB1453-5E27-2A4D-89AF-5707032C50C1}">
      <dgm:prSet/>
      <dgm:spPr/>
      <dgm:t>
        <a:bodyPr/>
        <a:lstStyle/>
        <a:p>
          <a:endParaRPr lang="en-US" sz="2400" b="0" i="0">
            <a:latin typeface="Gotham-Book"/>
            <a:cs typeface="Gotham-Book"/>
          </a:endParaRPr>
        </a:p>
      </dgm:t>
    </dgm:pt>
    <dgm:pt modelId="{B7E5BE5F-62C5-AC4F-ADEB-6EF906351BE4}" type="sibTrans" cxnId="{04AB1453-5E27-2A4D-89AF-5707032C50C1}">
      <dgm:prSet/>
      <dgm:spPr/>
      <dgm:t>
        <a:bodyPr/>
        <a:lstStyle/>
        <a:p>
          <a:endParaRPr lang="en-US" sz="2400" b="0" i="0">
            <a:latin typeface="Gotham-Book"/>
            <a:cs typeface="Gotham-Book"/>
          </a:endParaRPr>
        </a:p>
      </dgm:t>
    </dgm:pt>
    <dgm:pt modelId="{E7920363-D660-824D-BD8B-A7ACC89715FE}">
      <dgm:prSet custT="1"/>
      <dgm:spPr/>
      <dgm:t>
        <a:bodyPr/>
        <a:lstStyle/>
        <a:p>
          <a:r>
            <a:rPr lang="en-US" sz="1050" b="0" i="0" dirty="0">
              <a:latin typeface="Gotham-Book"/>
              <a:cs typeface="Gotham-Book"/>
            </a:rPr>
            <a:t>Delivering cheaper, faster, or with a considerably better user experience</a:t>
          </a:r>
        </a:p>
      </dgm:t>
    </dgm:pt>
    <dgm:pt modelId="{6BFE98E0-44C2-FF40-A847-1434D54413DB}" type="parTrans" cxnId="{C09D9E6D-D56B-D943-93DE-7E108AA80961}">
      <dgm:prSet/>
      <dgm:spPr/>
      <dgm:t>
        <a:bodyPr/>
        <a:lstStyle/>
        <a:p>
          <a:endParaRPr lang="en-US" sz="2400" b="0" i="0">
            <a:latin typeface="Gotham-Book"/>
            <a:cs typeface="Gotham-Book"/>
          </a:endParaRPr>
        </a:p>
      </dgm:t>
    </dgm:pt>
    <dgm:pt modelId="{06E94744-AF58-FA49-BB9C-DEF8DCE2BC51}" type="sibTrans" cxnId="{C09D9E6D-D56B-D943-93DE-7E108AA80961}">
      <dgm:prSet/>
      <dgm:spPr/>
      <dgm:t>
        <a:bodyPr/>
        <a:lstStyle/>
        <a:p>
          <a:endParaRPr lang="en-US" sz="2400" b="0" i="0">
            <a:latin typeface="Gotham-Book"/>
            <a:cs typeface="Gotham-Book"/>
          </a:endParaRPr>
        </a:p>
      </dgm:t>
    </dgm:pt>
    <dgm:pt modelId="{E7855063-2675-2A42-B75B-C92933A62C62}" type="pres">
      <dgm:prSet presAssocID="{367247BE-9F24-884B-8DA5-B720805A1534}" presName="Name0" presStyleCnt="0">
        <dgm:presLayoutVars>
          <dgm:dir/>
          <dgm:resizeHandles val="exact"/>
        </dgm:presLayoutVars>
      </dgm:prSet>
      <dgm:spPr/>
    </dgm:pt>
    <dgm:pt modelId="{E3F77B48-CEA0-8844-A827-478AFD3D7FCE}" type="pres">
      <dgm:prSet presAssocID="{0E8AF678-8857-6648-A8A3-8AF3AF1091F8}" presName="Name5" presStyleLbl="vennNode1" presStyleIdx="0" presStyleCnt="4">
        <dgm:presLayoutVars>
          <dgm:bulletEnabled val="1"/>
        </dgm:presLayoutVars>
      </dgm:prSet>
      <dgm:spPr/>
    </dgm:pt>
    <dgm:pt modelId="{41B10FBC-F5E3-8C4D-9E4B-EB068047AEB7}" type="pres">
      <dgm:prSet presAssocID="{506D0EE3-0FF4-0946-A887-25C81DA0BA79}" presName="space" presStyleCnt="0"/>
      <dgm:spPr/>
    </dgm:pt>
    <dgm:pt modelId="{1F1FD162-2256-DF4E-B086-14A0D91271EF}" type="pres">
      <dgm:prSet presAssocID="{BA8BDD45-8FBB-8144-84DA-F8B8A561DCC9}" presName="Name5" presStyleLbl="vennNode1" presStyleIdx="1" presStyleCnt="4">
        <dgm:presLayoutVars>
          <dgm:bulletEnabled val="1"/>
        </dgm:presLayoutVars>
      </dgm:prSet>
      <dgm:spPr/>
    </dgm:pt>
    <dgm:pt modelId="{775721FB-9A17-9246-9450-68F7498A2D0C}" type="pres">
      <dgm:prSet presAssocID="{ECB52B91-E4B7-7C4F-9FC6-7A10E7088729}" presName="space" presStyleCnt="0"/>
      <dgm:spPr/>
    </dgm:pt>
    <dgm:pt modelId="{9965C684-66B2-684F-90C6-A6887AFD1751}" type="pres">
      <dgm:prSet presAssocID="{8FC015CD-B3CE-2648-B85D-C8C180503F77}" presName="Name5" presStyleLbl="vennNode1" presStyleIdx="2" presStyleCnt="4">
        <dgm:presLayoutVars>
          <dgm:bulletEnabled val="1"/>
        </dgm:presLayoutVars>
      </dgm:prSet>
      <dgm:spPr/>
    </dgm:pt>
    <dgm:pt modelId="{0E6ADE1E-0861-C548-98C4-CE47A01DC61A}" type="pres">
      <dgm:prSet presAssocID="{B7E5BE5F-62C5-AC4F-ADEB-6EF906351BE4}" presName="space" presStyleCnt="0"/>
      <dgm:spPr/>
    </dgm:pt>
    <dgm:pt modelId="{75980006-ED9E-C941-9795-3178AD926900}" type="pres">
      <dgm:prSet presAssocID="{E7920363-D660-824D-BD8B-A7ACC89715FE}" presName="Name5" presStyleLbl="vennNode1" presStyleIdx="3" presStyleCnt="4">
        <dgm:presLayoutVars>
          <dgm:bulletEnabled val="1"/>
        </dgm:presLayoutVars>
      </dgm:prSet>
      <dgm:spPr/>
    </dgm:pt>
  </dgm:ptLst>
  <dgm:cxnLst>
    <dgm:cxn modelId="{04AB1453-5E27-2A4D-89AF-5707032C50C1}" srcId="{367247BE-9F24-884B-8DA5-B720805A1534}" destId="{8FC015CD-B3CE-2648-B85D-C8C180503F77}" srcOrd="2" destOrd="0" parTransId="{AE08EC68-A5EB-A547-ADDF-6C9E9BD4482D}" sibTransId="{B7E5BE5F-62C5-AC4F-ADEB-6EF906351BE4}"/>
    <dgm:cxn modelId="{4F639E61-C34D-EA40-92D9-27F0D4C92CB3}" srcId="{367247BE-9F24-884B-8DA5-B720805A1534}" destId="{0E8AF678-8857-6648-A8A3-8AF3AF1091F8}" srcOrd="0" destOrd="0" parTransId="{691FA471-61A9-2443-9A5A-DB0F0F8FE02C}" sibTransId="{506D0EE3-0FF4-0946-A887-25C81DA0BA79}"/>
    <dgm:cxn modelId="{AA26BF61-A590-C94D-B0F6-DF19B4EC6B44}" type="presOf" srcId="{BA8BDD45-8FBB-8144-84DA-F8B8A561DCC9}" destId="{1F1FD162-2256-DF4E-B086-14A0D91271EF}" srcOrd="0" destOrd="0" presId="urn:microsoft.com/office/officeart/2005/8/layout/venn3"/>
    <dgm:cxn modelId="{C09D9E6D-D56B-D943-93DE-7E108AA80961}" srcId="{367247BE-9F24-884B-8DA5-B720805A1534}" destId="{E7920363-D660-824D-BD8B-A7ACC89715FE}" srcOrd="3" destOrd="0" parTransId="{6BFE98E0-44C2-FF40-A847-1434D54413DB}" sibTransId="{06E94744-AF58-FA49-BB9C-DEF8DCE2BC51}"/>
    <dgm:cxn modelId="{A808CD6D-7811-4C45-8971-7354D52684F9}" type="presOf" srcId="{8FC015CD-B3CE-2648-B85D-C8C180503F77}" destId="{9965C684-66B2-684F-90C6-A6887AFD1751}" srcOrd="0" destOrd="0" presId="urn:microsoft.com/office/officeart/2005/8/layout/venn3"/>
    <dgm:cxn modelId="{46C0658C-8017-E04D-8C9D-997EFE687686}" type="presOf" srcId="{367247BE-9F24-884B-8DA5-B720805A1534}" destId="{E7855063-2675-2A42-B75B-C92933A62C62}" srcOrd="0" destOrd="0" presId="urn:microsoft.com/office/officeart/2005/8/layout/venn3"/>
    <dgm:cxn modelId="{6CE22AA7-3AA7-0743-B615-194FE40D4313}" type="presOf" srcId="{0E8AF678-8857-6648-A8A3-8AF3AF1091F8}" destId="{E3F77B48-CEA0-8844-A827-478AFD3D7FCE}" srcOrd="0" destOrd="0" presId="urn:microsoft.com/office/officeart/2005/8/layout/venn3"/>
    <dgm:cxn modelId="{145E02BA-E70A-7E46-B26C-77D52F13CF32}" type="presOf" srcId="{E7920363-D660-824D-BD8B-A7ACC89715FE}" destId="{75980006-ED9E-C941-9795-3178AD926900}" srcOrd="0" destOrd="0" presId="urn:microsoft.com/office/officeart/2005/8/layout/venn3"/>
    <dgm:cxn modelId="{545531EC-A47A-3E46-836D-13BEF5F7AA4E}" srcId="{367247BE-9F24-884B-8DA5-B720805A1534}" destId="{BA8BDD45-8FBB-8144-84DA-F8B8A561DCC9}" srcOrd="1" destOrd="0" parTransId="{D44A8369-6A35-8F42-80B6-6A288E2BE7AB}" sibTransId="{ECB52B91-E4B7-7C4F-9FC6-7A10E7088729}"/>
    <dgm:cxn modelId="{91048EF8-DC29-7B4D-BE7F-DD66FF05A948}" type="presParOf" srcId="{E7855063-2675-2A42-B75B-C92933A62C62}" destId="{E3F77B48-CEA0-8844-A827-478AFD3D7FCE}" srcOrd="0" destOrd="0" presId="urn:microsoft.com/office/officeart/2005/8/layout/venn3"/>
    <dgm:cxn modelId="{52F38FE0-7692-A048-A10F-24454F5960B3}" type="presParOf" srcId="{E7855063-2675-2A42-B75B-C92933A62C62}" destId="{41B10FBC-F5E3-8C4D-9E4B-EB068047AEB7}" srcOrd="1" destOrd="0" presId="urn:microsoft.com/office/officeart/2005/8/layout/venn3"/>
    <dgm:cxn modelId="{D1CCEB7D-B8B0-3648-AD7D-51FA540AE6BF}" type="presParOf" srcId="{E7855063-2675-2A42-B75B-C92933A62C62}" destId="{1F1FD162-2256-DF4E-B086-14A0D91271EF}" srcOrd="2" destOrd="0" presId="urn:microsoft.com/office/officeart/2005/8/layout/venn3"/>
    <dgm:cxn modelId="{542B309F-DC32-294A-B903-3D0F07505DDF}" type="presParOf" srcId="{E7855063-2675-2A42-B75B-C92933A62C62}" destId="{775721FB-9A17-9246-9450-68F7498A2D0C}" srcOrd="3" destOrd="0" presId="urn:microsoft.com/office/officeart/2005/8/layout/venn3"/>
    <dgm:cxn modelId="{A5EF86ED-5FAF-7948-A462-363B98981AC8}" type="presParOf" srcId="{E7855063-2675-2A42-B75B-C92933A62C62}" destId="{9965C684-66B2-684F-90C6-A6887AFD1751}" srcOrd="4" destOrd="0" presId="urn:microsoft.com/office/officeart/2005/8/layout/venn3"/>
    <dgm:cxn modelId="{EE89AF06-A795-E04D-89C6-C4DC7E5B54B6}" type="presParOf" srcId="{E7855063-2675-2A42-B75B-C92933A62C62}" destId="{0E6ADE1E-0861-C548-98C4-CE47A01DC61A}" srcOrd="5" destOrd="0" presId="urn:microsoft.com/office/officeart/2005/8/layout/venn3"/>
    <dgm:cxn modelId="{26F4545F-C9A4-CC40-B993-E8F912102807}" type="presParOf" srcId="{E7855063-2675-2A42-B75B-C92933A62C62}" destId="{75980006-ED9E-C941-9795-3178AD926900}" srcOrd="6" destOrd="0" presId="urn:microsoft.com/office/officeart/2005/8/layout/ven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1348A8-D513-034C-8775-60E3040DA298}"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US"/>
        </a:p>
      </dgm:t>
    </dgm:pt>
    <dgm:pt modelId="{790F8AED-184A-AB4A-B253-7EC9D7DF29F4}">
      <dgm:prSet phldrT="[Text]"/>
      <dgm:spPr>
        <a:solidFill>
          <a:srgbClr val="2D92AA"/>
        </a:solidFill>
      </dgm:spPr>
      <dgm:t>
        <a:bodyPr/>
        <a:lstStyle/>
        <a:p>
          <a:r>
            <a:rPr lang="en-US" b="0" i="0" dirty="0">
              <a:latin typeface="Gotham-Book"/>
              <a:cs typeface="Gotham-Book"/>
            </a:rPr>
            <a:t>Acquiring customers</a:t>
          </a:r>
        </a:p>
      </dgm:t>
    </dgm:pt>
    <dgm:pt modelId="{3526049C-18C5-A441-A7B0-690B8E06BE1A}" type="parTrans" cxnId="{97C2734C-68D0-514A-BC71-6E4745354EED}">
      <dgm:prSet/>
      <dgm:spPr/>
      <dgm:t>
        <a:bodyPr/>
        <a:lstStyle/>
        <a:p>
          <a:endParaRPr lang="en-US"/>
        </a:p>
      </dgm:t>
    </dgm:pt>
    <dgm:pt modelId="{96D89EBA-39D4-4E47-BF39-9035C14107D2}" type="sibTrans" cxnId="{97C2734C-68D0-514A-BC71-6E4745354EED}">
      <dgm:prSet/>
      <dgm:spPr/>
      <dgm:t>
        <a:bodyPr/>
        <a:lstStyle/>
        <a:p>
          <a:endParaRPr lang="en-US"/>
        </a:p>
      </dgm:t>
    </dgm:pt>
    <dgm:pt modelId="{B0D411B5-9F5E-3245-8977-A75F20851087}">
      <dgm:prSet phldrT="[Text]"/>
      <dgm:spPr>
        <a:solidFill>
          <a:srgbClr val="2D92AA"/>
        </a:solidFill>
      </dgm:spPr>
      <dgm:t>
        <a:bodyPr/>
        <a:lstStyle/>
        <a:p>
          <a:r>
            <a:rPr lang="en-US" b="0" i="0" dirty="0">
              <a:latin typeface="Gotham-Book"/>
              <a:cs typeface="Gotham-Book"/>
            </a:rPr>
            <a:t>Retaining customers</a:t>
          </a:r>
        </a:p>
      </dgm:t>
    </dgm:pt>
    <dgm:pt modelId="{1197FDAC-8F72-E047-B389-1B1595DF6981}" type="parTrans" cxnId="{86877FB9-7CA7-5B45-903F-D56DC4CB82A2}">
      <dgm:prSet/>
      <dgm:spPr/>
      <dgm:t>
        <a:bodyPr/>
        <a:lstStyle/>
        <a:p>
          <a:endParaRPr lang="en-US"/>
        </a:p>
      </dgm:t>
    </dgm:pt>
    <dgm:pt modelId="{C70C9507-38CE-C74D-A054-1FC0F8CE8438}" type="sibTrans" cxnId="{86877FB9-7CA7-5B45-903F-D56DC4CB82A2}">
      <dgm:prSet/>
      <dgm:spPr/>
      <dgm:t>
        <a:bodyPr/>
        <a:lstStyle/>
        <a:p>
          <a:endParaRPr lang="en-US"/>
        </a:p>
      </dgm:t>
    </dgm:pt>
    <dgm:pt modelId="{2F879DAF-2C89-754C-A457-A1179BD187EA}">
      <dgm:prSet phldrT="[Text]"/>
      <dgm:spPr>
        <a:solidFill>
          <a:srgbClr val="2D92AA"/>
        </a:solidFill>
      </dgm:spPr>
      <dgm:t>
        <a:bodyPr/>
        <a:lstStyle/>
        <a:p>
          <a:r>
            <a:rPr lang="en-US" b="0" i="0" dirty="0">
              <a:latin typeface="Gotham-Book"/>
              <a:cs typeface="Gotham-Book"/>
            </a:rPr>
            <a:t>Monetizing customers</a:t>
          </a:r>
        </a:p>
      </dgm:t>
    </dgm:pt>
    <dgm:pt modelId="{B8E23D50-8417-E445-968E-82ED9B2DB21D}" type="parTrans" cxnId="{6193B02D-7E25-C046-8498-B216DE822C1D}">
      <dgm:prSet/>
      <dgm:spPr/>
      <dgm:t>
        <a:bodyPr/>
        <a:lstStyle/>
        <a:p>
          <a:endParaRPr lang="en-US"/>
        </a:p>
      </dgm:t>
    </dgm:pt>
    <dgm:pt modelId="{0349366B-FC9F-3F43-A868-5B0010AB6F35}" type="sibTrans" cxnId="{6193B02D-7E25-C046-8498-B216DE822C1D}">
      <dgm:prSet/>
      <dgm:spPr/>
      <dgm:t>
        <a:bodyPr/>
        <a:lstStyle/>
        <a:p>
          <a:endParaRPr lang="en-US"/>
        </a:p>
      </dgm:t>
    </dgm:pt>
    <dgm:pt modelId="{2898CEC8-6EBD-7247-9B12-1A1AE6DA83F1}" type="pres">
      <dgm:prSet presAssocID="{941348A8-D513-034C-8775-60E3040DA298}" presName="diagram" presStyleCnt="0">
        <dgm:presLayoutVars>
          <dgm:dir/>
          <dgm:resizeHandles val="exact"/>
        </dgm:presLayoutVars>
      </dgm:prSet>
      <dgm:spPr/>
    </dgm:pt>
    <dgm:pt modelId="{F94FA6D7-78DC-1642-8511-0F2603EBA6CB}" type="pres">
      <dgm:prSet presAssocID="{790F8AED-184A-AB4A-B253-7EC9D7DF29F4}" presName="node" presStyleLbl="node1" presStyleIdx="0" presStyleCnt="3" custScaleX="155528" custLinFactNeighborX="-8643" custLinFactNeighborY="-2921">
        <dgm:presLayoutVars>
          <dgm:bulletEnabled val="1"/>
        </dgm:presLayoutVars>
      </dgm:prSet>
      <dgm:spPr/>
    </dgm:pt>
    <dgm:pt modelId="{B14E7227-D4C6-8A4E-94A3-2B3DF4BA325F}" type="pres">
      <dgm:prSet presAssocID="{96D89EBA-39D4-4E47-BF39-9035C14107D2}" presName="sibTrans" presStyleCnt="0"/>
      <dgm:spPr/>
    </dgm:pt>
    <dgm:pt modelId="{DC8888DD-6C4B-3A42-9794-126A6B5DBED4}" type="pres">
      <dgm:prSet presAssocID="{B0D411B5-9F5E-3245-8977-A75F20851087}" presName="node" presStyleLbl="node1" presStyleIdx="1" presStyleCnt="3" custScaleX="146914" custLinFactNeighborX="30020">
        <dgm:presLayoutVars>
          <dgm:bulletEnabled val="1"/>
        </dgm:presLayoutVars>
      </dgm:prSet>
      <dgm:spPr/>
    </dgm:pt>
    <dgm:pt modelId="{8B9B6FFB-1DA1-604D-AB16-4ED1077D40F9}" type="pres">
      <dgm:prSet presAssocID="{C70C9507-38CE-C74D-A054-1FC0F8CE8438}" presName="sibTrans" presStyleCnt="0"/>
      <dgm:spPr/>
    </dgm:pt>
    <dgm:pt modelId="{E0A8CA7F-34BC-C04B-9B09-4F7F051E53AD}" type="pres">
      <dgm:prSet presAssocID="{2F879DAF-2C89-754C-A457-A1179BD187EA}" presName="node" presStyleLbl="node1" presStyleIdx="2" presStyleCnt="3" custScaleX="152393" custLinFactNeighborX="65527">
        <dgm:presLayoutVars>
          <dgm:bulletEnabled val="1"/>
        </dgm:presLayoutVars>
      </dgm:prSet>
      <dgm:spPr/>
    </dgm:pt>
  </dgm:ptLst>
  <dgm:cxnLst>
    <dgm:cxn modelId="{D97BC60D-CC74-2748-B48A-BA9D95FEF3A7}" type="presOf" srcId="{2F879DAF-2C89-754C-A457-A1179BD187EA}" destId="{E0A8CA7F-34BC-C04B-9B09-4F7F051E53AD}" srcOrd="0" destOrd="0" presId="urn:microsoft.com/office/officeart/2005/8/layout/default"/>
    <dgm:cxn modelId="{6193B02D-7E25-C046-8498-B216DE822C1D}" srcId="{941348A8-D513-034C-8775-60E3040DA298}" destId="{2F879DAF-2C89-754C-A457-A1179BD187EA}" srcOrd="2" destOrd="0" parTransId="{B8E23D50-8417-E445-968E-82ED9B2DB21D}" sibTransId="{0349366B-FC9F-3F43-A868-5B0010AB6F35}"/>
    <dgm:cxn modelId="{97C2734C-68D0-514A-BC71-6E4745354EED}" srcId="{941348A8-D513-034C-8775-60E3040DA298}" destId="{790F8AED-184A-AB4A-B253-7EC9D7DF29F4}" srcOrd="0" destOrd="0" parTransId="{3526049C-18C5-A441-A7B0-690B8E06BE1A}" sibTransId="{96D89EBA-39D4-4E47-BF39-9035C14107D2}"/>
    <dgm:cxn modelId="{624F8F67-E57F-BC40-8E1B-ED35E6050EC9}" type="presOf" srcId="{B0D411B5-9F5E-3245-8977-A75F20851087}" destId="{DC8888DD-6C4B-3A42-9794-126A6B5DBED4}" srcOrd="0" destOrd="0" presId="urn:microsoft.com/office/officeart/2005/8/layout/default"/>
    <dgm:cxn modelId="{F3DD0D86-0DA9-7743-B8DB-8B4334690A14}" type="presOf" srcId="{941348A8-D513-034C-8775-60E3040DA298}" destId="{2898CEC8-6EBD-7247-9B12-1A1AE6DA83F1}" srcOrd="0" destOrd="0" presId="urn:microsoft.com/office/officeart/2005/8/layout/default"/>
    <dgm:cxn modelId="{86877FB9-7CA7-5B45-903F-D56DC4CB82A2}" srcId="{941348A8-D513-034C-8775-60E3040DA298}" destId="{B0D411B5-9F5E-3245-8977-A75F20851087}" srcOrd="1" destOrd="0" parTransId="{1197FDAC-8F72-E047-B389-1B1595DF6981}" sibTransId="{C70C9507-38CE-C74D-A054-1FC0F8CE8438}"/>
    <dgm:cxn modelId="{7CA41EE8-72CE-F349-B158-0C4933750CD8}" type="presOf" srcId="{790F8AED-184A-AB4A-B253-7EC9D7DF29F4}" destId="{F94FA6D7-78DC-1642-8511-0F2603EBA6CB}" srcOrd="0" destOrd="0" presId="urn:microsoft.com/office/officeart/2005/8/layout/default"/>
    <dgm:cxn modelId="{81EA9275-A7CC-EC46-B0F0-B9235BD226F0}" type="presParOf" srcId="{2898CEC8-6EBD-7247-9B12-1A1AE6DA83F1}" destId="{F94FA6D7-78DC-1642-8511-0F2603EBA6CB}" srcOrd="0" destOrd="0" presId="urn:microsoft.com/office/officeart/2005/8/layout/default"/>
    <dgm:cxn modelId="{60183701-C1D6-2144-85B2-4A5202E7D664}" type="presParOf" srcId="{2898CEC8-6EBD-7247-9B12-1A1AE6DA83F1}" destId="{B14E7227-D4C6-8A4E-94A3-2B3DF4BA325F}" srcOrd="1" destOrd="0" presId="urn:microsoft.com/office/officeart/2005/8/layout/default"/>
    <dgm:cxn modelId="{71A5A9EA-C30E-1A4C-A92E-EEAA41D6FE62}" type="presParOf" srcId="{2898CEC8-6EBD-7247-9B12-1A1AE6DA83F1}" destId="{DC8888DD-6C4B-3A42-9794-126A6B5DBED4}" srcOrd="2" destOrd="0" presId="urn:microsoft.com/office/officeart/2005/8/layout/default"/>
    <dgm:cxn modelId="{5BC3FA54-0AB3-7842-B1EA-B3C10DCC0673}" type="presParOf" srcId="{2898CEC8-6EBD-7247-9B12-1A1AE6DA83F1}" destId="{8B9B6FFB-1DA1-604D-AB16-4ED1077D40F9}" srcOrd="3" destOrd="0" presId="urn:microsoft.com/office/officeart/2005/8/layout/default"/>
    <dgm:cxn modelId="{29E81E21-2772-C542-B2DC-9E3DD869CD60}" type="presParOf" srcId="{2898CEC8-6EBD-7247-9B12-1A1AE6DA83F1}" destId="{E0A8CA7F-34BC-C04B-9B09-4F7F051E53AD}"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7247BE-9F24-884B-8DA5-B720805A1534}" type="doc">
      <dgm:prSet loTypeId="urn:microsoft.com/office/officeart/2005/8/layout/venn3" loCatId="" qsTypeId="urn:microsoft.com/office/officeart/2005/8/quickstyle/simple4" qsCatId="simple" csTypeId="urn:microsoft.com/office/officeart/2005/8/colors/accent6_2" csCatId="accent6" phldr="1"/>
      <dgm:spPr/>
      <dgm:t>
        <a:bodyPr/>
        <a:lstStyle/>
        <a:p>
          <a:endParaRPr lang="en-US"/>
        </a:p>
      </dgm:t>
    </dgm:pt>
    <dgm:pt modelId="{0E8AF678-8857-6648-A8A3-8AF3AF1091F8}">
      <dgm:prSet phldrT="[Text]" custT="1"/>
      <dgm:spPr>
        <a:xfrm>
          <a:off x="151927" y="99"/>
          <a:ext cx="1487291" cy="1487291"/>
        </a:xfrm>
        <a:prstGeom prst="ellipse">
          <a:avLst/>
        </a:prstGeom>
        <a:gradFill rotWithShape="0">
          <a:gsLst>
            <a:gs pos="0">
              <a:srgbClr val="F79646">
                <a:alpha val="50000"/>
                <a:hueOff val="0"/>
                <a:satOff val="0"/>
                <a:lumOff val="0"/>
                <a:alphaOff val="0"/>
                <a:tint val="100000"/>
                <a:shade val="100000"/>
                <a:satMod val="130000"/>
              </a:srgbClr>
            </a:gs>
            <a:gs pos="100000">
              <a:srgbClr val="F79646">
                <a:alpha val="50000"/>
                <a:hueOff val="0"/>
                <a:satOff val="0"/>
                <a:lumOff val="0"/>
                <a:alphaOff val="0"/>
                <a:tint val="50000"/>
                <a:shade val="100000"/>
                <a:satMod val="350000"/>
              </a:srgbClr>
            </a:gs>
          </a:gsLst>
          <a:lin ang="16200000" scaled="0"/>
        </a:gradFill>
        <a:ln>
          <a:noFill/>
        </a:ln>
        <a:effectLst/>
      </dgm:spPr>
      <dgm:t>
        <a:bodyPr/>
        <a:lstStyle/>
        <a:p>
          <a:r>
            <a:rPr lang="en-US" sz="1050" b="0" i="0" dirty="0">
              <a:solidFill>
                <a:sysClr val="windowText" lastClr="000000"/>
              </a:solidFill>
              <a:latin typeface="Gotham-Book"/>
              <a:ea typeface="+mn-ea"/>
              <a:cs typeface="Gotham-Book"/>
            </a:rPr>
            <a:t>Product development and innovation</a:t>
          </a:r>
        </a:p>
      </dgm:t>
    </dgm:pt>
    <dgm:pt modelId="{691FA471-61A9-2443-9A5A-DB0F0F8FE02C}" type="parTrans" cxnId="{4F639E61-C34D-EA40-92D9-27F0D4C92CB3}">
      <dgm:prSet/>
      <dgm:spPr/>
      <dgm:t>
        <a:bodyPr/>
        <a:lstStyle/>
        <a:p>
          <a:endParaRPr lang="en-US" sz="2400" b="0" i="0">
            <a:latin typeface="Gotham-Book"/>
            <a:cs typeface="Gotham-Book"/>
          </a:endParaRPr>
        </a:p>
      </dgm:t>
    </dgm:pt>
    <dgm:pt modelId="{506D0EE3-0FF4-0946-A887-25C81DA0BA79}" type="sibTrans" cxnId="{4F639E61-C34D-EA40-92D9-27F0D4C92CB3}">
      <dgm:prSet/>
      <dgm:spPr/>
      <dgm:t>
        <a:bodyPr/>
        <a:lstStyle/>
        <a:p>
          <a:endParaRPr lang="en-US" sz="2400" b="0" i="0">
            <a:latin typeface="Gotham-Book"/>
            <a:cs typeface="Gotham-Book"/>
          </a:endParaRPr>
        </a:p>
      </dgm:t>
    </dgm:pt>
    <dgm:pt modelId="{CA5E6314-8578-0D43-B188-8EC553EAA2BC}">
      <dgm:prSet custT="1"/>
      <dgm:spPr>
        <a:xfrm>
          <a:off x="1341760" y="99"/>
          <a:ext cx="1487291" cy="1487291"/>
        </a:xfrm>
        <a:prstGeom prst="ellipse">
          <a:avLst/>
        </a:prstGeom>
        <a:gradFill rotWithShape="0">
          <a:gsLst>
            <a:gs pos="0">
              <a:srgbClr val="F79646">
                <a:alpha val="50000"/>
                <a:hueOff val="0"/>
                <a:satOff val="0"/>
                <a:lumOff val="0"/>
                <a:alphaOff val="0"/>
                <a:tint val="100000"/>
                <a:shade val="100000"/>
                <a:satMod val="130000"/>
              </a:srgbClr>
            </a:gs>
            <a:gs pos="100000">
              <a:srgbClr val="F79646">
                <a:alpha val="50000"/>
                <a:hueOff val="0"/>
                <a:satOff val="0"/>
                <a:lumOff val="0"/>
                <a:alphaOff val="0"/>
                <a:tint val="50000"/>
                <a:shade val="100000"/>
                <a:satMod val="350000"/>
              </a:srgbClr>
            </a:gs>
          </a:gsLst>
          <a:lin ang="16200000" scaled="0"/>
        </a:gradFill>
        <a:ln>
          <a:noFill/>
        </a:ln>
        <a:effectLst/>
      </dgm:spPr>
      <dgm:t>
        <a:bodyPr/>
        <a:lstStyle/>
        <a:p>
          <a:r>
            <a:rPr lang="en-US" sz="1050" b="0" i="0" dirty="0">
              <a:solidFill>
                <a:sysClr val="windowText" lastClr="000000"/>
              </a:solidFill>
              <a:latin typeface="Gotham-Book"/>
              <a:ea typeface="+mn-ea"/>
              <a:cs typeface="Gotham-Book"/>
            </a:rPr>
            <a:t>Design</a:t>
          </a:r>
          <a:br>
            <a:rPr lang="en-US" sz="1050" b="0" i="0" dirty="0">
              <a:solidFill>
                <a:sysClr val="windowText" lastClr="000000"/>
              </a:solidFill>
              <a:latin typeface="Gotham-Book"/>
              <a:ea typeface="+mn-ea"/>
              <a:cs typeface="Gotham-Book"/>
            </a:rPr>
          </a:br>
          <a:r>
            <a:rPr lang="en-US" sz="1050" b="0" i="0" dirty="0">
              <a:solidFill>
                <a:sysClr val="windowText" lastClr="000000"/>
              </a:solidFill>
              <a:latin typeface="Gotham-Book"/>
              <a:ea typeface="+mn-ea"/>
              <a:cs typeface="Gotham-Book"/>
            </a:rPr>
            <a:t>and/or Engineering</a:t>
          </a:r>
        </a:p>
      </dgm:t>
    </dgm:pt>
    <dgm:pt modelId="{65185A1E-0107-6F49-816D-8AF8632C38F5}" type="parTrans" cxnId="{6CFBEB67-8284-A04E-B7F8-80182E2ED323}">
      <dgm:prSet/>
      <dgm:spPr/>
      <dgm:t>
        <a:bodyPr/>
        <a:lstStyle/>
        <a:p>
          <a:endParaRPr lang="en-US" sz="2400" b="0" i="0">
            <a:latin typeface="Gotham-Book"/>
            <a:cs typeface="Gotham-Book"/>
          </a:endParaRPr>
        </a:p>
      </dgm:t>
    </dgm:pt>
    <dgm:pt modelId="{B84E1B71-9164-184A-B0D9-8D5880F24708}" type="sibTrans" cxnId="{6CFBEB67-8284-A04E-B7F8-80182E2ED323}">
      <dgm:prSet/>
      <dgm:spPr/>
      <dgm:t>
        <a:bodyPr/>
        <a:lstStyle/>
        <a:p>
          <a:endParaRPr lang="en-US" sz="2400" b="0" i="0">
            <a:latin typeface="Gotham-Book"/>
            <a:cs typeface="Gotham-Book"/>
          </a:endParaRPr>
        </a:p>
      </dgm:t>
    </dgm:pt>
    <dgm:pt modelId="{CE13ADFE-C71D-664C-9F95-A732E989879A}">
      <dgm:prSet custT="1"/>
      <dgm:spPr>
        <a:xfrm>
          <a:off x="2531593" y="99"/>
          <a:ext cx="1487291" cy="1487291"/>
        </a:xfrm>
        <a:prstGeom prst="ellipse">
          <a:avLst/>
        </a:prstGeom>
        <a:gradFill rotWithShape="0">
          <a:gsLst>
            <a:gs pos="0">
              <a:srgbClr val="F79646">
                <a:alpha val="50000"/>
                <a:hueOff val="0"/>
                <a:satOff val="0"/>
                <a:lumOff val="0"/>
                <a:alphaOff val="0"/>
                <a:tint val="100000"/>
                <a:shade val="100000"/>
                <a:satMod val="130000"/>
              </a:srgbClr>
            </a:gs>
            <a:gs pos="100000">
              <a:srgbClr val="F79646">
                <a:alpha val="50000"/>
                <a:hueOff val="0"/>
                <a:satOff val="0"/>
                <a:lumOff val="0"/>
                <a:alphaOff val="0"/>
                <a:tint val="50000"/>
                <a:shade val="100000"/>
                <a:satMod val="350000"/>
              </a:srgbClr>
            </a:gs>
          </a:gsLst>
          <a:lin ang="16200000" scaled="0"/>
        </a:gradFill>
        <a:ln>
          <a:noFill/>
        </a:ln>
        <a:effectLst/>
      </dgm:spPr>
      <dgm:t>
        <a:bodyPr/>
        <a:lstStyle/>
        <a:p>
          <a:r>
            <a:rPr lang="en-US" sz="1050" b="0" i="0" dirty="0">
              <a:solidFill>
                <a:sysClr val="windowText" lastClr="000000"/>
              </a:solidFill>
              <a:latin typeface="Gotham-Book"/>
              <a:ea typeface="+mn-ea"/>
              <a:cs typeface="Gotham-Book"/>
            </a:rPr>
            <a:t>Marketing and/or</a:t>
          </a:r>
          <a:br>
            <a:rPr lang="en-US" sz="1050" b="0" i="0" dirty="0">
              <a:solidFill>
                <a:sysClr val="windowText" lastClr="000000"/>
              </a:solidFill>
              <a:latin typeface="Gotham-Book"/>
              <a:ea typeface="+mn-ea"/>
              <a:cs typeface="Gotham-Book"/>
            </a:rPr>
          </a:br>
          <a:r>
            <a:rPr lang="en-US" sz="1050" b="0" i="0" dirty="0">
              <a:solidFill>
                <a:sysClr val="windowText" lastClr="000000"/>
              </a:solidFill>
              <a:latin typeface="Gotham-Book"/>
              <a:ea typeface="+mn-ea"/>
              <a:cs typeface="Gotham-Book"/>
            </a:rPr>
            <a:t>Sales</a:t>
          </a:r>
        </a:p>
      </dgm:t>
    </dgm:pt>
    <dgm:pt modelId="{FD45A1E4-043F-0E43-8F20-E0F0F75D530A}" type="parTrans" cxnId="{CF0CC102-6B8F-4F45-9C5C-B00593070D72}">
      <dgm:prSet/>
      <dgm:spPr/>
      <dgm:t>
        <a:bodyPr/>
        <a:lstStyle/>
        <a:p>
          <a:endParaRPr lang="en-US" sz="2400" b="0" i="0">
            <a:latin typeface="Gotham-Book"/>
            <a:cs typeface="Gotham-Book"/>
          </a:endParaRPr>
        </a:p>
      </dgm:t>
    </dgm:pt>
    <dgm:pt modelId="{97F71709-FE3F-8C41-B721-F0B9B7242F63}" type="sibTrans" cxnId="{CF0CC102-6B8F-4F45-9C5C-B00593070D72}">
      <dgm:prSet/>
      <dgm:spPr/>
      <dgm:t>
        <a:bodyPr/>
        <a:lstStyle/>
        <a:p>
          <a:endParaRPr lang="en-US" sz="2400" b="0" i="0">
            <a:latin typeface="Gotham-Book"/>
            <a:cs typeface="Gotham-Book"/>
          </a:endParaRPr>
        </a:p>
      </dgm:t>
    </dgm:pt>
    <dgm:pt modelId="{7C77EA0C-AA09-9045-809B-054373179F07}">
      <dgm:prSet custT="1"/>
      <dgm:spPr>
        <a:xfrm>
          <a:off x="3721426" y="99"/>
          <a:ext cx="1487291" cy="1487291"/>
        </a:xfrm>
        <a:prstGeom prst="ellipse">
          <a:avLst/>
        </a:prstGeom>
        <a:gradFill rotWithShape="0">
          <a:gsLst>
            <a:gs pos="0">
              <a:srgbClr val="F79646">
                <a:alpha val="50000"/>
                <a:hueOff val="0"/>
                <a:satOff val="0"/>
                <a:lumOff val="0"/>
                <a:alphaOff val="0"/>
                <a:tint val="100000"/>
                <a:shade val="100000"/>
                <a:satMod val="130000"/>
              </a:srgbClr>
            </a:gs>
            <a:gs pos="100000">
              <a:srgbClr val="F79646">
                <a:alpha val="50000"/>
                <a:hueOff val="0"/>
                <a:satOff val="0"/>
                <a:lumOff val="0"/>
                <a:alphaOff val="0"/>
                <a:tint val="50000"/>
                <a:shade val="100000"/>
                <a:satMod val="350000"/>
              </a:srgbClr>
            </a:gs>
          </a:gsLst>
          <a:lin ang="16200000" scaled="0"/>
        </a:gradFill>
        <a:ln>
          <a:noFill/>
        </a:ln>
        <a:effectLst/>
      </dgm:spPr>
      <dgm:t>
        <a:bodyPr/>
        <a:lstStyle/>
        <a:p>
          <a:r>
            <a:rPr lang="en-US" sz="1050" b="0" i="0">
              <a:solidFill>
                <a:sysClr val="windowText" lastClr="000000"/>
              </a:solidFill>
              <a:latin typeface="Gotham-Book"/>
              <a:ea typeface="+mn-ea"/>
              <a:cs typeface="Gotham-Book"/>
            </a:rPr>
            <a:t>Distribution channels</a:t>
          </a:r>
          <a:endParaRPr lang="en-US" sz="1050" b="0" i="0" dirty="0">
            <a:solidFill>
              <a:sysClr val="windowText" lastClr="000000"/>
            </a:solidFill>
            <a:latin typeface="Gotham-Book"/>
            <a:ea typeface="+mn-ea"/>
            <a:cs typeface="Gotham-Book"/>
          </a:endParaRPr>
        </a:p>
      </dgm:t>
    </dgm:pt>
    <dgm:pt modelId="{10FCCFC7-A62C-2A49-B649-5B9714FF8EAD}" type="parTrans" cxnId="{D5EAA32B-E80B-544D-817E-FC0AF289FA67}">
      <dgm:prSet/>
      <dgm:spPr/>
      <dgm:t>
        <a:bodyPr/>
        <a:lstStyle/>
        <a:p>
          <a:endParaRPr lang="en-US" sz="2400" b="0" i="0">
            <a:latin typeface="Gotham-Book"/>
            <a:cs typeface="Gotham-Book"/>
          </a:endParaRPr>
        </a:p>
      </dgm:t>
    </dgm:pt>
    <dgm:pt modelId="{DF6E2DA9-1D32-8B43-8F09-31AEA7734EDF}" type="sibTrans" cxnId="{D5EAA32B-E80B-544D-817E-FC0AF289FA67}">
      <dgm:prSet/>
      <dgm:spPr/>
      <dgm:t>
        <a:bodyPr/>
        <a:lstStyle/>
        <a:p>
          <a:endParaRPr lang="en-US" sz="2400" b="0" i="0">
            <a:latin typeface="Gotham-Book"/>
            <a:cs typeface="Gotham-Book"/>
          </a:endParaRPr>
        </a:p>
      </dgm:t>
    </dgm:pt>
    <dgm:pt modelId="{9290DF2D-CACE-0344-9A6A-BFEB787E5EE6}">
      <dgm:prSet custT="1"/>
      <dgm:spPr>
        <a:xfrm>
          <a:off x="4911259" y="99"/>
          <a:ext cx="1487291" cy="1487291"/>
        </a:xfrm>
        <a:prstGeom prst="ellipse">
          <a:avLst/>
        </a:prstGeom>
        <a:gradFill rotWithShape="0">
          <a:gsLst>
            <a:gs pos="0">
              <a:srgbClr val="F79646">
                <a:alpha val="50000"/>
                <a:hueOff val="0"/>
                <a:satOff val="0"/>
                <a:lumOff val="0"/>
                <a:alphaOff val="0"/>
                <a:tint val="100000"/>
                <a:shade val="100000"/>
                <a:satMod val="130000"/>
              </a:srgbClr>
            </a:gs>
            <a:gs pos="100000">
              <a:srgbClr val="F79646">
                <a:alpha val="50000"/>
                <a:hueOff val="0"/>
                <a:satOff val="0"/>
                <a:lumOff val="0"/>
                <a:alphaOff val="0"/>
                <a:tint val="50000"/>
                <a:shade val="100000"/>
                <a:satMod val="350000"/>
              </a:srgbClr>
            </a:gs>
          </a:gsLst>
          <a:lin ang="16200000" scaled="0"/>
        </a:gradFill>
        <a:ln>
          <a:noFill/>
        </a:ln>
        <a:effectLst/>
      </dgm:spPr>
      <dgm:t>
        <a:bodyPr/>
        <a:lstStyle/>
        <a:p>
          <a:r>
            <a:rPr lang="en-US" sz="1050" b="0" i="0" dirty="0">
              <a:solidFill>
                <a:sysClr val="windowText" lastClr="000000"/>
              </a:solidFill>
              <a:latin typeface="Gotham-Book"/>
              <a:ea typeface="+mn-ea"/>
              <a:cs typeface="Gotham-Book"/>
            </a:rPr>
            <a:t>Key relationships and/or strong partners</a:t>
          </a:r>
        </a:p>
      </dgm:t>
    </dgm:pt>
    <dgm:pt modelId="{669DD61E-AB71-794C-AF84-C43D2D416084}" type="parTrans" cxnId="{66E75ADA-815A-F04D-85CF-926482912C1F}">
      <dgm:prSet/>
      <dgm:spPr/>
      <dgm:t>
        <a:bodyPr/>
        <a:lstStyle/>
        <a:p>
          <a:endParaRPr lang="en-US" sz="2400" b="0" i="0">
            <a:latin typeface="Gotham-Book"/>
            <a:cs typeface="Gotham-Book"/>
          </a:endParaRPr>
        </a:p>
      </dgm:t>
    </dgm:pt>
    <dgm:pt modelId="{9F883A40-09F5-4643-B5CC-CCC322112B41}" type="sibTrans" cxnId="{66E75ADA-815A-F04D-85CF-926482912C1F}">
      <dgm:prSet/>
      <dgm:spPr/>
      <dgm:t>
        <a:bodyPr/>
        <a:lstStyle/>
        <a:p>
          <a:endParaRPr lang="en-US" sz="2400" b="0" i="0">
            <a:latin typeface="Gotham-Book"/>
            <a:cs typeface="Gotham-Book"/>
          </a:endParaRPr>
        </a:p>
      </dgm:t>
    </dgm:pt>
    <dgm:pt modelId="{E7855063-2675-2A42-B75B-C92933A62C62}" type="pres">
      <dgm:prSet presAssocID="{367247BE-9F24-884B-8DA5-B720805A1534}" presName="Name0" presStyleCnt="0">
        <dgm:presLayoutVars>
          <dgm:dir/>
          <dgm:resizeHandles val="exact"/>
        </dgm:presLayoutVars>
      </dgm:prSet>
      <dgm:spPr/>
    </dgm:pt>
    <dgm:pt modelId="{E3F77B48-CEA0-8844-A827-478AFD3D7FCE}" type="pres">
      <dgm:prSet presAssocID="{0E8AF678-8857-6648-A8A3-8AF3AF1091F8}" presName="Name5" presStyleLbl="vennNode1" presStyleIdx="0" presStyleCnt="5">
        <dgm:presLayoutVars>
          <dgm:bulletEnabled val="1"/>
        </dgm:presLayoutVars>
      </dgm:prSet>
      <dgm:spPr/>
    </dgm:pt>
    <dgm:pt modelId="{41B10FBC-F5E3-8C4D-9E4B-EB068047AEB7}" type="pres">
      <dgm:prSet presAssocID="{506D0EE3-0FF4-0946-A887-25C81DA0BA79}" presName="space" presStyleCnt="0"/>
      <dgm:spPr/>
    </dgm:pt>
    <dgm:pt modelId="{69706042-CE57-4446-8A9C-842C49EF4B4F}" type="pres">
      <dgm:prSet presAssocID="{CA5E6314-8578-0D43-B188-8EC553EAA2BC}" presName="Name5" presStyleLbl="vennNode1" presStyleIdx="1" presStyleCnt="5">
        <dgm:presLayoutVars>
          <dgm:bulletEnabled val="1"/>
        </dgm:presLayoutVars>
      </dgm:prSet>
      <dgm:spPr/>
    </dgm:pt>
    <dgm:pt modelId="{65FE273E-1F30-B444-BEFB-DBE9F62B437F}" type="pres">
      <dgm:prSet presAssocID="{B84E1B71-9164-184A-B0D9-8D5880F24708}" presName="space" presStyleCnt="0"/>
      <dgm:spPr/>
    </dgm:pt>
    <dgm:pt modelId="{66DA6FC8-897A-7545-B07C-9B8484A57C8D}" type="pres">
      <dgm:prSet presAssocID="{CE13ADFE-C71D-664C-9F95-A732E989879A}" presName="Name5" presStyleLbl="vennNode1" presStyleIdx="2" presStyleCnt="5">
        <dgm:presLayoutVars>
          <dgm:bulletEnabled val="1"/>
        </dgm:presLayoutVars>
      </dgm:prSet>
      <dgm:spPr/>
    </dgm:pt>
    <dgm:pt modelId="{34BC2598-7ABA-B841-8E36-104BC83FB8EB}" type="pres">
      <dgm:prSet presAssocID="{97F71709-FE3F-8C41-B721-F0B9B7242F63}" presName="space" presStyleCnt="0"/>
      <dgm:spPr/>
    </dgm:pt>
    <dgm:pt modelId="{32C9280C-42AF-7248-AE09-15EF5F3BAB4B}" type="pres">
      <dgm:prSet presAssocID="{7C77EA0C-AA09-9045-809B-054373179F07}" presName="Name5" presStyleLbl="vennNode1" presStyleIdx="3" presStyleCnt="5">
        <dgm:presLayoutVars>
          <dgm:bulletEnabled val="1"/>
        </dgm:presLayoutVars>
      </dgm:prSet>
      <dgm:spPr/>
    </dgm:pt>
    <dgm:pt modelId="{ECE90CC9-CCCD-C14E-8DEC-113B1CE2B86C}" type="pres">
      <dgm:prSet presAssocID="{DF6E2DA9-1D32-8B43-8F09-31AEA7734EDF}" presName="space" presStyleCnt="0"/>
      <dgm:spPr/>
    </dgm:pt>
    <dgm:pt modelId="{4C97B2D3-DD15-4B4D-9EF2-EA725AD83006}" type="pres">
      <dgm:prSet presAssocID="{9290DF2D-CACE-0344-9A6A-BFEB787E5EE6}" presName="Name5" presStyleLbl="vennNode1" presStyleIdx="4" presStyleCnt="5">
        <dgm:presLayoutVars>
          <dgm:bulletEnabled val="1"/>
        </dgm:presLayoutVars>
      </dgm:prSet>
      <dgm:spPr/>
    </dgm:pt>
  </dgm:ptLst>
  <dgm:cxnLst>
    <dgm:cxn modelId="{CF0CC102-6B8F-4F45-9C5C-B00593070D72}" srcId="{367247BE-9F24-884B-8DA5-B720805A1534}" destId="{CE13ADFE-C71D-664C-9F95-A732E989879A}" srcOrd="2" destOrd="0" parTransId="{FD45A1E4-043F-0E43-8F20-E0F0F75D530A}" sibTransId="{97F71709-FE3F-8C41-B721-F0B9B7242F63}"/>
    <dgm:cxn modelId="{D5EAA32B-E80B-544D-817E-FC0AF289FA67}" srcId="{367247BE-9F24-884B-8DA5-B720805A1534}" destId="{7C77EA0C-AA09-9045-809B-054373179F07}" srcOrd="3" destOrd="0" parTransId="{10FCCFC7-A62C-2A49-B649-5B9714FF8EAD}" sibTransId="{DF6E2DA9-1D32-8B43-8F09-31AEA7734EDF}"/>
    <dgm:cxn modelId="{8B59D73C-1861-6741-B8C9-B2F8E0219FE4}" type="presOf" srcId="{9290DF2D-CACE-0344-9A6A-BFEB787E5EE6}" destId="{4C97B2D3-DD15-4B4D-9EF2-EA725AD83006}" srcOrd="0" destOrd="0" presId="urn:microsoft.com/office/officeart/2005/8/layout/venn3"/>
    <dgm:cxn modelId="{4F639E61-C34D-EA40-92D9-27F0D4C92CB3}" srcId="{367247BE-9F24-884B-8DA5-B720805A1534}" destId="{0E8AF678-8857-6648-A8A3-8AF3AF1091F8}" srcOrd="0" destOrd="0" parTransId="{691FA471-61A9-2443-9A5A-DB0F0F8FE02C}" sibTransId="{506D0EE3-0FF4-0946-A887-25C81DA0BA79}"/>
    <dgm:cxn modelId="{6CFBEB67-8284-A04E-B7F8-80182E2ED323}" srcId="{367247BE-9F24-884B-8DA5-B720805A1534}" destId="{CA5E6314-8578-0D43-B188-8EC553EAA2BC}" srcOrd="1" destOrd="0" parTransId="{65185A1E-0107-6F49-816D-8AF8632C38F5}" sibTransId="{B84E1B71-9164-184A-B0D9-8D5880F24708}"/>
    <dgm:cxn modelId="{492E9B7C-7350-8D4E-8354-DE96CF9071F1}" type="presOf" srcId="{CE13ADFE-C71D-664C-9F95-A732E989879A}" destId="{66DA6FC8-897A-7545-B07C-9B8484A57C8D}" srcOrd="0" destOrd="0" presId="urn:microsoft.com/office/officeart/2005/8/layout/venn3"/>
    <dgm:cxn modelId="{7756B889-181F-2C4B-B423-B03FA326A518}" type="presOf" srcId="{0E8AF678-8857-6648-A8A3-8AF3AF1091F8}" destId="{E3F77B48-CEA0-8844-A827-478AFD3D7FCE}" srcOrd="0" destOrd="0" presId="urn:microsoft.com/office/officeart/2005/8/layout/venn3"/>
    <dgm:cxn modelId="{4145DFC3-4964-014D-8D88-F7CB153D771F}" type="presOf" srcId="{CA5E6314-8578-0D43-B188-8EC553EAA2BC}" destId="{69706042-CE57-4446-8A9C-842C49EF4B4F}" srcOrd="0" destOrd="0" presId="urn:microsoft.com/office/officeart/2005/8/layout/venn3"/>
    <dgm:cxn modelId="{66E75ADA-815A-F04D-85CF-926482912C1F}" srcId="{367247BE-9F24-884B-8DA5-B720805A1534}" destId="{9290DF2D-CACE-0344-9A6A-BFEB787E5EE6}" srcOrd="4" destOrd="0" parTransId="{669DD61E-AB71-794C-AF84-C43D2D416084}" sibTransId="{9F883A40-09F5-4643-B5CC-CCC322112B41}"/>
    <dgm:cxn modelId="{3C56B7F3-1601-1A42-8DB7-5D8062BD7EF9}" type="presOf" srcId="{367247BE-9F24-884B-8DA5-B720805A1534}" destId="{E7855063-2675-2A42-B75B-C92933A62C62}" srcOrd="0" destOrd="0" presId="urn:microsoft.com/office/officeart/2005/8/layout/venn3"/>
    <dgm:cxn modelId="{4C5778F4-695F-CE43-A41B-F66ED038204E}" type="presOf" srcId="{7C77EA0C-AA09-9045-809B-054373179F07}" destId="{32C9280C-42AF-7248-AE09-15EF5F3BAB4B}" srcOrd="0" destOrd="0" presId="urn:microsoft.com/office/officeart/2005/8/layout/venn3"/>
    <dgm:cxn modelId="{45D6D2E2-DE8D-DD49-A5B6-6541A67677AB}" type="presParOf" srcId="{E7855063-2675-2A42-B75B-C92933A62C62}" destId="{E3F77B48-CEA0-8844-A827-478AFD3D7FCE}" srcOrd="0" destOrd="0" presId="urn:microsoft.com/office/officeart/2005/8/layout/venn3"/>
    <dgm:cxn modelId="{8AE4F09F-77B7-014F-A4A3-8C8D502EFCAB}" type="presParOf" srcId="{E7855063-2675-2A42-B75B-C92933A62C62}" destId="{41B10FBC-F5E3-8C4D-9E4B-EB068047AEB7}" srcOrd="1" destOrd="0" presId="urn:microsoft.com/office/officeart/2005/8/layout/venn3"/>
    <dgm:cxn modelId="{7F854EA3-6C46-E744-9077-780D82194C37}" type="presParOf" srcId="{E7855063-2675-2A42-B75B-C92933A62C62}" destId="{69706042-CE57-4446-8A9C-842C49EF4B4F}" srcOrd="2" destOrd="0" presId="urn:microsoft.com/office/officeart/2005/8/layout/venn3"/>
    <dgm:cxn modelId="{A8441E1D-37D5-3840-8C2C-3E673C9EA414}" type="presParOf" srcId="{E7855063-2675-2A42-B75B-C92933A62C62}" destId="{65FE273E-1F30-B444-BEFB-DBE9F62B437F}" srcOrd="3" destOrd="0" presId="urn:microsoft.com/office/officeart/2005/8/layout/venn3"/>
    <dgm:cxn modelId="{57A40195-8120-0240-BFF7-ACB57546D589}" type="presParOf" srcId="{E7855063-2675-2A42-B75B-C92933A62C62}" destId="{66DA6FC8-897A-7545-B07C-9B8484A57C8D}" srcOrd="4" destOrd="0" presId="urn:microsoft.com/office/officeart/2005/8/layout/venn3"/>
    <dgm:cxn modelId="{6857B12B-39BC-2248-A2EB-BDDFFE7E5293}" type="presParOf" srcId="{E7855063-2675-2A42-B75B-C92933A62C62}" destId="{34BC2598-7ABA-B841-8E36-104BC83FB8EB}" srcOrd="5" destOrd="0" presId="urn:microsoft.com/office/officeart/2005/8/layout/venn3"/>
    <dgm:cxn modelId="{C91E36DA-C67D-9040-90D2-3CEA9875B161}" type="presParOf" srcId="{E7855063-2675-2A42-B75B-C92933A62C62}" destId="{32C9280C-42AF-7248-AE09-15EF5F3BAB4B}" srcOrd="6" destOrd="0" presId="urn:microsoft.com/office/officeart/2005/8/layout/venn3"/>
    <dgm:cxn modelId="{4EF738BD-8D83-6D47-B216-E4CE93E92891}" type="presParOf" srcId="{E7855063-2675-2A42-B75B-C92933A62C62}" destId="{ECE90CC9-CCCD-C14E-8DEC-113B1CE2B86C}" srcOrd="7" destOrd="0" presId="urn:microsoft.com/office/officeart/2005/8/layout/venn3"/>
    <dgm:cxn modelId="{434F21EC-CBA7-8D44-8D59-D887688686CA}" type="presParOf" srcId="{E7855063-2675-2A42-B75B-C92933A62C62}" destId="{4C97B2D3-DD15-4B4D-9EF2-EA725AD83006}"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67247BE-9F24-884B-8DA5-B720805A1534}" type="doc">
      <dgm:prSet loTypeId="urn:microsoft.com/office/officeart/2005/8/layout/venn3" loCatId="" qsTypeId="urn:microsoft.com/office/officeart/2005/8/quickstyle/simple4" qsCatId="simple" csTypeId="urn:microsoft.com/office/officeart/2005/8/colors/accent6_2" csCatId="accent6" phldr="1"/>
      <dgm:spPr/>
      <dgm:t>
        <a:bodyPr/>
        <a:lstStyle/>
        <a:p>
          <a:endParaRPr lang="en-US"/>
        </a:p>
      </dgm:t>
    </dgm:pt>
    <dgm:pt modelId="{0E8AF678-8857-6648-A8A3-8AF3AF1091F8}">
      <dgm:prSet phldrT="[Text]" custT="1"/>
      <dgm:spPr>
        <a:xfrm>
          <a:off x="242249" y="1338"/>
          <a:ext cx="1596710" cy="1596710"/>
        </a:xfrm>
        <a:prstGeom prst="ellipse">
          <a:avLst/>
        </a:prstGeom>
        <a:gradFill rotWithShape="0">
          <a:gsLst>
            <a:gs pos="0">
              <a:srgbClr val="F79646">
                <a:alpha val="50000"/>
                <a:hueOff val="0"/>
                <a:satOff val="0"/>
                <a:lumOff val="0"/>
                <a:alphaOff val="0"/>
                <a:tint val="100000"/>
                <a:shade val="100000"/>
                <a:satMod val="130000"/>
              </a:srgbClr>
            </a:gs>
            <a:gs pos="100000">
              <a:srgbClr val="F79646">
                <a:alpha val="50000"/>
                <a:hueOff val="0"/>
                <a:satOff val="0"/>
                <a:lumOff val="0"/>
                <a:alphaOff val="0"/>
                <a:tint val="50000"/>
                <a:shade val="100000"/>
                <a:satMod val="350000"/>
              </a:srgbClr>
            </a:gs>
          </a:gsLst>
          <a:lin ang="16200000" scaled="0"/>
        </a:gradFill>
        <a:ln>
          <a:noFill/>
        </a:ln>
        <a:effectLst/>
      </dgm:spPr>
      <dgm:t>
        <a:bodyPr/>
        <a:lstStyle/>
        <a:p>
          <a:pPr>
            <a:spcBef>
              <a:spcPts val="600"/>
            </a:spcBef>
          </a:pPr>
          <a:r>
            <a:rPr lang="en-US" sz="1050" b="0" i="0" dirty="0">
              <a:solidFill>
                <a:sysClr val="windowText" lastClr="000000"/>
              </a:solidFill>
              <a:latin typeface="Gotham-Book"/>
              <a:ea typeface="+mn-ea"/>
              <a:cs typeface="Gotham-Book"/>
            </a:rPr>
            <a:t>Existing market share </a:t>
          </a:r>
          <a:br>
            <a:rPr lang="en-US" sz="1050" b="0" i="0" dirty="0">
              <a:solidFill>
                <a:sysClr val="windowText" lastClr="000000"/>
              </a:solidFill>
              <a:latin typeface="Gotham-Book"/>
              <a:ea typeface="+mn-ea"/>
              <a:cs typeface="Gotham-Book"/>
            </a:rPr>
          </a:br>
          <a:r>
            <a:rPr lang="en-US" sz="1050" b="0" i="0" dirty="0">
              <a:solidFill>
                <a:sysClr val="windowText" lastClr="000000"/>
              </a:solidFill>
              <a:latin typeface="Gotham-Book"/>
              <a:ea typeface="+mn-ea"/>
              <a:cs typeface="Gotham-Book"/>
            </a:rPr>
            <a:t>ideally with the same or adjacent customer segment</a:t>
          </a:r>
        </a:p>
      </dgm:t>
    </dgm:pt>
    <dgm:pt modelId="{691FA471-61A9-2443-9A5A-DB0F0F8FE02C}" type="parTrans" cxnId="{4F639E61-C34D-EA40-92D9-27F0D4C92CB3}">
      <dgm:prSet/>
      <dgm:spPr/>
      <dgm:t>
        <a:bodyPr/>
        <a:lstStyle/>
        <a:p>
          <a:endParaRPr lang="en-US" sz="2400" b="0" i="0">
            <a:latin typeface="Gotham-Book"/>
            <a:cs typeface="Gotham-Book"/>
          </a:endParaRPr>
        </a:p>
      </dgm:t>
    </dgm:pt>
    <dgm:pt modelId="{506D0EE3-0FF4-0946-A887-25C81DA0BA79}" type="sibTrans" cxnId="{4F639E61-C34D-EA40-92D9-27F0D4C92CB3}">
      <dgm:prSet/>
      <dgm:spPr/>
      <dgm:t>
        <a:bodyPr/>
        <a:lstStyle/>
        <a:p>
          <a:endParaRPr lang="en-US" sz="2400" b="0" i="0">
            <a:latin typeface="Gotham-Book"/>
            <a:cs typeface="Gotham-Book"/>
          </a:endParaRPr>
        </a:p>
      </dgm:t>
    </dgm:pt>
    <dgm:pt modelId="{BA8BDD45-8FBB-8144-84DA-F8B8A561DCC9}">
      <dgm:prSet custT="1"/>
      <dgm:spPr>
        <a:xfrm>
          <a:off x="1519617" y="1338"/>
          <a:ext cx="1596710" cy="1596710"/>
        </a:xfrm>
        <a:prstGeom prst="ellipse">
          <a:avLst/>
        </a:prstGeom>
        <a:gradFill rotWithShape="0">
          <a:gsLst>
            <a:gs pos="0">
              <a:srgbClr val="F79646">
                <a:alpha val="50000"/>
                <a:hueOff val="0"/>
                <a:satOff val="0"/>
                <a:lumOff val="0"/>
                <a:alphaOff val="0"/>
                <a:tint val="100000"/>
                <a:shade val="100000"/>
                <a:satMod val="130000"/>
              </a:srgbClr>
            </a:gs>
            <a:gs pos="100000">
              <a:srgbClr val="F79646">
                <a:alpha val="50000"/>
                <a:hueOff val="0"/>
                <a:satOff val="0"/>
                <a:lumOff val="0"/>
                <a:alphaOff val="0"/>
                <a:tint val="50000"/>
                <a:shade val="100000"/>
                <a:satMod val="350000"/>
              </a:srgbClr>
            </a:gs>
          </a:gsLst>
          <a:lin ang="16200000" scaled="0"/>
        </a:gradFill>
        <a:ln>
          <a:noFill/>
        </a:ln>
        <a:effectLst/>
      </dgm:spPr>
      <dgm:t>
        <a:bodyPr/>
        <a:lstStyle/>
        <a:p>
          <a:r>
            <a:rPr lang="en-US" sz="1050" b="0" i="0" dirty="0">
              <a:solidFill>
                <a:sysClr val="windowText" lastClr="000000"/>
              </a:solidFill>
              <a:latin typeface="Gotham-Book"/>
              <a:ea typeface="+mn-ea"/>
              <a:cs typeface="Gotham-Book"/>
            </a:rPr>
            <a:t>Significant capital or</a:t>
          </a:r>
          <a:br>
            <a:rPr lang="en-US" sz="1050" b="0" i="0" dirty="0">
              <a:solidFill>
                <a:sysClr val="windowText" lastClr="000000"/>
              </a:solidFill>
              <a:latin typeface="Gotham-Book"/>
              <a:ea typeface="+mn-ea"/>
              <a:cs typeface="Gotham-Book"/>
            </a:rPr>
          </a:br>
          <a:r>
            <a:rPr lang="en-US" sz="1050" b="0" i="0" dirty="0">
              <a:solidFill>
                <a:sysClr val="windowText" lastClr="000000"/>
              </a:solidFill>
              <a:latin typeface="Gotham-Book"/>
              <a:ea typeface="+mn-ea"/>
              <a:cs typeface="Gotham-Book"/>
            </a:rPr>
            <a:t>war chest</a:t>
          </a:r>
        </a:p>
      </dgm:t>
    </dgm:pt>
    <dgm:pt modelId="{D44A8369-6A35-8F42-80B6-6A288E2BE7AB}" type="parTrans" cxnId="{545531EC-A47A-3E46-836D-13BEF5F7AA4E}">
      <dgm:prSet/>
      <dgm:spPr/>
      <dgm:t>
        <a:bodyPr/>
        <a:lstStyle/>
        <a:p>
          <a:endParaRPr lang="en-US" sz="2400" b="0" i="0">
            <a:latin typeface="Gotham-Book"/>
            <a:cs typeface="Gotham-Book"/>
          </a:endParaRPr>
        </a:p>
      </dgm:t>
    </dgm:pt>
    <dgm:pt modelId="{ECB52B91-E4B7-7C4F-9FC6-7A10E7088729}" type="sibTrans" cxnId="{545531EC-A47A-3E46-836D-13BEF5F7AA4E}">
      <dgm:prSet/>
      <dgm:spPr/>
      <dgm:t>
        <a:bodyPr/>
        <a:lstStyle/>
        <a:p>
          <a:endParaRPr lang="en-US" sz="2400" b="0" i="0">
            <a:latin typeface="Gotham-Book"/>
            <a:cs typeface="Gotham-Book"/>
          </a:endParaRPr>
        </a:p>
      </dgm:t>
    </dgm:pt>
    <dgm:pt modelId="{8FC015CD-B3CE-2648-B85D-C8C180503F77}">
      <dgm:prSet custT="1"/>
      <dgm:spPr>
        <a:xfrm>
          <a:off x="2796985" y="1338"/>
          <a:ext cx="1596710" cy="1596710"/>
        </a:xfrm>
        <a:prstGeom prst="ellipse">
          <a:avLst/>
        </a:prstGeom>
        <a:gradFill rotWithShape="0">
          <a:gsLst>
            <a:gs pos="0">
              <a:srgbClr val="F79646">
                <a:alpha val="50000"/>
                <a:hueOff val="0"/>
                <a:satOff val="0"/>
                <a:lumOff val="0"/>
                <a:alphaOff val="0"/>
                <a:tint val="100000"/>
                <a:shade val="100000"/>
                <a:satMod val="130000"/>
              </a:srgbClr>
            </a:gs>
            <a:gs pos="100000">
              <a:srgbClr val="F79646">
                <a:alpha val="50000"/>
                <a:hueOff val="0"/>
                <a:satOff val="0"/>
                <a:lumOff val="0"/>
                <a:alphaOff val="0"/>
                <a:tint val="50000"/>
                <a:shade val="100000"/>
                <a:satMod val="350000"/>
              </a:srgbClr>
            </a:gs>
          </a:gsLst>
          <a:lin ang="16200000" scaled="0"/>
        </a:gradFill>
        <a:ln>
          <a:noFill/>
        </a:ln>
        <a:effectLst/>
      </dgm:spPr>
      <dgm:t>
        <a:bodyPr/>
        <a:lstStyle/>
        <a:p>
          <a:r>
            <a:rPr lang="en-US" sz="1050" b="0" i="0" dirty="0">
              <a:solidFill>
                <a:sysClr val="windowText" lastClr="000000"/>
              </a:solidFill>
              <a:latin typeface="Gotham-Book"/>
              <a:ea typeface="+mn-ea"/>
              <a:cs typeface="Gotham-Book"/>
            </a:rPr>
            <a:t>Having some measurable head start</a:t>
          </a:r>
        </a:p>
      </dgm:t>
    </dgm:pt>
    <dgm:pt modelId="{AE08EC68-A5EB-A547-ADDF-6C9E9BD4482D}" type="parTrans" cxnId="{04AB1453-5E27-2A4D-89AF-5707032C50C1}">
      <dgm:prSet/>
      <dgm:spPr/>
      <dgm:t>
        <a:bodyPr/>
        <a:lstStyle/>
        <a:p>
          <a:endParaRPr lang="en-US" sz="2400" b="0" i="0">
            <a:latin typeface="Gotham-Book"/>
            <a:cs typeface="Gotham-Book"/>
          </a:endParaRPr>
        </a:p>
      </dgm:t>
    </dgm:pt>
    <dgm:pt modelId="{B7E5BE5F-62C5-AC4F-ADEB-6EF906351BE4}" type="sibTrans" cxnId="{04AB1453-5E27-2A4D-89AF-5707032C50C1}">
      <dgm:prSet/>
      <dgm:spPr/>
      <dgm:t>
        <a:bodyPr/>
        <a:lstStyle/>
        <a:p>
          <a:endParaRPr lang="en-US" sz="2400" b="0" i="0">
            <a:latin typeface="Gotham-Book"/>
            <a:cs typeface="Gotham-Book"/>
          </a:endParaRPr>
        </a:p>
      </dgm:t>
    </dgm:pt>
    <dgm:pt modelId="{E7920363-D660-824D-BD8B-A7ACC89715FE}">
      <dgm:prSet custT="1"/>
      <dgm:spPr>
        <a:xfrm>
          <a:off x="4074354" y="1338"/>
          <a:ext cx="1596710" cy="1596710"/>
        </a:xfrm>
        <a:prstGeom prst="ellipse">
          <a:avLst/>
        </a:prstGeom>
        <a:gradFill rotWithShape="0">
          <a:gsLst>
            <a:gs pos="0">
              <a:srgbClr val="F79646">
                <a:alpha val="50000"/>
                <a:hueOff val="0"/>
                <a:satOff val="0"/>
                <a:lumOff val="0"/>
                <a:alphaOff val="0"/>
                <a:tint val="100000"/>
                <a:shade val="100000"/>
                <a:satMod val="130000"/>
              </a:srgbClr>
            </a:gs>
            <a:gs pos="100000">
              <a:srgbClr val="F79646">
                <a:alpha val="50000"/>
                <a:hueOff val="0"/>
                <a:satOff val="0"/>
                <a:lumOff val="0"/>
                <a:alphaOff val="0"/>
                <a:tint val="50000"/>
                <a:shade val="100000"/>
                <a:satMod val="350000"/>
              </a:srgbClr>
            </a:gs>
          </a:gsLst>
          <a:lin ang="16200000" scaled="0"/>
        </a:gradFill>
        <a:ln>
          <a:noFill/>
        </a:ln>
        <a:effectLst/>
      </dgm:spPr>
      <dgm:t>
        <a:bodyPr/>
        <a:lstStyle/>
        <a:p>
          <a:r>
            <a:rPr lang="en-US" sz="1050" b="0" i="0" dirty="0">
              <a:solidFill>
                <a:sysClr val="windowText" lastClr="000000"/>
              </a:solidFill>
              <a:latin typeface="Gotham-Book"/>
              <a:ea typeface="+mn-ea"/>
              <a:cs typeface="Gotham-Book"/>
            </a:rPr>
            <a:t>Delivering cheaper, faster, or with a considerably better user experience</a:t>
          </a:r>
        </a:p>
      </dgm:t>
    </dgm:pt>
    <dgm:pt modelId="{6BFE98E0-44C2-FF40-A847-1434D54413DB}" type="parTrans" cxnId="{C09D9E6D-D56B-D943-93DE-7E108AA80961}">
      <dgm:prSet/>
      <dgm:spPr/>
      <dgm:t>
        <a:bodyPr/>
        <a:lstStyle/>
        <a:p>
          <a:endParaRPr lang="en-US" sz="2400" b="0" i="0">
            <a:latin typeface="Gotham-Book"/>
            <a:cs typeface="Gotham-Book"/>
          </a:endParaRPr>
        </a:p>
      </dgm:t>
    </dgm:pt>
    <dgm:pt modelId="{06E94744-AF58-FA49-BB9C-DEF8DCE2BC51}" type="sibTrans" cxnId="{C09D9E6D-D56B-D943-93DE-7E108AA80961}">
      <dgm:prSet/>
      <dgm:spPr/>
      <dgm:t>
        <a:bodyPr/>
        <a:lstStyle/>
        <a:p>
          <a:endParaRPr lang="en-US" sz="2400" b="0" i="0">
            <a:latin typeface="Gotham-Book"/>
            <a:cs typeface="Gotham-Book"/>
          </a:endParaRPr>
        </a:p>
      </dgm:t>
    </dgm:pt>
    <dgm:pt modelId="{E7855063-2675-2A42-B75B-C92933A62C62}" type="pres">
      <dgm:prSet presAssocID="{367247BE-9F24-884B-8DA5-B720805A1534}" presName="Name0" presStyleCnt="0">
        <dgm:presLayoutVars>
          <dgm:dir/>
          <dgm:resizeHandles val="exact"/>
        </dgm:presLayoutVars>
      </dgm:prSet>
      <dgm:spPr/>
    </dgm:pt>
    <dgm:pt modelId="{E3F77B48-CEA0-8844-A827-478AFD3D7FCE}" type="pres">
      <dgm:prSet presAssocID="{0E8AF678-8857-6648-A8A3-8AF3AF1091F8}" presName="Name5" presStyleLbl="vennNode1" presStyleIdx="0" presStyleCnt="4">
        <dgm:presLayoutVars>
          <dgm:bulletEnabled val="1"/>
        </dgm:presLayoutVars>
      </dgm:prSet>
      <dgm:spPr/>
    </dgm:pt>
    <dgm:pt modelId="{41B10FBC-F5E3-8C4D-9E4B-EB068047AEB7}" type="pres">
      <dgm:prSet presAssocID="{506D0EE3-0FF4-0946-A887-25C81DA0BA79}" presName="space" presStyleCnt="0"/>
      <dgm:spPr/>
    </dgm:pt>
    <dgm:pt modelId="{1F1FD162-2256-DF4E-B086-14A0D91271EF}" type="pres">
      <dgm:prSet presAssocID="{BA8BDD45-8FBB-8144-84DA-F8B8A561DCC9}" presName="Name5" presStyleLbl="vennNode1" presStyleIdx="1" presStyleCnt="4">
        <dgm:presLayoutVars>
          <dgm:bulletEnabled val="1"/>
        </dgm:presLayoutVars>
      </dgm:prSet>
      <dgm:spPr/>
    </dgm:pt>
    <dgm:pt modelId="{775721FB-9A17-9246-9450-68F7498A2D0C}" type="pres">
      <dgm:prSet presAssocID="{ECB52B91-E4B7-7C4F-9FC6-7A10E7088729}" presName="space" presStyleCnt="0"/>
      <dgm:spPr/>
    </dgm:pt>
    <dgm:pt modelId="{9965C684-66B2-684F-90C6-A6887AFD1751}" type="pres">
      <dgm:prSet presAssocID="{8FC015CD-B3CE-2648-B85D-C8C180503F77}" presName="Name5" presStyleLbl="vennNode1" presStyleIdx="2" presStyleCnt="4">
        <dgm:presLayoutVars>
          <dgm:bulletEnabled val="1"/>
        </dgm:presLayoutVars>
      </dgm:prSet>
      <dgm:spPr/>
    </dgm:pt>
    <dgm:pt modelId="{0E6ADE1E-0861-C548-98C4-CE47A01DC61A}" type="pres">
      <dgm:prSet presAssocID="{B7E5BE5F-62C5-AC4F-ADEB-6EF906351BE4}" presName="space" presStyleCnt="0"/>
      <dgm:spPr/>
    </dgm:pt>
    <dgm:pt modelId="{75980006-ED9E-C941-9795-3178AD926900}" type="pres">
      <dgm:prSet presAssocID="{E7920363-D660-824D-BD8B-A7ACC89715FE}" presName="Name5" presStyleLbl="vennNode1" presStyleIdx="3" presStyleCnt="4">
        <dgm:presLayoutVars>
          <dgm:bulletEnabled val="1"/>
        </dgm:presLayoutVars>
      </dgm:prSet>
      <dgm:spPr/>
    </dgm:pt>
  </dgm:ptLst>
  <dgm:cxnLst>
    <dgm:cxn modelId="{6848AA1B-D360-D144-B72C-2F7BF649D6B5}" type="presOf" srcId="{E7920363-D660-824D-BD8B-A7ACC89715FE}" destId="{75980006-ED9E-C941-9795-3178AD926900}" srcOrd="0" destOrd="0" presId="urn:microsoft.com/office/officeart/2005/8/layout/venn3"/>
    <dgm:cxn modelId="{04AB1453-5E27-2A4D-89AF-5707032C50C1}" srcId="{367247BE-9F24-884B-8DA5-B720805A1534}" destId="{8FC015CD-B3CE-2648-B85D-C8C180503F77}" srcOrd="2" destOrd="0" parTransId="{AE08EC68-A5EB-A547-ADDF-6C9E9BD4482D}" sibTransId="{B7E5BE5F-62C5-AC4F-ADEB-6EF906351BE4}"/>
    <dgm:cxn modelId="{4F639E61-C34D-EA40-92D9-27F0D4C92CB3}" srcId="{367247BE-9F24-884B-8DA5-B720805A1534}" destId="{0E8AF678-8857-6648-A8A3-8AF3AF1091F8}" srcOrd="0" destOrd="0" parTransId="{691FA471-61A9-2443-9A5A-DB0F0F8FE02C}" sibTransId="{506D0EE3-0FF4-0946-A887-25C81DA0BA79}"/>
    <dgm:cxn modelId="{9D1D3B62-2ADA-2A4F-9516-5E56D35DD2EB}" type="presOf" srcId="{0E8AF678-8857-6648-A8A3-8AF3AF1091F8}" destId="{E3F77B48-CEA0-8844-A827-478AFD3D7FCE}" srcOrd="0" destOrd="0" presId="urn:microsoft.com/office/officeart/2005/8/layout/venn3"/>
    <dgm:cxn modelId="{85A9A165-F1F4-FA40-BD76-09511869E763}" type="presOf" srcId="{BA8BDD45-8FBB-8144-84DA-F8B8A561DCC9}" destId="{1F1FD162-2256-DF4E-B086-14A0D91271EF}" srcOrd="0" destOrd="0" presId="urn:microsoft.com/office/officeart/2005/8/layout/venn3"/>
    <dgm:cxn modelId="{E6344B6C-1CD3-0643-A4FB-F8684A33D2E6}" type="presOf" srcId="{8FC015CD-B3CE-2648-B85D-C8C180503F77}" destId="{9965C684-66B2-684F-90C6-A6887AFD1751}" srcOrd="0" destOrd="0" presId="urn:microsoft.com/office/officeart/2005/8/layout/venn3"/>
    <dgm:cxn modelId="{C09D9E6D-D56B-D943-93DE-7E108AA80961}" srcId="{367247BE-9F24-884B-8DA5-B720805A1534}" destId="{E7920363-D660-824D-BD8B-A7ACC89715FE}" srcOrd="3" destOrd="0" parTransId="{6BFE98E0-44C2-FF40-A847-1434D54413DB}" sibTransId="{06E94744-AF58-FA49-BB9C-DEF8DCE2BC51}"/>
    <dgm:cxn modelId="{0604DFE3-F312-114D-98A2-61443B1B27AB}" type="presOf" srcId="{367247BE-9F24-884B-8DA5-B720805A1534}" destId="{E7855063-2675-2A42-B75B-C92933A62C62}" srcOrd="0" destOrd="0" presId="urn:microsoft.com/office/officeart/2005/8/layout/venn3"/>
    <dgm:cxn modelId="{545531EC-A47A-3E46-836D-13BEF5F7AA4E}" srcId="{367247BE-9F24-884B-8DA5-B720805A1534}" destId="{BA8BDD45-8FBB-8144-84DA-F8B8A561DCC9}" srcOrd="1" destOrd="0" parTransId="{D44A8369-6A35-8F42-80B6-6A288E2BE7AB}" sibTransId="{ECB52B91-E4B7-7C4F-9FC6-7A10E7088729}"/>
    <dgm:cxn modelId="{B8B052E0-BF28-364F-9341-09B14C7169B2}" type="presParOf" srcId="{E7855063-2675-2A42-B75B-C92933A62C62}" destId="{E3F77B48-CEA0-8844-A827-478AFD3D7FCE}" srcOrd="0" destOrd="0" presId="urn:microsoft.com/office/officeart/2005/8/layout/venn3"/>
    <dgm:cxn modelId="{CE71E702-1882-EE4D-A550-509794F84224}" type="presParOf" srcId="{E7855063-2675-2A42-B75B-C92933A62C62}" destId="{41B10FBC-F5E3-8C4D-9E4B-EB068047AEB7}" srcOrd="1" destOrd="0" presId="urn:microsoft.com/office/officeart/2005/8/layout/venn3"/>
    <dgm:cxn modelId="{9C36CF9F-561A-3C40-BFEA-C90F4EF49A50}" type="presParOf" srcId="{E7855063-2675-2A42-B75B-C92933A62C62}" destId="{1F1FD162-2256-DF4E-B086-14A0D91271EF}" srcOrd="2" destOrd="0" presId="urn:microsoft.com/office/officeart/2005/8/layout/venn3"/>
    <dgm:cxn modelId="{41A39A6E-724C-3D42-855A-58B1FC4C24B2}" type="presParOf" srcId="{E7855063-2675-2A42-B75B-C92933A62C62}" destId="{775721FB-9A17-9246-9450-68F7498A2D0C}" srcOrd="3" destOrd="0" presId="urn:microsoft.com/office/officeart/2005/8/layout/venn3"/>
    <dgm:cxn modelId="{AC6C259B-BB04-1842-BB8F-DD65AE80286F}" type="presParOf" srcId="{E7855063-2675-2A42-B75B-C92933A62C62}" destId="{9965C684-66B2-684F-90C6-A6887AFD1751}" srcOrd="4" destOrd="0" presId="urn:microsoft.com/office/officeart/2005/8/layout/venn3"/>
    <dgm:cxn modelId="{17EF0992-C85A-BE4D-946F-D6D73D26DD7E}" type="presParOf" srcId="{E7855063-2675-2A42-B75B-C92933A62C62}" destId="{0E6ADE1E-0861-C548-98C4-CE47A01DC61A}" srcOrd="5" destOrd="0" presId="urn:microsoft.com/office/officeart/2005/8/layout/venn3"/>
    <dgm:cxn modelId="{8C80E36F-E384-2941-BA47-1B741BE49894}" type="presParOf" srcId="{E7855063-2675-2A42-B75B-C92933A62C62}" destId="{75980006-ED9E-C941-9795-3178AD926900}" srcOrd="6" destOrd="0" presId="urn:microsoft.com/office/officeart/2005/8/layout/ven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4FA6D7-78DC-1642-8511-0F2603EBA6CB}">
      <dsp:nvSpPr>
        <dsp:cNvPr id="0" name=""/>
        <dsp:cNvSpPr/>
      </dsp:nvSpPr>
      <dsp:spPr>
        <a:xfrm>
          <a:off x="591745" y="256"/>
          <a:ext cx="1049864" cy="405019"/>
        </a:xfrm>
        <a:prstGeom prst="rect">
          <a:avLst/>
        </a:prstGeom>
        <a:solidFill>
          <a:srgbClr val="2D92A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i="0" kern="1200" dirty="0">
              <a:latin typeface="Gotham-Book"/>
              <a:cs typeface="Gotham-Book"/>
            </a:rPr>
            <a:t>Acquiring customers</a:t>
          </a:r>
        </a:p>
      </dsp:txBody>
      <dsp:txXfrm>
        <a:off x="591745" y="256"/>
        <a:ext cx="1049864" cy="405019"/>
      </dsp:txXfrm>
    </dsp:sp>
    <dsp:sp modelId="{DC8888DD-6C4B-3A42-9794-126A6B5DBED4}">
      <dsp:nvSpPr>
        <dsp:cNvPr id="0" name=""/>
        <dsp:cNvSpPr/>
      </dsp:nvSpPr>
      <dsp:spPr>
        <a:xfrm>
          <a:off x="1911758" y="256"/>
          <a:ext cx="991717" cy="405019"/>
        </a:xfrm>
        <a:prstGeom prst="rect">
          <a:avLst/>
        </a:prstGeom>
        <a:solidFill>
          <a:srgbClr val="2D92A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i="0" kern="1200" dirty="0">
              <a:latin typeface="Gotham-Book"/>
              <a:cs typeface="Gotham-Book"/>
            </a:rPr>
            <a:t>Retaining customers</a:t>
          </a:r>
        </a:p>
      </dsp:txBody>
      <dsp:txXfrm>
        <a:off x="1911758" y="256"/>
        <a:ext cx="991717" cy="405019"/>
      </dsp:txXfrm>
    </dsp:sp>
    <dsp:sp modelId="{E0A8CA7F-34BC-C04B-9B09-4F7F051E53AD}">
      <dsp:nvSpPr>
        <dsp:cNvPr id="0" name=""/>
        <dsp:cNvSpPr/>
      </dsp:nvSpPr>
      <dsp:spPr>
        <a:xfrm>
          <a:off x="3210662" y="256"/>
          <a:ext cx="1028702" cy="405019"/>
        </a:xfrm>
        <a:prstGeom prst="rect">
          <a:avLst/>
        </a:prstGeom>
        <a:solidFill>
          <a:srgbClr val="2D92A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i="0" kern="1200" dirty="0">
              <a:latin typeface="Gotham-Book"/>
              <a:cs typeface="Gotham-Book"/>
            </a:rPr>
            <a:t>Monetizing customers</a:t>
          </a:r>
        </a:p>
      </dsp:txBody>
      <dsp:txXfrm>
        <a:off x="3210662" y="256"/>
        <a:ext cx="1028702" cy="4050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F77B48-CEA0-8844-A827-478AFD3D7FCE}">
      <dsp:nvSpPr>
        <dsp:cNvPr id="0" name=""/>
        <dsp:cNvSpPr/>
      </dsp:nvSpPr>
      <dsp:spPr>
        <a:xfrm>
          <a:off x="151927" y="99"/>
          <a:ext cx="1487291" cy="1487291"/>
        </a:xfrm>
        <a:prstGeom prst="ellipse">
          <a:avLst/>
        </a:prstGeom>
        <a:gradFill rotWithShape="0">
          <a:gsLst>
            <a:gs pos="0">
              <a:schemeClr val="accent6">
                <a:alpha val="50000"/>
                <a:hueOff val="0"/>
                <a:satOff val="0"/>
                <a:lumOff val="0"/>
                <a:alphaOff val="0"/>
                <a:satMod val="103000"/>
                <a:lumMod val="102000"/>
                <a:tint val="94000"/>
              </a:schemeClr>
            </a:gs>
            <a:gs pos="50000">
              <a:schemeClr val="accent6">
                <a:alpha val="50000"/>
                <a:hueOff val="0"/>
                <a:satOff val="0"/>
                <a:lumOff val="0"/>
                <a:alphaOff val="0"/>
                <a:satMod val="110000"/>
                <a:lumMod val="100000"/>
                <a:shade val="100000"/>
              </a:schemeClr>
            </a:gs>
            <a:gs pos="100000">
              <a:schemeClr val="accent6">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81851" tIns="13970" rIns="81851" bIns="13970" numCol="1" spcCol="1270" anchor="ctr" anchorCtr="0">
          <a:noAutofit/>
        </a:bodyPr>
        <a:lstStyle/>
        <a:p>
          <a:pPr marL="0" lvl="0" indent="0" algn="ctr" defTabSz="466725">
            <a:lnSpc>
              <a:spcPct val="90000"/>
            </a:lnSpc>
            <a:spcBef>
              <a:spcPct val="0"/>
            </a:spcBef>
            <a:spcAft>
              <a:spcPct val="35000"/>
            </a:spcAft>
            <a:buNone/>
          </a:pPr>
          <a:r>
            <a:rPr lang="en-US" sz="1050" b="0" i="0" kern="1200">
              <a:latin typeface="Gotham-Book"/>
              <a:cs typeface="Gotham-Book"/>
            </a:rPr>
            <a:t>Product development and innovation</a:t>
          </a:r>
          <a:endParaRPr lang="en-US" sz="1050" b="0" i="0" kern="1200" dirty="0">
            <a:latin typeface="Gotham-Book"/>
            <a:cs typeface="Gotham-Book"/>
          </a:endParaRPr>
        </a:p>
      </dsp:txBody>
      <dsp:txXfrm>
        <a:off x="369736" y="217908"/>
        <a:ext cx="1051673" cy="1051673"/>
      </dsp:txXfrm>
    </dsp:sp>
    <dsp:sp modelId="{69706042-CE57-4446-8A9C-842C49EF4B4F}">
      <dsp:nvSpPr>
        <dsp:cNvPr id="0" name=""/>
        <dsp:cNvSpPr/>
      </dsp:nvSpPr>
      <dsp:spPr>
        <a:xfrm>
          <a:off x="1341760" y="99"/>
          <a:ext cx="1487291" cy="1487291"/>
        </a:xfrm>
        <a:prstGeom prst="ellipse">
          <a:avLst/>
        </a:prstGeom>
        <a:gradFill rotWithShape="0">
          <a:gsLst>
            <a:gs pos="0">
              <a:schemeClr val="accent6">
                <a:alpha val="50000"/>
                <a:hueOff val="0"/>
                <a:satOff val="0"/>
                <a:lumOff val="0"/>
                <a:alphaOff val="0"/>
                <a:satMod val="103000"/>
                <a:lumMod val="102000"/>
                <a:tint val="94000"/>
              </a:schemeClr>
            </a:gs>
            <a:gs pos="50000">
              <a:schemeClr val="accent6">
                <a:alpha val="50000"/>
                <a:hueOff val="0"/>
                <a:satOff val="0"/>
                <a:lumOff val="0"/>
                <a:alphaOff val="0"/>
                <a:satMod val="110000"/>
                <a:lumMod val="100000"/>
                <a:shade val="100000"/>
              </a:schemeClr>
            </a:gs>
            <a:gs pos="100000">
              <a:schemeClr val="accent6">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81851" tIns="13970" rIns="81851" bIns="13970" numCol="1" spcCol="1270" anchor="ctr" anchorCtr="0">
          <a:noAutofit/>
        </a:bodyPr>
        <a:lstStyle/>
        <a:p>
          <a:pPr marL="0" lvl="0" indent="0" algn="ctr" defTabSz="466725">
            <a:lnSpc>
              <a:spcPct val="90000"/>
            </a:lnSpc>
            <a:spcBef>
              <a:spcPct val="0"/>
            </a:spcBef>
            <a:spcAft>
              <a:spcPct val="35000"/>
            </a:spcAft>
            <a:buNone/>
          </a:pPr>
          <a:r>
            <a:rPr lang="en-US" sz="1050" b="0" i="0" kern="1200" dirty="0">
              <a:latin typeface="Gotham-Book"/>
              <a:cs typeface="Gotham-Book"/>
            </a:rPr>
            <a:t>Design</a:t>
          </a:r>
          <a:br>
            <a:rPr lang="en-US" sz="1050" b="0" i="0" kern="1200" dirty="0">
              <a:latin typeface="Gotham-Book"/>
              <a:cs typeface="Gotham-Book"/>
            </a:rPr>
          </a:br>
          <a:r>
            <a:rPr lang="en-US" sz="1050" b="0" i="0" kern="1200" dirty="0">
              <a:latin typeface="Gotham-Book"/>
              <a:cs typeface="Gotham-Book"/>
            </a:rPr>
            <a:t>and/or Engineering</a:t>
          </a:r>
        </a:p>
      </dsp:txBody>
      <dsp:txXfrm>
        <a:off x="1559569" y="217908"/>
        <a:ext cx="1051673" cy="1051673"/>
      </dsp:txXfrm>
    </dsp:sp>
    <dsp:sp modelId="{66DA6FC8-897A-7545-B07C-9B8484A57C8D}">
      <dsp:nvSpPr>
        <dsp:cNvPr id="0" name=""/>
        <dsp:cNvSpPr/>
      </dsp:nvSpPr>
      <dsp:spPr>
        <a:xfrm>
          <a:off x="2531593" y="99"/>
          <a:ext cx="1487291" cy="1487291"/>
        </a:xfrm>
        <a:prstGeom prst="ellipse">
          <a:avLst/>
        </a:prstGeom>
        <a:gradFill rotWithShape="0">
          <a:gsLst>
            <a:gs pos="0">
              <a:schemeClr val="accent6">
                <a:alpha val="50000"/>
                <a:hueOff val="0"/>
                <a:satOff val="0"/>
                <a:lumOff val="0"/>
                <a:alphaOff val="0"/>
                <a:satMod val="103000"/>
                <a:lumMod val="102000"/>
                <a:tint val="94000"/>
              </a:schemeClr>
            </a:gs>
            <a:gs pos="50000">
              <a:schemeClr val="accent6">
                <a:alpha val="50000"/>
                <a:hueOff val="0"/>
                <a:satOff val="0"/>
                <a:lumOff val="0"/>
                <a:alphaOff val="0"/>
                <a:satMod val="110000"/>
                <a:lumMod val="100000"/>
                <a:shade val="100000"/>
              </a:schemeClr>
            </a:gs>
            <a:gs pos="100000">
              <a:schemeClr val="accent6">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81851" tIns="13970" rIns="81851" bIns="13970" numCol="1" spcCol="1270" anchor="ctr" anchorCtr="0">
          <a:noAutofit/>
        </a:bodyPr>
        <a:lstStyle/>
        <a:p>
          <a:pPr marL="0" lvl="0" indent="0" algn="ctr" defTabSz="466725">
            <a:lnSpc>
              <a:spcPct val="90000"/>
            </a:lnSpc>
            <a:spcBef>
              <a:spcPct val="0"/>
            </a:spcBef>
            <a:spcAft>
              <a:spcPct val="35000"/>
            </a:spcAft>
            <a:buNone/>
          </a:pPr>
          <a:r>
            <a:rPr lang="en-US" sz="1050" b="0" i="0" kern="1200" dirty="0">
              <a:latin typeface="Gotham-Book"/>
              <a:cs typeface="Gotham-Book"/>
            </a:rPr>
            <a:t>Marketing and/or</a:t>
          </a:r>
          <a:br>
            <a:rPr lang="en-US" sz="1050" b="0" i="0" kern="1200" dirty="0">
              <a:latin typeface="Gotham-Book"/>
              <a:cs typeface="Gotham-Book"/>
            </a:rPr>
          </a:br>
          <a:r>
            <a:rPr lang="en-US" sz="1050" b="0" i="0" kern="1200" dirty="0">
              <a:latin typeface="Gotham-Book"/>
              <a:cs typeface="Gotham-Book"/>
            </a:rPr>
            <a:t>Sales</a:t>
          </a:r>
        </a:p>
      </dsp:txBody>
      <dsp:txXfrm>
        <a:off x="2749402" y="217908"/>
        <a:ext cx="1051673" cy="1051673"/>
      </dsp:txXfrm>
    </dsp:sp>
    <dsp:sp modelId="{32C9280C-42AF-7248-AE09-15EF5F3BAB4B}">
      <dsp:nvSpPr>
        <dsp:cNvPr id="0" name=""/>
        <dsp:cNvSpPr/>
      </dsp:nvSpPr>
      <dsp:spPr>
        <a:xfrm>
          <a:off x="3721426" y="99"/>
          <a:ext cx="1487291" cy="1487291"/>
        </a:xfrm>
        <a:prstGeom prst="ellipse">
          <a:avLst/>
        </a:prstGeom>
        <a:gradFill rotWithShape="0">
          <a:gsLst>
            <a:gs pos="0">
              <a:schemeClr val="accent6">
                <a:alpha val="50000"/>
                <a:hueOff val="0"/>
                <a:satOff val="0"/>
                <a:lumOff val="0"/>
                <a:alphaOff val="0"/>
                <a:satMod val="103000"/>
                <a:lumMod val="102000"/>
                <a:tint val="94000"/>
              </a:schemeClr>
            </a:gs>
            <a:gs pos="50000">
              <a:schemeClr val="accent6">
                <a:alpha val="50000"/>
                <a:hueOff val="0"/>
                <a:satOff val="0"/>
                <a:lumOff val="0"/>
                <a:alphaOff val="0"/>
                <a:satMod val="110000"/>
                <a:lumMod val="100000"/>
                <a:shade val="100000"/>
              </a:schemeClr>
            </a:gs>
            <a:gs pos="100000">
              <a:schemeClr val="accent6">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81851" tIns="13970" rIns="81851" bIns="13970" numCol="1" spcCol="1270" anchor="ctr" anchorCtr="0">
          <a:noAutofit/>
        </a:bodyPr>
        <a:lstStyle/>
        <a:p>
          <a:pPr marL="0" lvl="0" indent="0" algn="ctr" defTabSz="466725">
            <a:lnSpc>
              <a:spcPct val="90000"/>
            </a:lnSpc>
            <a:spcBef>
              <a:spcPct val="0"/>
            </a:spcBef>
            <a:spcAft>
              <a:spcPct val="35000"/>
            </a:spcAft>
            <a:buNone/>
          </a:pPr>
          <a:r>
            <a:rPr lang="en-US" sz="1050" b="0" i="0" kern="1200">
              <a:latin typeface="Gotham-Book"/>
              <a:cs typeface="Gotham-Book"/>
            </a:rPr>
            <a:t>Distribution channels</a:t>
          </a:r>
          <a:endParaRPr lang="en-US" sz="1050" b="0" i="0" kern="1200" dirty="0">
            <a:latin typeface="Gotham-Book"/>
            <a:cs typeface="Gotham-Book"/>
          </a:endParaRPr>
        </a:p>
      </dsp:txBody>
      <dsp:txXfrm>
        <a:off x="3939235" y="217908"/>
        <a:ext cx="1051673" cy="1051673"/>
      </dsp:txXfrm>
    </dsp:sp>
    <dsp:sp modelId="{4C97B2D3-DD15-4B4D-9EF2-EA725AD83006}">
      <dsp:nvSpPr>
        <dsp:cNvPr id="0" name=""/>
        <dsp:cNvSpPr/>
      </dsp:nvSpPr>
      <dsp:spPr>
        <a:xfrm>
          <a:off x="4911259" y="99"/>
          <a:ext cx="1487291" cy="1487291"/>
        </a:xfrm>
        <a:prstGeom prst="ellipse">
          <a:avLst/>
        </a:prstGeom>
        <a:gradFill rotWithShape="0">
          <a:gsLst>
            <a:gs pos="0">
              <a:schemeClr val="accent6">
                <a:alpha val="50000"/>
                <a:hueOff val="0"/>
                <a:satOff val="0"/>
                <a:lumOff val="0"/>
                <a:alphaOff val="0"/>
                <a:satMod val="103000"/>
                <a:lumMod val="102000"/>
                <a:tint val="94000"/>
              </a:schemeClr>
            </a:gs>
            <a:gs pos="50000">
              <a:schemeClr val="accent6">
                <a:alpha val="50000"/>
                <a:hueOff val="0"/>
                <a:satOff val="0"/>
                <a:lumOff val="0"/>
                <a:alphaOff val="0"/>
                <a:satMod val="110000"/>
                <a:lumMod val="100000"/>
                <a:shade val="100000"/>
              </a:schemeClr>
            </a:gs>
            <a:gs pos="100000">
              <a:schemeClr val="accent6">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81851" tIns="13970" rIns="81851" bIns="13970" numCol="1" spcCol="1270" anchor="ctr" anchorCtr="0">
          <a:noAutofit/>
        </a:bodyPr>
        <a:lstStyle/>
        <a:p>
          <a:pPr marL="0" lvl="0" indent="0" algn="ctr" defTabSz="466725">
            <a:lnSpc>
              <a:spcPct val="90000"/>
            </a:lnSpc>
            <a:spcBef>
              <a:spcPct val="0"/>
            </a:spcBef>
            <a:spcAft>
              <a:spcPct val="35000"/>
            </a:spcAft>
            <a:buNone/>
          </a:pPr>
          <a:r>
            <a:rPr lang="en-US" sz="1050" b="0" i="0" kern="1200" dirty="0">
              <a:latin typeface="Gotham-Book"/>
              <a:cs typeface="Gotham-Book"/>
            </a:rPr>
            <a:t>Key relationships and/or strong partners</a:t>
          </a:r>
        </a:p>
      </dsp:txBody>
      <dsp:txXfrm>
        <a:off x="5129068" y="217908"/>
        <a:ext cx="1051673" cy="10516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F77B48-CEA0-8844-A827-478AFD3D7FCE}">
      <dsp:nvSpPr>
        <dsp:cNvPr id="0" name=""/>
        <dsp:cNvSpPr/>
      </dsp:nvSpPr>
      <dsp:spPr>
        <a:xfrm>
          <a:off x="242249" y="1338"/>
          <a:ext cx="1596710" cy="1596710"/>
        </a:xfrm>
        <a:prstGeom prst="ellipse">
          <a:avLst/>
        </a:prstGeom>
        <a:gradFill rotWithShape="0">
          <a:gsLst>
            <a:gs pos="0">
              <a:schemeClr val="accent6">
                <a:alpha val="50000"/>
                <a:hueOff val="0"/>
                <a:satOff val="0"/>
                <a:lumOff val="0"/>
                <a:alphaOff val="0"/>
                <a:satMod val="103000"/>
                <a:lumMod val="102000"/>
                <a:tint val="94000"/>
              </a:schemeClr>
            </a:gs>
            <a:gs pos="50000">
              <a:schemeClr val="accent6">
                <a:alpha val="50000"/>
                <a:hueOff val="0"/>
                <a:satOff val="0"/>
                <a:lumOff val="0"/>
                <a:alphaOff val="0"/>
                <a:satMod val="110000"/>
                <a:lumMod val="100000"/>
                <a:shade val="100000"/>
              </a:schemeClr>
            </a:gs>
            <a:gs pos="100000">
              <a:schemeClr val="accent6">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87872" tIns="13970" rIns="87872" bIns="13970" numCol="1" spcCol="1270" anchor="ctr" anchorCtr="0">
          <a:noAutofit/>
        </a:bodyPr>
        <a:lstStyle/>
        <a:p>
          <a:pPr marL="0" lvl="0" indent="0" algn="ctr" defTabSz="466725">
            <a:lnSpc>
              <a:spcPct val="90000"/>
            </a:lnSpc>
            <a:spcBef>
              <a:spcPct val="0"/>
            </a:spcBef>
            <a:spcAft>
              <a:spcPct val="35000"/>
            </a:spcAft>
            <a:buNone/>
          </a:pPr>
          <a:r>
            <a:rPr lang="en-US" sz="1050" b="0" i="0" kern="1200" dirty="0">
              <a:latin typeface="Gotham-Book"/>
              <a:cs typeface="Gotham-Book"/>
            </a:rPr>
            <a:t>Existing market share </a:t>
          </a:r>
          <a:br>
            <a:rPr lang="en-US" sz="1050" b="0" i="0" kern="1200" dirty="0">
              <a:latin typeface="Gotham-Book"/>
              <a:cs typeface="Gotham-Book"/>
            </a:rPr>
          </a:br>
          <a:r>
            <a:rPr lang="en-US" sz="800" b="0" i="0" kern="1200" dirty="0">
              <a:latin typeface="Gotham-Book"/>
              <a:cs typeface="Gotham-Book"/>
            </a:rPr>
            <a:t>ideally with the same or adjacent customer segment</a:t>
          </a:r>
        </a:p>
      </dsp:txBody>
      <dsp:txXfrm>
        <a:off x="476082" y="235171"/>
        <a:ext cx="1129044" cy="1129044"/>
      </dsp:txXfrm>
    </dsp:sp>
    <dsp:sp modelId="{1F1FD162-2256-DF4E-B086-14A0D91271EF}">
      <dsp:nvSpPr>
        <dsp:cNvPr id="0" name=""/>
        <dsp:cNvSpPr/>
      </dsp:nvSpPr>
      <dsp:spPr>
        <a:xfrm>
          <a:off x="1519617" y="1338"/>
          <a:ext cx="1596710" cy="1596710"/>
        </a:xfrm>
        <a:prstGeom prst="ellipse">
          <a:avLst/>
        </a:prstGeom>
        <a:gradFill rotWithShape="0">
          <a:gsLst>
            <a:gs pos="0">
              <a:schemeClr val="accent6">
                <a:alpha val="50000"/>
                <a:hueOff val="0"/>
                <a:satOff val="0"/>
                <a:lumOff val="0"/>
                <a:alphaOff val="0"/>
                <a:satMod val="103000"/>
                <a:lumMod val="102000"/>
                <a:tint val="94000"/>
              </a:schemeClr>
            </a:gs>
            <a:gs pos="50000">
              <a:schemeClr val="accent6">
                <a:alpha val="50000"/>
                <a:hueOff val="0"/>
                <a:satOff val="0"/>
                <a:lumOff val="0"/>
                <a:alphaOff val="0"/>
                <a:satMod val="110000"/>
                <a:lumMod val="100000"/>
                <a:shade val="100000"/>
              </a:schemeClr>
            </a:gs>
            <a:gs pos="100000">
              <a:schemeClr val="accent6">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87872" tIns="13970" rIns="87872" bIns="13970" numCol="1" spcCol="1270" anchor="ctr" anchorCtr="0">
          <a:noAutofit/>
        </a:bodyPr>
        <a:lstStyle/>
        <a:p>
          <a:pPr marL="0" lvl="0" indent="0" algn="ctr" defTabSz="466725">
            <a:lnSpc>
              <a:spcPct val="90000"/>
            </a:lnSpc>
            <a:spcBef>
              <a:spcPct val="0"/>
            </a:spcBef>
            <a:spcAft>
              <a:spcPct val="35000"/>
            </a:spcAft>
            <a:buNone/>
          </a:pPr>
          <a:r>
            <a:rPr lang="en-US" sz="1050" b="0" i="0" kern="1200" dirty="0">
              <a:latin typeface="Gotham-Book"/>
              <a:cs typeface="Gotham-Book"/>
            </a:rPr>
            <a:t>Significant capital or</a:t>
          </a:r>
          <a:br>
            <a:rPr lang="en-US" sz="1050" b="0" i="0" kern="1200" dirty="0">
              <a:latin typeface="Gotham-Book"/>
              <a:cs typeface="Gotham-Book"/>
            </a:rPr>
          </a:br>
          <a:r>
            <a:rPr lang="en-US" sz="1050" b="0" i="0" kern="1200" dirty="0">
              <a:latin typeface="Gotham-Book"/>
              <a:cs typeface="Gotham-Book"/>
            </a:rPr>
            <a:t>war chest</a:t>
          </a:r>
        </a:p>
      </dsp:txBody>
      <dsp:txXfrm>
        <a:off x="1753450" y="235171"/>
        <a:ext cx="1129044" cy="1129044"/>
      </dsp:txXfrm>
    </dsp:sp>
    <dsp:sp modelId="{9965C684-66B2-684F-90C6-A6887AFD1751}">
      <dsp:nvSpPr>
        <dsp:cNvPr id="0" name=""/>
        <dsp:cNvSpPr/>
      </dsp:nvSpPr>
      <dsp:spPr>
        <a:xfrm>
          <a:off x="2796985" y="1338"/>
          <a:ext cx="1596710" cy="1596710"/>
        </a:xfrm>
        <a:prstGeom prst="ellipse">
          <a:avLst/>
        </a:prstGeom>
        <a:gradFill rotWithShape="0">
          <a:gsLst>
            <a:gs pos="0">
              <a:schemeClr val="accent6">
                <a:alpha val="50000"/>
                <a:hueOff val="0"/>
                <a:satOff val="0"/>
                <a:lumOff val="0"/>
                <a:alphaOff val="0"/>
                <a:satMod val="103000"/>
                <a:lumMod val="102000"/>
                <a:tint val="94000"/>
              </a:schemeClr>
            </a:gs>
            <a:gs pos="50000">
              <a:schemeClr val="accent6">
                <a:alpha val="50000"/>
                <a:hueOff val="0"/>
                <a:satOff val="0"/>
                <a:lumOff val="0"/>
                <a:alphaOff val="0"/>
                <a:satMod val="110000"/>
                <a:lumMod val="100000"/>
                <a:shade val="100000"/>
              </a:schemeClr>
            </a:gs>
            <a:gs pos="100000">
              <a:schemeClr val="accent6">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87872" tIns="13970" rIns="87872" bIns="13970" numCol="1" spcCol="1270" anchor="ctr" anchorCtr="0">
          <a:noAutofit/>
        </a:bodyPr>
        <a:lstStyle/>
        <a:p>
          <a:pPr marL="0" lvl="0" indent="0" algn="ctr" defTabSz="466725">
            <a:lnSpc>
              <a:spcPct val="90000"/>
            </a:lnSpc>
            <a:spcBef>
              <a:spcPct val="0"/>
            </a:spcBef>
            <a:spcAft>
              <a:spcPct val="35000"/>
            </a:spcAft>
            <a:buNone/>
          </a:pPr>
          <a:r>
            <a:rPr lang="en-US" sz="1050" b="0" i="0" kern="1200" dirty="0">
              <a:latin typeface="Gotham-Book"/>
              <a:cs typeface="Gotham-Book"/>
            </a:rPr>
            <a:t>Having some measurable head start</a:t>
          </a:r>
        </a:p>
      </dsp:txBody>
      <dsp:txXfrm>
        <a:off x="3030818" y="235171"/>
        <a:ext cx="1129044" cy="1129044"/>
      </dsp:txXfrm>
    </dsp:sp>
    <dsp:sp modelId="{75980006-ED9E-C941-9795-3178AD926900}">
      <dsp:nvSpPr>
        <dsp:cNvPr id="0" name=""/>
        <dsp:cNvSpPr/>
      </dsp:nvSpPr>
      <dsp:spPr>
        <a:xfrm>
          <a:off x="4074354" y="1338"/>
          <a:ext cx="1596710" cy="1596710"/>
        </a:xfrm>
        <a:prstGeom prst="ellipse">
          <a:avLst/>
        </a:prstGeom>
        <a:gradFill rotWithShape="0">
          <a:gsLst>
            <a:gs pos="0">
              <a:schemeClr val="accent6">
                <a:alpha val="50000"/>
                <a:hueOff val="0"/>
                <a:satOff val="0"/>
                <a:lumOff val="0"/>
                <a:alphaOff val="0"/>
                <a:satMod val="103000"/>
                <a:lumMod val="102000"/>
                <a:tint val="94000"/>
              </a:schemeClr>
            </a:gs>
            <a:gs pos="50000">
              <a:schemeClr val="accent6">
                <a:alpha val="50000"/>
                <a:hueOff val="0"/>
                <a:satOff val="0"/>
                <a:lumOff val="0"/>
                <a:alphaOff val="0"/>
                <a:satMod val="110000"/>
                <a:lumMod val="100000"/>
                <a:shade val="100000"/>
              </a:schemeClr>
            </a:gs>
            <a:gs pos="100000">
              <a:schemeClr val="accent6">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87872" tIns="13970" rIns="87872" bIns="13970" numCol="1" spcCol="1270" anchor="ctr" anchorCtr="0">
          <a:noAutofit/>
        </a:bodyPr>
        <a:lstStyle/>
        <a:p>
          <a:pPr marL="0" lvl="0" indent="0" algn="ctr" defTabSz="466725">
            <a:lnSpc>
              <a:spcPct val="90000"/>
            </a:lnSpc>
            <a:spcBef>
              <a:spcPct val="0"/>
            </a:spcBef>
            <a:spcAft>
              <a:spcPct val="35000"/>
            </a:spcAft>
            <a:buNone/>
          </a:pPr>
          <a:r>
            <a:rPr lang="en-US" sz="1050" b="0" i="0" kern="1200" dirty="0">
              <a:latin typeface="Gotham-Book"/>
              <a:cs typeface="Gotham-Book"/>
            </a:rPr>
            <a:t>Delivering cheaper, faster, or with a considerably better user experience</a:t>
          </a:r>
        </a:p>
      </dsp:txBody>
      <dsp:txXfrm>
        <a:off x="4308187" y="235171"/>
        <a:ext cx="1129044" cy="11290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4FA6D7-78DC-1642-8511-0F2603EBA6CB}">
      <dsp:nvSpPr>
        <dsp:cNvPr id="0" name=""/>
        <dsp:cNvSpPr/>
      </dsp:nvSpPr>
      <dsp:spPr>
        <a:xfrm>
          <a:off x="533402" y="0"/>
          <a:ext cx="1049864" cy="405019"/>
        </a:xfrm>
        <a:prstGeom prst="rect">
          <a:avLst/>
        </a:prstGeom>
        <a:solidFill>
          <a:srgbClr val="2D92A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i="0" kern="1200" dirty="0">
              <a:latin typeface="Gotham-Book"/>
              <a:cs typeface="Gotham-Book"/>
            </a:rPr>
            <a:t>Acquiring customers</a:t>
          </a:r>
        </a:p>
      </dsp:txBody>
      <dsp:txXfrm>
        <a:off x="533402" y="0"/>
        <a:ext cx="1049864" cy="405019"/>
      </dsp:txXfrm>
    </dsp:sp>
    <dsp:sp modelId="{DC8888DD-6C4B-3A42-9794-126A6B5DBED4}">
      <dsp:nvSpPr>
        <dsp:cNvPr id="0" name=""/>
        <dsp:cNvSpPr/>
      </dsp:nvSpPr>
      <dsp:spPr>
        <a:xfrm>
          <a:off x="1911758" y="256"/>
          <a:ext cx="991717" cy="405019"/>
        </a:xfrm>
        <a:prstGeom prst="rect">
          <a:avLst/>
        </a:prstGeom>
        <a:solidFill>
          <a:srgbClr val="2D92A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i="0" kern="1200" dirty="0">
              <a:latin typeface="Gotham-Book"/>
              <a:cs typeface="Gotham-Book"/>
            </a:rPr>
            <a:t>Retaining customers</a:t>
          </a:r>
        </a:p>
      </dsp:txBody>
      <dsp:txXfrm>
        <a:off x="1911758" y="256"/>
        <a:ext cx="991717" cy="405019"/>
      </dsp:txXfrm>
    </dsp:sp>
    <dsp:sp modelId="{E0A8CA7F-34BC-C04B-9B09-4F7F051E53AD}">
      <dsp:nvSpPr>
        <dsp:cNvPr id="0" name=""/>
        <dsp:cNvSpPr/>
      </dsp:nvSpPr>
      <dsp:spPr>
        <a:xfrm>
          <a:off x="3210662" y="256"/>
          <a:ext cx="1028702" cy="405019"/>
        </a:xfrm>
        <a:prstGeom prst="rect">
          <a:avLst/>
        </a:prstGeom>
        <a:solidFill>
          <a:srgbClr val="2D92A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i="0" kern="1200" dirty="0">
              <a:latin typeface="Gotham-Book"/>
              <a:cs typeface="Gotham-Book"/>
            </a:rPr>
            <a:t>Monetizing customers</a:t>
          </a:r>
        </a:p>
      </dsp:txBody>
      <dsp:txXfrm>
        <a:off x="3210662" y="256"/>
        <a:ext cx="1028702" cy="4050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F77B48-CEA0-8844-A827-478AFD3D7FCE}">
      <dsp:nvSpPr>
        <dsp:cNvPr id="0" name=""/>
        <dsp:cNvSpPr/>
      </dsp:nvSpPr>
      <dsp:spPr>
        <a:xfrm>
          <a:off x="151927" y="99"/>
          <a:ext cx="1487291" cy="1487291"/>
        </a:xfrm>
        <a:prstGeom prst="ellipse">
          <a:avLst/>
        </a:prstGeom>
        <a:gradFill rotWithShape="0">
          <a:gsLst>
            <a:gs pos="0">
              <a:srgbClr val="F79646">
                <a:alpha val="50000"/>
                <a:hueOff val="0"/>
                <a:satOff val="0"/>
                <a:lumOff val="0"/>
                <a:alphaOff val="0"/>
                <a:tint val="100000"/>
                <a:shade val="100000"/>
                <a:satMod val="130000"/>
              </a:srgbClr>
            </a:gs>
            <a:gs pos="100000">
              <a:srgbClr val="F79646">
                <a:alpha val="50000"/>
                <a:hueOff val="0"/>
                <a:satOff val="0"/>
                <a:lumOff val="0"/>
                <a:alphaOff val="0"/>
                <a:tint val="50000"/>
                <a:shade val="100000"/>
                <a:satMod val="350000"/>
              </a:srgb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81851" tIns="13970" rIns="81851" bIns="13970" numCol="1" spcCol="1270" anchor="ctr" anchorCtr="0">
          <a:noAutofit/>
        </a:bodyPr>
        <a:lstStyle/>
        <a:p>
          <a:pPr marL="0" lvl="0" indent="0" algn="ctr" defTabSz="466725">
            <a:lnSpc>
              <a:spcPct val="90000"/>
            </a:lnSpc>
            <a:spcBef>
              <a:spcPct val="0"/>
            </a:spcBef>
            <a:spcAft>
              <a:spcPct val="35000"/>
            </a:spcAft>
            <a:buNone/>
          </a:pPr>
          <a:r>
            <a:rPr lang="en-US" sz="1050" b="0" i="0" kern="1200" dirty="0">
              <a:solidFill>
                <a:sysClr val="windowText" lastClr="000000"/>
              </a:solidFill>
              <a:latin typeface="Gotham-Book"/>
              <a:ea typeface="+mn-ea"/>
              <a:cs typeface="Gotham-Book"/>
            </a:rPr>
            <a:t>Product development and innovation</a:t>
          </a:r>
        </a:p>
      </dsp:txBody>
      <dsp:txXfrm>
        <a:off x="369736" y="217908"/>
        <a:ext cx="1051673" cy="1051673"/>
      </dsp:txXfrm>
    </dsp:sp>
    <dsp:sp modelId="{69706042-CE57-4446-8A9C-842C49EF4B4F}">
      <dsp:nvSpPr>
        <dsp:cNvPr id="0" name=""/>
        <dsp:cNvSpPr/>
      </dsp:nvSpPr>
      <dsp:spPr>
        <a:xfrm>
          <a:off x="1341760" y="99"/>
          <a:ext cx="1487291" cy="1487291"/>
        </a:xfrm>
        <a:prstGeom prst="ellipse">
          <a:avLst/>
        </a:prstGeom>
        <a:gradFill rotWithShape="0">
          <a:gsLst>
            <a:gs pos="0">
              <a:srgbClr val="F79646">
                <a:alpha val="50000"/>
                <a:hueOff val="0"/>
                <a:satOff val="0"/>
                <a:lumOff val="0"/>
                <a:alphaOff val="0"/>
                <a:tint val="100000"/>
                <a:shade val="100000"/>
                <a:satMod val="130000"/>
              </a:srgbClr>
            </a:gs>
            <a:gs pos="100000">
              <a:srgbClr val="F79646">
                <a:alpha val="50000"/>
                <a:hueOff val="0"/>
                <a:satOff val="0"/>
                <a:lumOff val="0"/>
                <a:alphaOff val="0"/>
                <a:tint val="50000"/>
                <a:shade val="100000"/>
                <a:satMod val="350000"/>
              </a:srgb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81851" tIns="13970" rIns="81851" bIns="13970" numCol="1" spcCol="1270" anchor="ctr" anchorCtr="0">
          <a:noAutofit/>
        </a:bodyPr>
        <a:lstStyle/>
        <a:p>
          <a:pPr marL="0" lvl="0" indent="0" algn="ctr" defTabSz="466725">
            <a:lnSpc>
              <a:spcPct val="90000"/>
            </a:lnSpc>
            <a:spcBef>
              <a:spcPct val="0"/>
            </a:spcBef>
            <a:spcAft>
              <a:spcPct val="35000"/>
            </a:spcAft>
            <a:buNone/>
          </a:pPr>
          <a:r>
            <a:rPr lang="en-US" sz="1050" b="0" i="0" kern="1200" dirty="0">
              <a:solidFill>
                <a:sysClr val="windowText" lastClr="000000"/>
              </a:solidFill>
              <a:latin typeface="Gotham-Book"/>
              <a:ea typeface="+mn-ea"/>
              <a:cs typeface="Gotham-Book"/>
            </a:rPr>
            <a:t>Design</a:t>
          </a:r>
          <a:br>
            <a:rPr lang="en-US" sz="1050" b="0" i="0" kern="1200" dirty="0">
              <a:solidFill>
                <a:sysClr val="windowText" lastClr="000000"/>
              </a:solidFill>
              <a:latin typeface="Gotham-Book"/>
              <a:ea typeface="+mn-ea"/>
              <a:cs typeface="Gotham-Book"/>
            </a:rPr>
          </a:br>
          <a:r>
            <a:rPr lang="en-US" sz="1050" b="0" i="0" kern="1200" dirty="0">
              <a:solidFill>
                <a:sysClr val="windowText" lastClr="000000"/>
              </a:solidFill>
              <a:latin typeface="Gotham-Book"/>
              <a:ea typeface="+mn-ea"/>
              <a:cs typeface="Gotham-Book"/>
            </a:rPr>
            <a:t>and/or Engineering</a:t>
          </a:r>
        </a:p>
      </dsp:txBody>
      <dsp:txXfrm>
        <a:off x="1559569" y="217908"/>
        <a:ext cx="1051673" cy="1051673"/>
      </dsp:txXfrm>
    </dsp:sp>
    <dsp:sp modelId="{66DA6FC8-897A-7545-B07C-9B8484A57C8D}">
      <dsp:nvSpPr>
        <dsp:cNvPr id="0" name=""/>
        <dsp:cNvSpPr/>
      </dsp:nvSpPr>
      <dsp:spPr>
        <a:xfrm>
          <a:off x="2531593" y="99"/>
          <a:ext cx="1487291" cy="1487291"/>
        </a:xfrm>
        <a:prstGeom prst="ellipse">
          <a:avLst/>
        </a:prstGeom>
        <a:gradFill rotWithShape="0">
          <a:gsLst>
            <a:gs pos="0">
              <a:srgbClr val="F79646">
                <a:alpha val="50000"/>
                <a:hueOff val="0"/>
                <a:satOff val="0"/>
                <a:lumOff val="0"/>
                <a:alphaOff val="0"/>
                <a:tint val="100000"/>
                <a:shade val="100000"/>
                <a:satMod val="130000"/>
              </a:srgbClr>
            </a:gs>
            <a:gs pos="100000">
              <a:srgbClr val="F79646">
                <a:alpha val="50000"/>
                <a:hueOff val="0"/>
                <a:satOff val="0"/>
                <a:lumOff val="0"/>
                <a:alphaOff val="0"/>
                <a:tint val="50000"/>
                <a:shade val="100000"/>
                <a:satMod val="350000"/>
              </a:srgb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81851" tIns="13970" rIns="81851" bIns="13970" numCol="1" spcCol="1270" anchor="ctr" anchorCtr="0">
          <a:noAutofit/>
        </a:bodyPr>
        <a:lstStyle/>
        <a:p>
          <a:pPr marL="0" lvl="0" indent="0" algn="ctr" defTabSz="466725">
            <a:lnSpc>
              <a:spcPct val="90000"/>
            </a:lnSpc>
            <a:spcBef>
              <a:spcPct val="0"/>
            </a:spcBef>
            <a:spcAft>
              <a:spcPct val="35000"/>
            </a:spcAft>
            <a:buNone/>
          </a:pPr>
          <a:r>
            <a:rPr lang="en-US" sz="1050" b="0" i="0" kern="1200" dirty="0">
              <a:solidFill>
                <a:sysClr val="windowText" lastClr="000000"/>
              </a:solidFill>
              <a:latin typeface="Gotham-Book"/>
              <a:ea typeface="+mn-ea"/>
              <a:cs typeface="Gotham-Book"/>
            </a:rPr>
            <a:t>Marketing and/or</a:t>
          </a:r>
          <a:br>
            <a:rPr lang="en-US" sz="1050" b="0" i="0" kern="1200" dirty="0">
              <a:solidFill>
                <a:sysClr val="windowText" lastClr="000000"/>
              </a:solidFill>
              <a:latin typeface="Gotham-Book"/>
              <a:ea typeface="+mn-ea"/>
              <a:cs typeface="Gotham-Book"/>
            </a:rPr>
          </a:br>
          <a:r>
            <a:rPr lang="en-US" sz="1050" b="0" i="0" kern="1200" dirty="0">
              <a:solidFill>
                <a:sysClr val="windowText" lastClr="000000"/>
              </a:solidFill>
              <a:latin typeface="Gotham-Book"/>
              <a:ea typeface="+mn-ea"/>
              <a:cs typeface="Gotham-Book"/>
            </a:rPr>
            <a:t>Sales</a:t>
          </a:r>
        </a:p>
      </dsp:txBody>
      <dsp:txXfrm>
        <a:off x="2749402" y="217908"/>
        <a:ext cx="1051673" cy="1051673"/>
      </dsp:txXfrm>
    </dsp:sp>
    <dsp:sp modelId="{32C9280C-42AF-7248-AE09-15EF5F3BAB4B}">
      <dsp:nvSpPr>
        <dsp:cNvPr id="0" name=""/>
        <dsp:cNvSpPr/>
      </dsp:nvSpPr>
      <dsp:spPr>
        <a:xfrm>
          <a:off x="3721426" y="99"/>
          <a:ext cx="1487291" cy="1487291"/>
        </a:xfrm>
        <a:prstGeom prst="ellipse">
          <a:avLst/>
        </a:prstGeom>
        <a:gradFill rotWithShape="0">
          <a:gsLst>
            <a:gs pos="0">
              <a:srgbClr val="F79646">
                <a:alpha val="50000"/>
                <a:hueOff val="0"/>
                <a:satOff val="0"/>
                <a:lumOff val="0"/>
                <a:alphaOff val="0"/>
                <a:tint val="100000"/>
                <a:shade val="100000"/>
                <a:satMod val="130000"/>
              </a:srgbClr>
            </a:gs>
            <a:gs pos="100000">
              <a:srgbClr val="F79646">
                <a:alpha val="50000"/>
                <a:hueOff val="0"/>
                <a:satOff val="0"/>
                <a:lumOff val="0"/>
                <a:alphaOff val="0"/>
                <a:tint val="50000"/>
                <a:shade val="100000"/>
                <a:satMod val="350000"/>
              </a:srgb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81851" tIns="13970" rIns="81851" bIns="13970" numCol="1" spcCol="1270" anchor="ctr" anchorCtr="0">
          <a:noAutofit/>
        </a:bodyPr>
        <a:lstStyle/>
        <a:p>
          <a:pPr marL="0" lvl="0" indent="0" algn="ctr" defTabSz="466725">
            <a:lnSpc>
              <a:spcPct val="90000"/>
            </a:lnSpc>
            <a:spcBef>
              <a:spcPct val="0"/>
            </a:spcBef>
            <a:spcAft>
              <a:spcPct val="35000"/>
            </a:spcAft>
            <a:buNone/>
          </a:pPr>
          <a:r>
            <a:rPr lang="en-US" sz="1050" b="0" i="0" kern="1200">
              <a:solidFill>
                <a:sysClr val="windowText" lastClr="000000"/>
              </a:solidFill>
              <a:latin typeface="Gotham-Book"/>
              <a:ea typeface="+mn-ea"/>
              <a:cs typeface="Gotham-Book"/>
            </a:rPr>
            <a:t>Distribution channels</a:t>
          </a:r>
          <a:endParaRPr lang="en-US" sz="1050" b="0" i="0" kern="1200" dirty="0">
            <a:solidFill>
              <a:sysClr val="windowText" lastClr="000000"/>
            </a:solidFill>
            <a:latin typeface="Gotham-Book"/>
            <a:ea typeface="+mn-ea"/>
            <a:cs typeface="Gotham-Book"/>
          </a:endParaRPr>
        </a:p>
      </dsp:txBody>
      <dsp:txXfrm>
        <a:off x="3939235" y="217908"/>
        <a:ext cx="1051673" cy="1051673"/>
      </dsp:txXfrm>
    </dsp:sp>
    <dsp:sp modelId="{4C97B2D3-DD15-4B4D-9EF2-EA725AD83006}">
      <dsp:nvSpPr>
        <dsp:cNvPr id="0" name=""/>
        <dsp:cNvSpPr/>
      </dsp:nvSpPr>
      <dsp:spPr>
        <a:xfrm>
          <a:off x="4911259" y="99"/>
          <a:ext cx="1487291" cy="1487291"/>
        </a:xfrm>
        <a:prstGeom prst="ellipse">
          <a:avLst/>
        </a:prstGeom>
        <a:gradFill rotWithShape="0">
          <a:gsLst>
            <a:gs pos="0">
              <a:srgbClr val="F79646">
                <a:alpha val="50000"/>
                <a:hueOff val="0"/>
                <a:satOff val="0"/>
                <a:lumOff val="0"/>
                <a:alphaOff val="0"/>
                <a:tint val="100000"/>
                <a:shade val="100000"/>
                <a:satMod val="130000"/>
              </a:srgbClr>
            </a:gs>
            <a:gs pos="100000">
              <a:srgbClr val="F79646">
                <a:alpha val="50000"/>
                <a:hueOff val="0"/>
                <a:satOff val="0"/>
                <a:lumOff val="0"/>
                <a:alphaOff val="0"/>
                <a:tint val="50000"/>
                <a:shade val="100000"/>
                <a:satMod val="350000"/>
              </a:srgb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81851" tIns="13970" rIns="81851" bIns="13970" numCol="1" spcCol="1270" anchor="ctr" anchorCtr="0">
          <a:noAutofit/>
        </a:bodyPr>
        <a:lstStyle/>
        <a:p>
          <a:pPr marL="0" lvl="0" indent="0" algn="ctr" defTabSz="466725">
            <a:lnSpc>
              <a:spcPct val="90000"/>
            </a:lnSpc>
            <a:spcBef>
              <a:spcPct val="0"/>
            </a:spcBef>
            <a:spcAft>
              <a:spcPct val="35000"/>
            </a:spcAft>
            <a:buNone/>
          </a:pPr>
          <a:r>
            <a:rPr lang="en-US" sz="1050" b="0" i="0" kern="1200" dirty="0">
              <a:solidFill>
                <a:sysClr val="windowText" lastClr="000000"/>
              </a:solidFill>
              <a:latin typeface="Gotham-Book"/>
              <a:ea typeface="+mn-ea"/>
              <a:cs typeface="Gotham-Book"/>
            </a:rPr>
            <a:t>Key relationships and/or strong partners</a:t>
          </a:r>
        </a:p>
      </dsp:txBody>
      <dsp:txXfrm>
        <a:off x="5129068" y="217908"/>
        <a:ext cx="1051673" cy="10516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F77B48-CEA0-8844-A827-478AFD3D7FCE}">
      <dsp:nvSpPr>
        <dsp:cNvPr id="0" name=""/>
        <dsp:cNvSpPr/>
      </dsp:nvSpPr>
      <dsp:spPr>
        <a:xfrm>
          <a:off x="242249" y="1338"/>
          <a:ext cx="1596710" cy="1596710"/>
        </a:xfrm>
        <a:prstGeom prst="ellipse">
          <a:avLst/>
        </a:prstGeom>
        <a:gradFill rotWithShape="0">
          <a:gsLst>
            <a:gs pos="0">
              <a:srgbClr val="F79646">
                <a:alpha val="50000"/>
                <a:hueOff val="0"/>
                <a:satOff val="0"/>
                <a:lumOff val="0"/>
                <a:alphaOff val="0"/>
                <a:tint val="100000"/>
                <a:shade val="100000"/>
                <a:satMod val="130000"/>
              </a:srgbClr>
            </a:gs>
            <a:gs pos="100000">
              <a:srgbClr val="F79646">
                <a:alpha val="50000"/>
                <a:hueOff val="0"/>
                <a:satOff val="0"/>
                <a:lumOff val="0"/>
                <a:alphaOff val="0"/>
                <a:tint val="50000"/>
                <a:shade val="100000"/>
                <a:satMod val="350000"/>
              </a:srgb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87872" tIns="13970" rIns="87872" bIns="13970" numCol="1" spcCol="1270" anchor="ctr" anchorCtr="0">
          <a:noAutofit/>
        </a:bodyPr>
        <a:lstStyle/>
        <a:p>
          <a:pPr marL="0" lvl="0" indent="0" algn="ctr" defTabSz="466725">
            <a:lnSpc>
              <a:spcPct val="90000"/>
            </a:lnSpc>
            <a:spcBef>
              <a:spcPct val="0"/>
            </a:spcBef>
            <a:spcAft>
              <a:spcPct val="35000"/>
            </a:spcAft>
            <a:buNone/>
          </a:pPr>
          <a:r>
            <a:rPr lang="en-US" sz="1050" b="0" i="0" kern="1200" dirty="0">
              <a:solidFill>
                <a:sysClr val="windowText" lastClr="000000"/>
              </a:solidFill>
              <a:latin typeface="Gotham-Book"/>
              <a:ea typeface="+mn-ea"/>
              <a:cs typeface="Gotham-Book"/>
            </a:rPr>
            <a:t>Existing market share </a:t>
          </a:r>
          <a:br>
            <a:rPr lang="en-US" sz="1050" b="0" i="0" kern="1200" dirty="0">
              <a:solidFill>
                <a:sysClr val="windowText" lastClr="000000"/>
              </a:solidFill>
              <a:latin typeface="Gotham-Book"/>
              <a:ea typeface="+mn-ea"/>
              <a:cs typeface="Gotham-Book"/>
            </a:rPr>
          </a:br>
          <a:r>
            <a:rPr lang="en-US" sz="1050" b="0" i="0" kern="1200" dirty="0">
              <a:solidFill>
                <a:sysClr val="windowText" lastClr="000000"/>
              </a:solidFill>
              <a:latin typeface="Gotham-Book"/>
              <a:ea typeface="+mn-ea"/>
              <a:cs typeface="Gotham-Book"/>
            </a:rPr>
            <a:t>ideally with the same or adjacent customer segment</a:t>
          </a:r>
        </a:p>
      </dsp:txBody>
      <dsp:txXfrm>
        <a:off x="476082" y="235171"/>
        <a:ext cx="1129044" cy="1129044"/>
      </dsp:txXfrm>
    </dsp:sp>
    <dsp:sp modelId="{1F1FD162-2256-DF4E-B086-14A0D91271EF}">
      <dsp:nvSpPr>
        <dsp:cNvPr id="0" name=""/>
        <dsp:cNvSpPr/>
      </dsp:nvSpPr>
      <dsp:spPr>
        <a:xfrm>
          <a:off x="1519617" y="1338"/>
          <a:ext cx="1596710" cy="1596710"/>
        </a:xfrm>
        <a:prstGeom prst="ellipse">
          <a:avLst/>
        </a:prstGeom>
        <a:gradFill rotWithShape="0">
          <a:gsLst>
            <a:gs pos="0">
              <a:srgbClr val="F79646">
                <a:alpha val="50000"/>
                <a:hueOff val="0"/>
                <a:satOff val="0"/>
                <a:lumOff val="0"/>
                <a:alphaOff val="0"/>
                <a:tint val="100000"/>
                <a:shade val="100000"/>
                <a:satMod val="130000"/>
              </a:srgbClr>
            </a:gs>
            <a:gs pos="100000">
              <a:srgbClr val="F79646">
                <a:alpha val="50000"/>
                <a:hueOff val="0"/>
                <a:satOff val="0"/>
                <a:lumOff val="0"/>
                <a:alphaOff val="0"/>
                <a:tint val="50000"/>
                <a:shade val="100000"/>
                <a:satMod val="350000"/>
              </a:srgb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87872" tIns="13970" rIns="87872" bIns="13970" numCol="1" spcCol="1270" anchor="ctr" anchorCtr="0">
          <a:noAutofit/>
        </a:bodyPr>
        <a:lstStyle/>
        <a:p>
          <a:pPr marL="0" lvl="0" indent="0" algn="ctr" defTabSz="466725">
            <a:lnSpc>
              <a:spcPct val="90000"/>
            </a:lnSpc>
            <a:spcBef>
              <a:spcPct val="0"/>
            </a:spcBef>
            <a:spcAft>
              <a:spcPct val="35000"/>
            </a:spcAft>
            <a:buNone/>
          </a:pPr>
          <a:r>
            <a:rPr lang="en-US" sz="1050" b="0" i="0" kern="1200" dirty="0">
              <a:solidFill>
                <a:sysClr val="windowText" lastClr="000000"/>
              </a:solidFill>
              <a:latin typeface="Gotham-Book"/>
              <a:ea typeface="+mn-ea"/>
              <a:cs typeface="Gotham-Book"/>
            </a:rPr>
            <a:t>Significant capital or</a:t>
          </a:r>
          <a:br>
            <a:rPr lang="en-US" sz="1050" b="0" i="0" kern="1200" dirty="0">
              <a:solidFill>
                <a:sysClr val="windowText" lastClr="000000"/>
              </a:solidFill>
              <a:latin typeface="Gotham-Book"/>
              <a:ea typeface="+mn-ea"/>
              <a:cs typeface="Gotham-Book"/>
            </a:rPr>
          </a:br>
          <a:r>
            <a:rPr lang="en-US" sz="1050" b="0" i="0" kern="1200" dirty="0">
              <a:solidFill>
                <a:sysClr val="windowText" lastClr="000000"/>
              </a:solidFill>
              <a:latin typeface="Gotham-Book"/>
              <a:ea typeface="+mn-ea"/>
              <a:cs typeface="Gotham-Book"/>
            </a:rPr>
            <a:t>war chest</a:t>
          </a:r>
        </a:p>
      </dsp:txBody>
      <dsp:txXfrm>
        <a:off x="1753450" y="235171"/>
        <a:ext cx="1129044" cy="1129044"/>
      </dsp:txXfrm>
    </dsp:sp>
    <dsp:sp modelId="{9965C684-66B2-684F-90C6-A6887AFD1751}">
      <dsp:nvSpPr>
        <dsp:cNvPr id="0" name=""/>
        <dsp:cNvSpPr/>
      </dsp:nvSpPr>
      <dsp:spPr>
        <a:xfrm>
          <a:off x="2796985" y="1338"/>
          <a:ext cx="1596710" cy="1596710"/>
        </a:xfrm>
        <a:prstGeom prst="ellipse">
          <a:avLst/>
        </a:prstGeom>
        <a:gradFill rotWithShape="0">
          <a:gsLst>
            <a:gs pos="0">
              <a:srgbClr val="F79646">
                <a:alpha val="50000"/>
                <a:hueOff val="0"/>
                <a:satOff val="0"/>
                <a:lumOff val="0"/>
                <a:alphaOff val="0"/>
                <a:tint val="100000"/>
                <a:shade val="100000"/>
                <a:satMod val="130000"/>
              </a:srgbClr>
            </a:gs>
            <a:gs pos="100000">
              <a:srgbClr val="F79646">
                <a:alpha val="50000"/>
                <a:hueOff val="0"/>
                <a:satOff val="0"/>
                <a:lumOff val="0"/>
                <a:alphaOff val="0"/>
                <a:tint val="50000"/>
                <a:shade val="100000"/>
                <a:satMod val="350000"/>
              </a:srgb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87872" tIns="13970" rIns="87872" bIns="13970" numCol="1" spcCol="1270" anchor="ctr" anchorCtr="0">
          <a:noAutofit/>
        </a:bodyPr>
        <a:lstStyle/>
        <a:p>
          <a:pPr marL="0" lvl="0" indent="0" algn="ctr" defTabSz="466725">
            <a:lnSpc>
              <a:spcPct val="90000"/>
            </a:lnSpc>
            <a:spcBef>
              <a:spcPct val="0"/>
            </a:spcBef>
            <a:spcAft>
              <a:spcPct val="35000"/>
            </a:spcAft>
            <a:buNone/>
          </a:pPr>
          <a:r>
            <a:rPr lang="en-US" sz="1050" b="0" i="0" kern="1200" dirty="0">
              <a:solidFill>
                <a:sysClr val="windowText" lastClr="000000"/>
              </a:solidFill>
              <a:latin typeface="Gotham-Book"/>
              <a:ea typeface="+mn-ea"/>
              <a:cs typeface="Gotham-Book"/>
            </a:rPr>
            <a:t>Having some measurable head start</a:t>
          </a:r>
        </a:p>
      </dsp:txBody>
      <dsp:txXfrm>
        <a:off x="3030818" y="235171"/>
        <a:ext cx="1129044" cy="1129044"/>
      </dsp:txXfrm>
    </dsp:sp>
    <dsp:sp modelId="{75980006-ED9E-C941-9795-3178AD926900}">
      <dsp:nvSpPr>
        <dsp:cNvPr id="0" name=""/>
        <dsp:cNvSpPr/>
      </dsp:nvSpPr>
      <dsp:spPr>
        <a:xfrm>
          <a:off x="4074354" y="1338"/>
          <a:ext cx="1596710" cy="1596710"/>
        </a:xfrm>
        <a:prstGeom prst="ellipse">
          <a:avLst/>
        </a:prstGeom>
        <a:gradFill rotWithShape="0">
          <a:gsLst>
            <a:gs pos="0">
              <a:srgbClr val="F79646">
                <a:alpha val="50000"/>
                <a:hueOff val="0"/>
                <a:satOff val="0"/>
                <a:lumOff val="0"/>
                <a:alphaOff val="0"/>
                <a:tint val="100000"/>
                <a:shade val="100000"/>
                <a:satMod val="130000"/>
              </a:srgbClr>
            </a:gs>
            <a:gs pos="100000">
              <a:srgbClr val="F79646">
                <a:alpha val="50000"/>
                <a:hueOff val="0"/>
                <a:satOff val="0"/>
                <a:lumOff val="0"/>
                <a:alphaOff val="0"/>
                <a:tint val="50000"/>
                <a:shade val="100000"/>
                <a:satMod val="350000"/>
              </a:srgb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87872" tIns="13970" rIns="87872" bIns="13970" numCol="1" spcCol="1270" anchor="ctr" anchorCtr="0">
          <a:noAutofit/>
        </a:bodyPr>
        <a:lstStyle/>
        <a:p>
          <a:pPr marL="0" lvl="0" indent="0" algn="ctr" defTabSz="466725">
            <a:lnSpc>
              <a:spcPct val="90000"/>
            </a:lnSpc>
            <a:spcBef>
              <a:spcPct val="0"/>
            </a:spcBef>
            <a:spcAft>
              <a:spcPct val="35000"/>
            </a:spcAft>
            <a:buNone/>
          </a:pPr>
          <a:r>
            <a:rPr lang="en-US" sz="1050" b="0" i="0" kern="1200" dirty="0">
              <a:solidFill>
                <a:sysClr val="windowText" lastClr="000000"/>
              </a:solidFill>
              <a:latin typeface="Gotham-Book"/>
              <a:ea typeface="+mn-ea"/>
              <a:cs typeface="Gotham-Book"/>
            </a:rPr>
            <a:t>Delivering cheaper, faster, or with a considerably better user experience</a:t>
          </a:r>
        </a:p>
      </dsp:txBody>
      <dsp:txXfrm>
        <a:off x="4308187" y="235171"/>
        <a:ext cx="1129044" cy="112904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8AB215-AB1F-7240-AE79-F781CF9D872F}" type="datetimeFigureOut">
              <a:rPr lang="en-US" smtClean="0"/>
              <a:t>1/9/23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E0DD1C-4FEE-A744-99CE-DBFE8B04C358}" type="slidenum">
              <a:rPr lang="en-US" smtClean="0"/>
              <a:t>‹#›</a:t>
            </a:fld>
            <a:endParaRPr lang="en-US"/>
          </a:p>
        </p:txBody>
      </p:sp>
    </p:spTree>
    <p:extLst>
      <p:ext uri="{BB962C8B-B14F-4D97-AF65-F5344CB8AC3E}">
        <p14:creationId xmlns:p14="http://schemas.microsoft.com/office/powerpoint/2010/main" val="1922990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3" Type="http://schemas.openxmlformats.org/officeDocument/2006/relationships/hyperlink" Target="http://www.trustradius.com" TargetMode="External"/><Relationship Id="rId7" Type="http://schemas.openxmlformats.org/officeDocument/2006/relationships/hyperlink" Target="http://dir.yahoo.com/business_and_economy/directories/companies" TargetMode="External"/><Relationship Id="rId12" Type="http://schemas.openxmlformats.org/officeDocument/2006/relationships/image" Target="../media/image59.png"/><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www.alexa.com" TargetMode="External"/><Relationship Id="rId11" Type="http://schemas.openxmlformats.org/officeDocument/2006/relationships/image" Target="../media/image58.jpg"/><Relationship Id="rId5" Type="http://schemas.openxmlformats.org/officeDocument/2006/relationships/hyperlink" Target="http://www.similarsites.com" TargetMode="External"/><Relationship Id="rId10" Type="http://schemas.openxmlformats.org/officeDocument/2006/relationships/image" Target="../media/image57.jpg"/><Relationship Id="rId4" Type="http://schemas.openxmlformats.org/officeDocument/2006/relationships/hyperlink" Target="http://www.g2crowd.com" TargetMode="External"/><Relationship Id="rId9" Type="http://schemas.openxmlformats.org/officeDocument/2006/relationships/image" Target="../media/image56.png"/></Relationships>
</file>

<file path=ppt/notesSlides/_rels/notesSlide11.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40.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image" Target="../media/image65.png"/><Relationship Id="rId4" Type="http://schemas.openxmlformats.org/officeDocument/2006/relationships/image" Target="../media/image64.png"/></Relationships>
</file>

<file path=ppt/notesSlides/_rels/note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www.nasdaq.com/news/)" TargetMode="External"/><Relationship Id="rId3" Type="http://schemas.openxmlformats.org/officeDocument/2006/relationships/hyperlink" Target="https://www.census.gov/econ/census/data/historical_data.html" TargetMode="External"/><Relationship Id="rId7" Type="http://schemas.openxmlformats.org/officeDocument/2006/relationships/hyperlink" Target="https://www.sba.gov/tools/sba-learning-center/search/training"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www.uschamber.com/search/site/big%20data?search=big+data&amp;f%5B%5D=im_field_topics%3A6" TargetMode="External"/><Relationship Id="rId5" Type="http://schemas.openxmlformats.org/officeDocument/2006/relationships/hyperlink" Target="https://www.uschamber.com/" TargetMode="External"/><Relationship Id="rId4" Type="http://schemas.openxmlformats.org/officeDocument/2006/relationships/hyperlink" Target="https://www.cia.gov/library/publications/the-world-factbook/" TargetMode="External"/><Relationship Id="rId9" Type="http://schemas.openxmlformats.org/officeDocument/2006/relationships/hyperlink" Target="http://search.nasdaq.com/"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image" Target="../media/image52.png"/><Relationship Id="rId4" Type="http://schemas.openxmlformats.org/officeDocument/2006/relationships/image" Target="../media/image40.png"/></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www.alibaba.com/" TargetMode="External"/><Relationship Id="rId3" Type="http://schemas.openxmlformats.org/officeDocument/2006/relationships/image" Target="../media/image53.png"/><Relationship Id="rId7" Type="http://schemas.openxmlformats.org/officeDocument/2006/relationships/hyperlink" Target="http://translate.google.com/globalmarketfinder/index.html?locale=en"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www.google.com/trends/" TargetMode="External"/><Relationship Id="rId5" Type="http://schemas.openxmlformats.org/officeDocument/2006/relationships/hyperlink" Target="http://www.googlekeywordtool.com/" TargetMode="External"/><Relationship Id="rId10" Type="http://schemas.openxmlformats.org/officeDocument/2006/relationships/hyperlink" Target="http://www.isvworld.com/" TargetMode="External"/><Relationship Id="rId4" Type="http://schemas.openxmlformats.org/officeDocument/2006/relationships/hyperlink" Target="http://www.amazon.com" TargetMode="External"/><Relationship Id="rId9" Type="http://schemas.openxmlformats.org/officeDocument/2006/relationships/hyperlink" Target="http://www.naics.com/search.htm" TargetMode="External"/></Relationships>
</file>

<file path=ppt/notesSlides/_rels/note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9113" y="687388"/>
            <a:ext cx="3279775" cy="1846262"/>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t>The</a:t>
            </a:r>
            <a:r>
              <a:rPr lang="en-US" sz="1100" baseline="0" dirty="0"/>
              <a:t> Go/No-Go “Multi-Tool” </a:t>
            </a:r>
            <a:r>
              <a:rPr lang="en-US" sz="1100" dirty="0"/>
              <a:t>is based</a:t>
            </a:r>
            <a:r>
              <a:rPr lang="en-US" sz="1100" baseline="0" dirty="0"/>
              <a:t> on the Opportunity Assessment decision framework introduced by </a:t>
            </a:r>
            <a:r>
              <a:rPr lang="en-US" sz="1100" dirty="0"/>
              <a:t>Marty </a:t>
            </a:r>
            <a:r>
              <a:rPr lang="en-US" sz="1100" dirty="0" err="1"/>
              <a:t>Cagan</a:t>
            </a:r>
            <a:r>
              <a:rPr lang="en-US" sz="1100" dirty="0"/>
              <a:t> and described</a:t>
            </a:r>
            <a:r>
              <a:rPr lang="en-US" sz="1100" baseline="0" dirty="0"/>
              <a:t> in his </a:t>
            </a:r>
            <a:r>
              <a:rPr lang="en-US" sz="1100" dirty="0"/>
              <a:t>book </a:t>
            </a:r>
            <a:r>
              <a:rPr lang="en-US" sz="1100" i="1" dirty="0"/>
              <a:t>Inspired</a:t>
            </a:r>
            <a:r>
              <a:rPr lang="en-US" sz="1100" dirty="0"/>
              <a:t> </a:t>
            </a:r>
            <a:r>
              <a:rPr lang="en-US" sz="1100" i="1" dirty="0"/>
              <a:t>–</a:t>
            </a:r>
            <a:r>
              <a:rPr lang="en-US" sz="1100" i="1" baseline="0" dirty="0"/>
              <a:t> How to create products people love</a:t>
            </a:r>
            <a:endParaRPr lang="en-US" sz="1100" dirty="0">
              <a:solidFill>
                <a:schemeClr val="tx2"/>
              </a:solidFill>
            </a:endParaRPr>
          </a:p>
          <a:p>
            <a:endParaRPr lang="en-US" dirty="0"/>
          </a:p>
        </p:txBody>
      </p:sp>
      <p:sp>
        <p:nvSpPr>
          <p:cNvPr id="5" name="Footer Placeholder 4"/>
          <p:cNvSpPr>
            <a:spLocks noGrp="1"/>
          </p:cNvSpPr>
          <p:nvPr>
            <p:ph type="ftr" sz="quarter" idx="11"/>
          </p:nvPr>
        </p:nvSpPr>
        <p:spPr/>
        <p:txBody>
          <a:bodyPr/>
          <a:lstStyle/>
          <a:p>
            <a:r>
              <a:rPr lang="en-US" dirty="0">
                <a:solidFill>
                  <a:prstClr val="black"/>
                </a:solidFill>
                <a:latin typeface="Calibri"/>
              </a:rPr>
              <a:t>©  </a:t>
            </a:r>
            <a:r>
              <a:rPr lang="is-IS" dirty="0">
                <a:solidFill>
                  <a:prstClr val="black"/>
                </a:solidFill>
                <a:latin typeface="Calibri"/>
              </a:rPr>
              <a:t>2023</a:t>
            </a:r>
            <a:r>
              <a:rPr lang="en-US" dirty="0">
                <a:solidFill>
                  <a:prstClr val="black"/>
                </a:solidFill>
                <a:latin typeface="Calibri"/>
              </a:rPr>
              <a:t> </a:t>
            </a:r>
            <a:r>
              <a:rPr lang="en-US" dirty="0" err="1">
                <a:solidFill>
                  <a:prstClr val="black"/>
                </a:solidFill>
                <a:latin typeface="Calibri"/>
              </a:rPr>
              <a:t>theProductPath</a:t>
            </a:r>
            <a:r>
              <a:rPr lang="en-US" dirty="0">
                <a:solidFill>
                  <a:prstClr val="black"/>
                </a:solidFill>
                <a:latin typeface="Calibri"/>
              </a:rPr>
              <a:t> </a:t>
            </a:r>
          </a:p>
        </p:txBody>
      </p:sp>
      <p:sp>
        <p:nvSpPr>
          <p:cNvPr id="6" name="Header Placeholder 5"/>
          <p:cNvSpPr>
            <a:spLocks noGrp="1"/>
          </p:cNvSpPr>
          <p:nvPr>
            <p:ph type="hdr" sz="quarter" idx="12"/>
          </p:nvPr>
        </p:nvSpPr>
        <p:spPr/>
        <p:txBody>
          <a:bodyPr/>
          <a:lstStyle/>
          <a:p>
            <a:r>
              <a:rPr lang="en-US" dirty="0"/>
              <a:t>Opportunity Assessment Multi-Tool</a:t>
            </a:r>
          </a:p>
        </p:txBody>
      </p:sp>
    </p:spTree>
    <p:extLst>
      <p:ext uri="{BB962C8B-B14F-4D97-AF65-F5344CB8AC3E}">
        <p14:creationId xmlns:p14="http://schemas.microsoft.com/office/powerpoint/2010/main" val="3797076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2816690" y="3062224"/>
            <a:ext cx="6240407" cy="3502612"/>
          </a:xfrm>
          <a:prstGeom prst="roundRect">
            <a:avLst>
              <a:gd name="adj" fmla="val 1446"/>
            </a:avLst>
          </a:prstGeom>
          <a:solidFill>
            <a:srgbClr val="2D92AA">
              <a:alpha val="5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Image Placeholder 1"/>
          <p:cNvSpPr>
            <a:spLocks noGrp="1" noRot="1" noChangeAspect="1"/>
          </p:cNvSpPr>
          <p:nvPr>
            <p:ph type="sldImg"/>
          </p:nvPr>
        </p:nvSpPr>
        <p:spPr>
          <a:xfrm>
            <a:off x="-180975" y="514350"/>
            <a:ext cx="3262313" cy="1836738"/>
          </a:xfrm>
        </p:spPr>
      </p:sp>
      <p:sp>
        <p:nvSpPr>
          <p:cNvPr id="3" name="Notes Placeholder 2"/>
          <p:cNvSpPr>
            <a:spLocks noGrp="1"/>
          </p:cNvSpPr>
          <p:nvPr>
            <p:ph type="body" idx="1"/>
          </p:nvPr>
        </p:nvSpPr>
        <p:spPr>
          <a:xfrm>
            <a:off x="2828316" y="514349"/>
            <a:ext cx="6120950" cy="6123543"/>
          </a:xfrm>
        </p:spPr>
        <p:txBody>
          <a:bodyPr/>
          <a:lstStyle/>
          <a:p>
            <a:pPr>
              <a:spcAft>
                <a:spcPts val="900"/>
              </a:spcAft>
            </a:pPr>
            <a:r>
              <a:rPr lang="en-US" sz="1200" dirty="0">
                <a:latin typeface="Gotham-Medium"/>
                <a:cs typeface="Gotham-Medium"/>
              </a:rPr>
              <a:t>Need help with</a:t>
            </a:r>
            <a:r>
              <a:rPr lang="en-US" sz="1200" baseline="0" dirty="0">
                <a:latin typeface="Gotham-Medium"/>
                <a:cs typeface="Gotham-Medium"/>
              </a:rPr>
              <a:t> this topic?</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0" i="0" kern="1200" dirty="0">
                <a:latin typeface="Gotham-Book"/>
                <a:ea typeface="+mn-ea"/>
                <a:cs typeface="Gotham-Book"/>
              </a:rPr>
              <a:t>Is this a new idea? If not, who else is doing it?</a:t>
            </a:r>
            <a:r>
              <a:rPr lang="en-US" sz="1100" b="0" i="0" kern="1200" baseline="0" dirty="0">
                <a:latin typeface="Gotham-Book"/>
                <a:ea typeface="+mn-ea"/>
                <a:cs typeface="Gotham-Book"/>
              </a:rPr>
              <a:t> </a:t>
            </a:r>
            <a:r>
              <a:rPr lang="en-US" sz="1100" b="0" i="0" kern="1200" dirty="0">
                <a:latin typeface="Gotham-Book"/>
                <a:ea typeface="+mn-ea"/>
                <a:cs typeface="Gotham-Book"/>
              </a:rPr>
              <a:t>What</a:t>
            </a:r>
            <a:r>
              <a:rPr lang="en-US" sz="1100" b="0" i="0" kern="1200" baseline="0" dirty="0">
                <a:latin typeface="Gotham-Book"/>
                <a:ea typeface="+mn-ea"/>
                <a:cs typeface="Gotham-Book"/>
              </a:rPr>
              <a:t> are others doing in this space?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0" i="0" kern="1200" dirty="0">
                <a:latin typeface="Gotham-Book"/>
                <a:ea typeface="+mn-ea"/>
                <a:cs typeface="Gotham-Book"/>
              </a:rPr>
              <a:t>Where else is your</a:t>
            </a:r>
            <a:r>
              <a:rPr lang="en-US" sz="1100" b="0" i="0" kern="1200" baseline="0" dirty="0">
                <a:latin typeface="Gotham-Book"/>
                <a:ea typeface="+mn-ea"/>
                <a:cs typeface="Gotham-Book"/>
              </a:rPr>
              <a:t> target customer going to solve their problem? </a:t>
            </a:r>
            <a:r>
              <a:rPr lang="en-US" sz="1100" b="0" i="0" kern="1200" dirty="0">
                <a:latin typeface="Gotham-Book"/>
                <a:ea typeface="+mn-ea"/>
                <a:cs typeface="Gotham-Book"/>
              </a:rPr>
              <a:t>C</a:t>
            </a:r>
            <a:r>
              <a:rPr lang="en-US" sz="1100" b="0" i="0" kern="1200" baseline="0" dirty="0">
                <a:latin typeface="Gotham-Book"/>
                <a:ea typeface="+mn-ea"/>
                <a:cs typeface="Gotham-Book"/>
              </a:rPr>
              <a:t>onsider that your target customer may have non-obvious alternatives including:</a:t>
            </a:r>
            <a:endParaRPr lang="en-US" sz="1200" b="0" i="0" kern="1200" baseline="0" dirty="0">
              <a:latin typeface="Gotham-Book"/>
              <a:ea typeface="+mn-ea"/>
              <a:cs typeface="Gotham-Book"/>
            </a:endParaRPr>
          </a:p>
          <a:p>
            <a:pPr marL="393700" lvl="1" indent="-171450">
              <a:buFont typeface="Arial"/>
              <a:buChar char="•"/>
            </a:pPr>
            <a:r>
              <a:rPr lang="en-US" sz="1000" b="0" i="0" kern="1200" baseline="0" dirty="0">
                <a:latin typeface="Gotham-Book"/>
                <a:ea typeface="+mn-ea"/>
                <a:cs typeface="Gotham-Book"/>
              </a:rPr>
              <a:t>Doing nothing, procrastination, work-</a:t>
            </a:r>
            <a:r>
              <a:rPr lang="en-US" sz="1000" b="0" i="0" kern="1200" baseline="0" dirty="0" err="1">
                <a:latin typeface="Gotham-Book"/>
                <a:ea typeface="+mn-ea"/>
                <a:cs typeface="Gotham-Book"/>
              </a:rPr>
              <a:t>arounds</a:t>
            </a:r>
            <a:r>
              <a:rPr lang="en-US" sz="1000" b="0" i="0" kern="1200" baseline="0" dirty="0">
                <a:latin typeface="Gotham-Book"/>
                <a:ea typeface="+mn-ea"/>
                <a:cs typeface="Gotham-Book"/>
              </a:rPr>
              <a:t>, etc.</a:t>
            </a:r>
          </a:p>
          <a:p>
            <a:pPr marL="393700" lvl="1" indent="-171450">
              <a:buFont typeface="Arial"/>
              <a:buChar char="•"/>
            </a:pPr>
            <a:r>
              <a:rPr lang="en-US" sz="1000" b="0" i="0" kern="1200" baseline="0" dirty="0">
                <a:latin typeface="Gotham-Book"/>
                <a:ea typeface="+mn-ea"/>
                <a:cs typeface="Gotham-Book"/>
              </a:rPr>
              <a:t>Do it yourselfers or those who choose to build vs. buy (e.g. custom, in-house solution);</a:t>
            </a:r>
          </a:p>
          <a:p>
            <a:pPr marL="393700" lvl="1" indent="-171450">
              <a:buFont typeface="Arial"/>
              <a:buChar char="•"/>
            </a:pPr>
            <a:r>
              <a:rPr lang="en-US" sz="1000" b="0" i="0" kern="1200" baseline="0" dirty="0">
                <a:latin typeface="Gotham-Book"/>
                <a:ea typeface="+mn-ea"/>
                <a:cs typeface="Gotham-Book"/>
              </a:rPr>
              <a:t>Existing players in adjacent spaces that could easily move in to compete with you;</a:t>
            </a:r>
          </a:p>
          <a:p>
            <a:pPr marL="393700" lvl="1" indent="-171450">
              <a:buFont typeface="Arial"/>
              <a:buChar char="•"/>
            </a:pPr>
            <a:r>
              <a:rPr lang="en-US" sz="1000" b="0" i="0" kern="1200" baseline="0" dirty="0">
                <a:latin typeface="Gotham-Book"/>
                <a:ea typeface="+mn-ea"/>
                <a:cs typeface="Gotham-Book"/>
              </a:rPr>
              <a:t>New players that don’t exist yet but who might jump into this market once it starts heating up.</a:t>
            </a:r>
          </a:p>
          <a:p>
            <a:pPr marL="171450" lvl="0" indent="-171450">
              <a:buFont typeface="Arial"/>
              <a:buChar char="•"/>
            </a:pPr>
            <a:r>
              <a:rPr lang="en-US" sz="1100" b="0" i="0" kern="1200" baseline="0" dirty="0">
                <a:latin typeface="Gotham-Book"/>
                <a:ea typeface="+mn-ea"/>
                <a:cs typeface="Gotham-Book"/>
              </a:rPr>
              <a:t>As you identify competitors, note some of their strengths and also their weaknesses which could represent opportunity for your business.</a:t>
            </a:r>
          </a:p>
          <a:p>
            <a:pPr marL="171450" lvl="0" indent="-171450">
              <a:buFont typeface="Arial"/>
              <a:buChar char="•"/>
            </a:pPr>
            <a:r>
              <a:rPr lang="en-US" sz="1100" b="0" i="0" kern="1200" baseline="0" dirty="0">
                <a:latin typeface="Gotham-Book"/>
                <a:ea typeface="+mn-ea"/>
                <a:cs typeface="Gotham-Book"/>
              </a:rPr>
              <a:t>If you have identified an existing solution or know that the customer is using some interim workaround, Rich </a:t>
            </a:r>
            <a:r>
              <a:rPr lang="en-US" sz="1100" b="0" i="0" kern="1200" baseline="0" dirty="0" err="1">
                <a:latin typeface="Gotham-Book"/>
                <a:ea typeface="+mn-ea"/>
                <a:cs typeface="Gotham-Book"/>
              </a:rPr>
              <a:t>Mironov</a:t>
            </a:r>
            <a:r>
              <a:rPr lang="en-US" sz="1100" b="0" i="0" kern="1200" baseline="0" dirty="0">
                <a:latin typeface="Gotham-Book"/>
                <a:ea typeface="+mn-ea"/>
                <a:cs typeface="Gotham-Book"/>
              </a:rPr>
              <a:t> cautions that you will likely have to fit into the same architecture as the thing your replacing.</a:t>
            </a:r>
            <a:endParaRPr lang="en-US" sz="1100" b="0" i="0" kern="1200" dirty="0">
              <a:latin typeface="Gotham-Book"/>
              <a:ea typeface="+mn-ea"/>
              <a:cs typeface="Gotham-Book"/>
            </a:endParaRPr>
          </a:p>
          <a:p>
            <a:pPr marL="0" indent="0">
              <a:buFont typeface="Arial"/>
              <a:buNone/>
            </a:pPr>
            <a:endParaRPr lang="en-US" dirty="0"/>
          </a:p>
          <a:p>
            <a:pPr lvl="0">
              <a:spcAft>
                <a:spcPts val="900"/>
              </a:spcAft>
            </a:pPr>
            <a:r>
              <a:rPr lang="en-US" sz="1200" dirty="0">
                <a:latin typeface="Gotham-Medium"/>
                <a:cs typeface="Gotham-Medium"/>
              </a:rPr>
              <a:t>Getting started with your competitive analysis</a:t>
            </a:r>
            <a:endParaRPr lang="en-US" dirty="0"/>
          </a:p>
          <a:p>
            <a:pPr marL="171450" indent="-171450">
              <a:buFont typeface="Wingdings" charset="2"/>
              <a:buChar char="ü"/>
            </a:pPr>
            <a:r>
              <a:rPr lang="en-US" dirty="0"/>
              <a:t>Begin with a simple web search using the top keywords for your problem space to yield the more prominent vendors.</a:t>
            </a:r>
          </a:p>
          <a:p>
            <a:pPr marL="393700" lvl="1" indent="-171450">
              <a:buFont typeface="Arial"/>
              <a:buChar char="•"/>
            </a:pPr>
            <a:r>
              <a:rPr lang="en-US" sz="1000" dirty="0"/>
              <a:t>Try several combinations of keywords to better triangulate the top players.</a:t>
            </a:r>
          </a:p>
          <a:p>
            <a:pPr marL="393700" lvl="1" indent="-171450">
              <a:buFont typeface="Arial"/>
              <a:buChar char="•"/>
            </a:pPr>
            <a:r>
              <a:rPr lang="en-US" sz="1000" dirty="0"/>
              <a:t>Make sure you qualify your results. For example, if you’re targeting the SMB market, you want to exclude companies that are themselves targeting the enterprise market.</a:t>
            </a:r>
          </a:p>
          <a:p>
            <a:pPr marL="393700" lvl="1" indent="-171450">
              <a:buFont typeface="Arial"/>
              <a:buChar char="•"/>
            </a:pPr>
            <a:r>
              <a:rPr lang="en-US" sz="1000" dirty="0"/>
              <a:t>You can use the top sites in your search results to discover alternative keywords; e.g. use the headings on their home page to uncover optimal search terms.</a:t>
            </a:r>
          </a:p>
          <a:p>
            <a:pPr marL="171450" indent="-171450">
              <a:spcBef>
                <a:spcPts val="300"/>
              </a:spcBef>
              <a:buFont typeface="Wingdings" charset="2"/>
              <a:buChar char="ü"/>
            </a:pPr>
            <a:r>
              <a:rPr lang="en-US" dirty="0"/>
              <a:t>You can also search </a:t>
            </a:r>
            <a:r>
              <a:rPr lang="en-US" dirty="0" err="1">
                <a:latin typeface="Gotham-Medium"/>
                <a:cs typeface="Gotham-Medium"/>
              </a:rPr>
              <a:t>Linkedin</a:t>
            </a:r>
            <a:r>
              <a:rPr lang="en-US" dirty="0"/>
              <a:t> for businesses and similar b2b “marketplaces”. Search for keywords/categories/companies on </a:t>
            </a:r>
            <a:r>
              <a:rPr lang="en-US" dirty="0">
                <a:latin typeface="Gotham-Medium"/>
                <a:cs typeface="Gotham-Medium"/>
              </a:rPr>
              <a:t>Google Trends</a:t>
            </a:r>
            <a:r>
              <a:rPr lang="en-US" dirty="0"/>
              <a:t> to yield additional players.</a:t>
            </a:r>
          </a:p>
          <a:p>
            <a:pPr marL="171450" indent="-171450">
              <a:spcBef>
                <a:spcPts val="300"/>
              </a:spcBef>
              <a:buFont typeface="Wingdings" charset="2"/>
              <a:buChar char="ü"/>
            </a:pPr>
            <a:r>
              <a:rPr lang="en-US" dirty="0"/>
              <a:t>If you can determine the SIC or NAIC codes for your product or service, use those to track down similar companies in your space.</a:t>
            </a:r>
          </a:p>
          <a:p>
            <a:pPr marL="393700" lvl="1" indent="-171450">
              <a:buFont typeface="Arial"/>
              <a:buChar char="•"/>
            </a:pPr>
            <a:r>
              <a:rPr lang="en-US" sz="1000" dirty="0"/>
              <a:t>Look up SIC/NAIC codes on sites like https://</a:t>
            </a:r>
            <a:r>
              <a:rPr lang="en-US" sz="1000" dirty="0" err="1"/>
              <a:t>siccode.com</a:t>
            </a:r>
            <a:r>
              <a:rPr lang="en-US" sz="1000" dirty="0"/>
              <a:t>/en or http://</a:t>
            </a:r>
            <a:r>
              <a:rPr lang="en-US" sz="1000" dirty="0" err="1"/>
              <a:t>www.naics.com</a:t>
            </a:r>
            <a:r>
              <a:rPr lang="en-US" sz="1000" dirty="0"/>
              <a:t> or on Wikipedia (http://</a:t>
            </a:r>
            <a:r>
              <a:rPr lang="en-US" sz="1000" dirty="0" err="1"/>
              <a:t>en.wikipedia.org</a:t>
            </a:r>
            <a:r>
              <a:rPr lang="en-US" sz="1000" dirty="0"/>
              <a:t>/wiki/</a:t>
            </a:r>
            <a:r>
              <a:rPr lang="en-US" sz="1000" dirty="0" err="1"/>
              <a:t>Standard_Industrial_Classification</a:t>
            </a:r>
            <a:r>
              <a:rPr lang="en-US" sz="1000" dirty="0"/>
              <a:t>)</a:t>
            </a:r>
          </a:p>
          <a:p>
            <a:pPr marL="393700" lvl="1" indent="-171450">
              <a:buFont typeface="Arial"/>
              <a:buChar char="•"/>
            </a:pPr>
            <a:r>
              <a:rPr lang="en-US" sz="1000" dirty="0"/>
              <a:t>You can then use </a:t>
            </a:r>
            <a:r>
              <a:rPr lang="en-US" sz="1000" dirty="0" err="1"/>
              <a:t>siccode.com</a:t>
            </a:r>
            <a:r>
              <a:rPr lang="en-US" sz="1000" dirty="0"/>
              <a:t> or similar sites to find other companies by those codes.</a:t>
            </a:r>
          </a:p>
          <a:p>
            <a:pPr marL="171450" indent="-171450">
              <a:spcBef>
                <a:spcPts val="300"/>
              </a:spcBef>
              <a:spcAft>
                <a:spcPts val="300"/>
              </a:spcAft>
              <a:buFont typeface="Wingdings" charset="2"/>
              <a:buChar char="ü"/>
            </a:pPr>
            <a:r>
              <a:rPr lang="en-US" dirty="0"/>
              <a:t>Look for websites for the trade associations, industry analysts, and advocacy groups that are covering your space.</a:t>
            </a:r>
          </a:p>
          <a:p>
            <a:pPr marL="393700" lvl="1" indent="-171450">
              <a:buFont typeface="Arial"/>
              <a:buChar char="•"/>
            </a:pPr>
            <a:r>
              <a:rPr lang="en-US" sz="1000" dirty="0"/>
              <a:t>Who is authoring articles and blog posts? Who is being invited to speak?</a:t>
            </a:r>
          </a:p>
          <a:p>
            <a:pPr marL="171450" indent="-171450">
              <a:spcBef>
                <a:spcPts val="300"/>
              </a:spcBef>
              <a:spcAft>
                <a:spcPts val="300"/>
              </a:spcAft>
              <a:buFont typeface="Wingdings" charset="2"/>
              <a:buChar char="ü"/>
            </a:pPr>
            <a:r>
              <a:rPr lang="en-US" dirty="0"/>
              <a:t>Find trade show sponsors, review agendas and session schedules.</a:t>
            </a:r>
          </a:p>
        </p:txBody>
      </p:sp>
      <p:sp>
        <p:nvSpPr>
          <p:cNvPr id="5" name="Footer Placeholder 4"/>
          <p:cNvSpPr>
            <a:spLocks noGrp="1"/>
          </p:cNvSpPr>
          <p:nvPr>
            <p:ph type="ftr" sz="quarter" idx="11"/>
          </p:nvPr>
        </p:nvSpPr>
        <p:spPr/>
        <p:txBody>
          <a:bodyPr/>
          <a:lstStyle/>
          <a:p>
            <a:r>
              <a:rPr lang="en-US" dirty="0"/>
              <a:t>©  </a:t>
            </a:r>
            <a:r>
              <a:rPr lang="is-IS" dirty="0"/>
              <a:t>2023</a:t>
            </a:r>
            <a:r>
              <a:rPr lang="en-US" dirty="0"/>
              <a:t> </a:t>
            </a:r>
            <a:r>
              <a:rPr lang="en-US" dirty="0" err="1"/>
              <a:t>theProductPath</a:t>
            </a:r>
            <a:r>
              <a:rPr lang="en-US" dirty="0"/>
              <a:t> </a:t>
            </a:r>
          </a:p>
        </p:txBody>
      </p:sp>
      <p:sp>
        <p:nvSpPr>
          <p:cNvPr id="6" name="Header Placeholder 5"/>
          <p:cNvSpPr>
            <a:spLocks noGrp="1"/>
          </p:cNvSpPr>
          <p:nvPr>
            <p:ph type="hdr" sz="quarter" idx="12"/>
          </p:nvPr>
        </p:nvSpPr>
        <p:spPr/>
        <p:txBody>
          <a:bodyPr/>
          <a:lstStyle/>
          <a:p>
            <a:r>
              <a:rPr lang="en-US"/>
              <a:t>Opportunity Assessment Multi-Tool</a:t>
            </a:r>
            <a:endParaRPr lang="en-US" dirty="0"/>
          </a:p>
        </p:txBody>
      </p:sp>
      <p:sp>
        <p:nvSpPr>
          <p:cNvPr id="7" name="TextBox 6"/>
          <p:cNvSpPr txBox="1"/>
          <p:nvPr/>
        </p:nvSpPr>
        <p:spPr>
          <a:xfrm>
            <a:off x="225777" y="2587345"/>
            <a:ext cx="2442003" cy="3039293"/>
          </a:xfrm>
          <a:prstGeom prst="rect">
            <a:avLst/>
          </a:prstGeom>
          <a:noFill/>
        </p:spPr>
        <p:txBody>
          <a:bodyPr wrap="square" rtlCol="0">
            <a:spAutoFit/>
          </a:bodyPr>
          <a:lstStyle/>
          <a:p>
            <a:pPr marL="512763"/>
            <a:r>
              <a:rPr lang="en-US" sz="1100" b="1" dirty="0">
                <a:solidFill>
                  <a:srgbClr val="323C53"/>
                </a:solidFill>
                <a:latin typeface="Gotham-Book"/>
                <a:cs typeface="Gotham-Book"/>
              </a:rPr>
              <a:t>How to find your competition</a:t>
            </a:r>
          </a:p>
          <a:p>
            <a:endParaRPr lang="en-US" sz="1050" b="1" dirty="0">
              <a:solidFill>
                <a:srgbClr val="323C53"/>
              </a:solidFill>
              <a:latin typeface="Gotham-Book"/>
              <a:cs typeface="Gotham-Book"/>
            </a:endParaRPr>
          </a:p>
          <a:p>
            <a:pPr lvl="0"/>
            <a:r>
              <a:rPr lang="en-US" sz="1050" dirty="0">
                <a:latin typeface="Gotham-Book"/>
                <a:cs typeface="Gotham-Book"/>
              </a:rPr>
              <a:t>For each competitor, use research-oriented sites to track down similar companies</a:t>
            </a:r>
          </a:p>
          <a:p>
            <a:pPr marL="223838" lvl="1" indent="-119063">
              <a:spcBef>
                <a:spcPts val="900"/>
              </a:spcBef>
              <a:buFont typeface="Arial"/>
              <a:buChar char="•"/>
            </a:pPr>
            <a:r>
              <a:rPr lang="en-US" sz="1000" dirty="0">
                <a:latin typeface="Gotham-Book"/>
                <a:cs typeface="Gotham-Book"/>
                <a:hlinkClick r:id="rId3"/>
              </a:rPr>
              <a:t>http://www.trustradius.com</a:t>
            </a:r>
            <a:r>
              <a:rPr lang="en-US" sz="1000" dirty="0">
                <a:latin typeface="Gotham-Book"/>
                <a:cs typeface="Gotham-Book"/>
              </a:rPr>
              <a:t> (e.g. http://</a:t>
            </a:r>
            <a:r>
              <a:rPr lang="en-US" sz="1000" dirty="0" err="1">
                <a:latin typeface="Gotham-Book"/>
                <a:cs typeface="Gotham-Book"/>
              </a:rPr>
              <a:t>www.trustradius.com</a:t>
            </a:r>
            <a:r>
              <a:rPr lang="en-US" sz="1000" dirty="0">
                <a:latin typeface="Gotham-Book"/>
                <a:cs typeface="Gotham-Book"/>
              </a:rPr>
              <a:t>/products/workday/competitors)</a:t>
            </a:r>
          </a:p>
          <a:p>
            <a:pPr marL="223838" lvl="1" indent="-119063">
              <a:spcBef>
                <a:spcPts val="900"/>
              </a:spcBef>
              <a:buFont typeface="Arial"/>
              <a:buChar char="•"/>
            </a:pPr>
            <a:r>
              <a:rPr lang="en-US" sz="1000" dirty="0">
                <a:latin typeface="Gotham-Book"/>
                <a:cs typeface="Gotham-Book"/>
                <a:hlinkClick r:id="rId4"/>
              </a:rPr>
              <a:t>http://www.g2crowd.com</a:t>
            </a:r>
            <a:endParaRPr lang="en-US" sz="800" dirty="0">
              <a:latin typeface="Gotham-Book"/>
              <a:cs typeface="Gotham-Book"/>
            </a:endParaRPr>
          </a:p>
          <a:p>
            <a:pPr marL="223838" lvl="1" indent="-119063">
              <a:spcBef>
                <a:spcPts val="900"/>
              </a:spcBef>
              <a:buFont typeface="Arial"/>
              <a:buChar char="•"/>
            </a:pPr>
            <a:r>
              <a:rPr lang="en-US" sz="1000" dirty="0">
                <a:latin typeface="Gotham-Book"/>
                <a:cs typeface="Gotham-Book"/>
                <a:hlinkClick r:id="rId5"/>
              </a:rPr>
              <a:t>http://www.similarsites.com</a:t>
            </a:r>
            <a:endParaRPr lang="en-US" sz="1000" dirty="0">
              <a:latin typeface="Gotham-Book"/>
              <a:cs typeface="Gotham-Book"/>
            </a:endParaRPr>
          </a:p>
          <a:p>
            <a:pPr marL="223838" lvl="1" indent="-119063">
              <a:spcBef>
                <a:spcPts val="900"/>
              </a:spcBef>
              <a:buFont typeface="Arial"/>
              <a:buChar char="•"/>
            </a:pPr>
            <a:r>
              <a:rPr lang="en-US" sz="1000" dirty="0">
                <a:latin typeface="Gotham-Book"/>
                <a:cs typeface="Gotham-Book"/>
                <a:hlinkClick r:id="rId6"/>
              </a:rPr>
              <a:t>http://www.alexa.com</a:t>
            </a:r>
            <a:endParaRPr lang="en-US" sz="1000" dirty="0">
              <a:latin typeface="Gotham-Book"/>
              <a:cs typeface="Gotham-Book"/>
            </a:endParaRPr>
          </a:p>
          <a:p>
            <a:pPr marL="223838" lvl="1" indent="-119063">
              <a:spcBef>
                <a:spcPts val="900"/>
              </a:spcBef>
              <a:buFont typeface="Arial"/>
              <a:buChar char="•"/>
            </a:pPr>
            <a:r>
              <a:rPr lang="en-US" sz="1000" dirty="0">
                <a:latin typeface="Gotham-Book"/>
                <a:cs typeface="Gotham-Book"/>
                <a:hlinkClick r:id="rId7"/>
              </a:rPr>
              <a:t>http://dir.yahoo.com/business_and_economy/directories/companies</a:t>
            </a:r>
            <a:endParaRPr lang="en-US" sz="1000" dirty="0">
              <a:latin typeface="Gotham-Book"/>
              <a:cs typeface="Gotham-Book"/>
            </a:endParaRPr>
          </a:p>
        </p:txBody>
      </p:sp>
      <p:pic>
        <p:nvPicPr>
          <p:cNvPr id="4" name="Picture 3"/>
          <p:cNvPicPr>
            <a:picLocks noChangeAspect="1"/>
          </p:cNvPicPr>
          <p:nvPr/>
        </p:nvPicPr>
        <p:blipFill>
          <a:blip r:embed="rId8"/>
          <a:stretch>
            <a:fillRect/>
          </a:stretch>
        </p:blipFill>
        <p:spPr>
          <a:xfrm>
            <a:off x="759358" y="5705728"/>
            <a:ext cx="445111" cy="445111"/>
          </a:xfrm>
          <a:prstGeom prst="rect">
            <a:avLst/>
          </a:prstGeom>
        </p:spPr>
      </p:pic>
      <p:pic>
        <p:nvPicPr>
          <p:cNvPr id="8" name="Picture 7"/>
          <p:cNvPicPr>
            <a:picLocks noChangeAspect="1"/>
          </p:cNvPicPr>
          <p:nvPr/>
        </p:nvPicPr>
        <p:blipFill>
          <a:blip r:embed="rId9"/>
          <a:stretch>
            <a:fillRect/>
          </a:stretch>
        </p:blipFill>
        <p:spPr>
          <a:xfrm>
            <a:off x="1233508" y="5705728"/>
            <a:ext cx="431623" cy="445111"/>
          </a:xfrm>
          <a:prstGeom prst="rect">
            <a:avLst/>
          </a:prstGeom>
        </p:spPr>
      </p:pic>
      <p:pic>
        <p:nvPicPr>
          <p:cNvPr id="10" name="Picture 9" descr="trustradius_square3.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5208" y="5705728"/>
            <a:ext cx="445111" cy="445111"/>
          </a:xfrm>
          <a:prstGeom prst="rect">
            <a:avLst/>
          </a:prstGeom>
        </p:spPr>
      </p:pic>
      <p:pic>
        <p:nvPicPr>
          <p:cNvPr id="12" name="Picture 11" descr="icon_yahoodir.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94501" y="5705728"/>
            <a:ext cx="441260" cy="441260"/>
          </a:xfrm>
          <a:prstGeom prst="rect">
            <a:avLst/>
          </a:prstGeom>
        </p:spPr>
      </p:pic>
      <p:pic>
        <p:nvPicPr>
          <p:cNvPr id="14" name="Picture 13"/>
          <p:cNvPicPr>
            <a:picLocks noChangeAspect="1"/>
          </p:cNvPicPr>
          <p:nvPr/>
        </p:nvPicPr>
        <p:blipFill>
          <a:blip r:embed="rId12"/>
          <a:stretch>
            <a:fillRect/>
          </a:stretch>
        </p:blipFill>
        <p:spPr>
          <a:xfrm>
            <a:off x="1694170" y="5705728"/>
            <a:ext cx="471294" cy="445111"/>
          </a:xfrm>
          <a:prstGeom prst="rect">
            <a:avLst/>
          </a:prstGeom>
        </p:spPr>
      </p:pic>
      <p:sp>
        <p:nvSpPr>
          <p:cNvPr id="15" name="Header Placeholder 5"/>
          <p:cNvSpPr txBox="1">
            <a:spLocks/>
          </p:cNvSpPr>
          <p:nvPr/>
        </p:nvSpPr>
        <p:spPr>
          <a:xfrm>
            <a:off x="5219044" y="90559"/>
            <a:ext cx="3838053" cy="313267"/>
          </a:xfrm>
          <a:prstGeom prst="rect">
            <a:avLst/>
          </a:prstGeom>
          <a:ln>
            <a:noFill/>
          </a:ln>
        </p:spPr>
        <p:txBody>
          <a:bodyPr vert="horz" lIns="91440" tIns="45720" rIns="91440" bIns="45720" rtlCol="0"/>
          <a:lstStyle>
            <a:defPPr>
              <a:defRPr lang="en-US"/>
            </a:defPPr>
            <a:lvl1pPr marL="0" algn="l" defTabSz="457200" rtl="0" eaLnBrk="1" latinLnBrk="0" hangingPunct="1">
              <a:spcBef>
                <a:spcPts val="1200"/>
              </a:spcBef>
              <a:defRPr sz="1800" b="0" i="0" kern="1200">
                <a:solidFill>
                  <a:srgbClr val="F58220"/>
                </a:solidFill>
                <a:latin typeface="Gotham-Book"/>
                <a:ea typeface="+mn-ea"/>
                <a:cs typeface="Gotham-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solidFill>
                  <a:srgbClr val="2D92AA"/>
                </a:solidFill>
              </a:rPr>
              <a:t>Assessment Guide | </a:t>
            </a:r>
            <a:r>
              <a:rPr lang="en-US" dirty="0"/>
              <a:t>5</a:t>
            </a:r>
            <a:r>
              <a:rPr lang="en-US" dirty="0">
                <a:solidFill>
                  <a:srgbClr val="2D92AA"/>
                </a:solidFill>
              </a:rPr>
              <a:t> of 10</a:t>
            </a:r>
          </a:p>
        </p:txBody>
      </p:sp>
      <p:sp>
        <p:nvSpPr>
          <p:cNvPr id="13" name="TextBox 12"/>
          <p:cNvSpPr txBox="1"/>
          <p:nvPr/>
        </p:nvSpPr>
        <p:spPr>
          <a:xfrm>
            <a:off x="440938" y="1086717"/>
            <a:ext cx="2016757" cy="992317"/>
          </a:xfrm>
          <a:prstGeom prst="roundRect">
            <a:avLst>
              <a:gd name="adj" fmla="val 6641"/>
            </a:avLst>
          </a:prstGeom>
          <a:solidFill>
            <a:schemeClr val="bg1">
              <a:alpha val="83000"/>
            </a:schemeClr>
          </a:solidFill>
        </p:spPr>
        <p:txBody>
          <a:bodyPr wrap="square" rtlCol="0" anchor="ctr">
            <a:noAutofit/>
          </a:bodyPr>
          <a:lstStyle/>
          <a:p>
            <a:pPr algn="ctr"/>
            <a:r>
              <a:rPr lang="en-US" dirty="0">
                <a:solidFill>
                  <a:srgbClr val="F58220"/>
                </a:solidFill>
                <a:latin typeface="Gotham-Book"/>
                <a:cs typeface="Gotham-Book"/>
              </a:rPr>
              <a:t>Competitive</a:t>
            </a:r>
          </a:p>
          <a:p>
            <a:pPr algn="ctr"/>
            <a:r>
              <a:rPr lang="en-US" dirty="0">
                <a:solidFill>
                  <a:srgbClr val="F58220"/>
                </a:solidFill>
                <a:latin typeface="Gotham-Book"/>
                <a:cs typeface="Gotham-Book"/>
              </a:rPr>
              <a:t>Landscape</a:t>
            </a:r>
          </a:p>
        </p:txBody>
      </p:sp>
      <p:pic>
        <p:nvPicPr>
          <p:cNvPr id="9" name="Picture 8" descr="Competitive_Intelligence-blank.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01499" y="2599307"/>
            <a:ext cx="396801" cy="404417"/>
          </a:xfrm>
          <a:prstGeom prst="rect">
            <a:avLst/>
          </a:prstGeom>
        </p:spPr>
      </p:pic>
    </p:spTree>
    <p:extLst>
      <p:ext uri="{BB962C8B-B14F-4D97-AF65-F5344CB8AC3E}">
        <p14:creationId xmlns:p14="http://schemas.microsoft.com/office/powerpoint/2010/main" val="543066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850" y="514350"/>
            <a:ext cx="3281363" cy="1846263"/>
          </a:xfrm>
        </p:spPr>
      </p:sp>
      <p:sp>
        <p:nvSpPr>
          <p:cNvPr id="3" name="Notes Placeholder 2"/>
          <p:cNvSpPr>
            <a:spLocks noGrp="1"/>
          </p:cNvSpPr>
          <p:nvPr>
            <p:ph type="body" idx="1"/>
          </p:nvPr>
        </p:nvSpPr>
        <p:spPr/>
        <p:txBody>
          <a:bodyPr/>
          <a:lstStyle/>
          <a:p>
            <a:pPr>
              <a:spcAft>
                <a:spcPts val="1200"/>
              </a:spcAft>
            </a:pPr>
            <a:r>
              <a:rPr lang="en-US" sz="1200" dirty="0">
                <a:latin typeface="Gotham-Medium"/>
                <a:cs typeface="Gotham-Medium"/>
              </a:rPr>
              <a:t>Need help with</a:t>
            </a:r>
            <a:r>
              <a:rPr lang="en-US" sz="1200" baseline="0" dirty="0">
                <a:latin typeface="Gotham-Medium"/>
                <a:cs typeface="Gotham-Medium"/>
              </a:rPr>
              <a:t> this topic?</a:t>
            </a:r>
          </a:p>
          <a:p>
            <a:pPr marL="171450" indent="-171450">
              <a:buFont typeface="Arial"/>
              <a:buChar char="•"/>
            </a:pPr>
            <a:r>
              <a:rPr lang="en-US" dirty="0">
                <a:solidFill>
                  <a:schemeClr val="tx1"/>
                </a:solidFill>
              </a:rPr>
              <a:t>Why is your company best qualified or uniquely positioned to solve the problem? Think about where your strengths lie:</a:t>
            </a:r>
            <a:endParaRPr lang="en-US" sz="1100" b="0" i="0" kern="1200" dirty="0">
              <a:solidFill>
                <a:schemeClr val="tx1"/>
              </a:solidFill>
              <a:latin typeface="Gotham-Book"/>
              <a:ea typeface="+mn-ea"/>
              <a:cs typeface="Gotham-Book"/>
            </a:endParaRPr>
          </a:p>
          <a:p>
            <a:pPr marL="171450" indent="-171450">
              <a:spcBef>
                <a:spcPts val="26000"/>
              </a:spcBef>
              <a:buFont typeface="Arial"/>
              <a:buChar char="•"/>
            </a:pPr>
            <a:r>
              <a:rPr lang="en-US" sz="1100" b="0" i="0" kern="1200" dirty="0">
                <a:solidFill>
                  <a:schemeClr val="tx1"/>
                </a:solidFill>
                <a:latin typeface="Gotham-Book"/>
                <a:ea typeface="+mn-ea"/>
                <a:cs typeface="Gotham-Book"/>
              </a:rPr>
              <a:t>What </a:t>
            </a:r>
            <a:r>
              <a:rPr lang="en-US" sz="1100" b="0" i="0" u="sng" kern="1200" dirty="0">
                <a:solidFill>
                  <a:schemeClr val="tx1"/>
                </a:solidFill>
                <a:latin typeface="Gotham-Book"/>
                <a:ea typeface="+mn-ea"/>
                <a:cs typeface="Gotham-Book"/>
              </a:rPr>
              <a:t>expertise</a:t>
            </a:r>
            <a:r>
              <a:rPr lang="en-US" sz="1100" b="0" i="0" kern="1200" dirty="0">
                <a:solidFill>
                  <a:schemeClr val="tx1"/>
                </a:solidFill>
                <a:latin typeface="Gotham-Book"/>
                <a:ea typeface="+mn-ea"/>
                <a:cs typeface="Gotham-Book"/>
              </a:rPr>
              <a:t> is required to begin solving this problem</a:t>
            </a:r>
            <a:r>
              <a:rPr lang="en-US" dirty="0">
                <a:solidFill>
                  <a:schemeClr val="tx1"/>
                </a:solidFill>
              </a:rPr>
              <a:t>? </a:t>
            </a:r>
            <a:r>
              <a:rPr lang="en-US" b="0" i="0" kern="1200" dirty="0">
                <a:solidFill>
                  <a:schemeClr val="tx1"/>
                </a:solidFill>
                <a:latin typeface="Gotham-Book"/>
                <a:ea typeface="+mn-ea"/>
                <a:cs typeface="Gotham-Book"/>
              </a:rPr>
              <a:t>Does your company have this expertise or access to people who do have this expertise?</a:t>
            </a:r>
            <a:endParaRPr lang="en-US" sz="1050" b="0" i="0" kern="1200" dirty="0">
              <a:solidFill>
                <a:schemeClr val="tx1"/>
              </a:solidFill>
              <a:latin typeface="Gotham-Book"/>
              <a:ea typeface="+mn-ea"/>
              <a:cs typeface="Gotham-Book"/>
            </a:endParaRPr>
          </a:p>
          <a:p>
            <a:pPr marL="171450" indent="-171450">
              <a:spcBef>
                <a:spcPts val="600"/>
              </a:spcBef>
              <a:buFont typeface="Arial"/>
              <a:buChar char="•"/>
            </a:pPr>
            <a:r>
              <a:rPr lang="en-US" sz="1100" b="0" i="0" kern="1200" dirty="0">
                <a:solidFill>
                  <a:schemeClr val="tx1"/>
                </a:solidFill>
                <a:latin typeface="Gotham-Book"/>
                <a:ea typeface="+mn-ea"/>
                <a:cs typeface="Gotham-Book"/>
              </a:rPr>
              <a:t>What gives your company </a:t>
            </a:r>
            <a:r>
              <a:rPr lang="en-US" sz="1100" b="0" i="0" u="sng" kern="1200" dirty="0">
                <a:solidFill>
                  <a:schemeClr val="tx1"/>
                </a:solidFill>
                <a:latin typeface="Gotham-Book"/>
                <a:ea typeface="+mn-ea"/>
                <a:cs typeface="Gotham-Book"/>
              </a:rPr>
              <a:t>credibility</a:t>
            </a:r>
            <a:r>
              <a:rPr lang="en-US" sz="1100" b="0" i="0" kern="1200" dirty="0">
                <a:solidFill>
                  <a:schemeClr val="tx1"/>
                </a:solidFill>
                <a:latin typeface="Gotham-Book"/>
                <a:ea typeface="+mn-ea"/>
                <a:cs typeface="Gotham-Book"/>
              </a:rPr>
              <a:t> in the market place?</a:t>
            </a:r>
          </a:p>
          <a:p>
            <a:pPr marL="393700" lvl="2" indent="-171450">
              <a:buFont typeface="Arial"/>
              <a:buChar char="•"/>
              <a:defRPr/>
            </a:pPr>
            <a:r>
              <a:rPr lang="en-US" dirty="0">
                <a:solidFill>
                  <a:schemeClr val="tx1"/>
                </a:solidFill>
              </a:rPr>
              <a:t>Is there existing domain or industry knowledge in your ranks?</a:t>
            </a:r>
          </a:p>
          <a:p>
            <a:pPr marL="393700" lvl="2" indent="-171450">
              <a:buFont typeface="Arial"/>
              <a:buChar char="•"/>
              <a:defRPr/>
            </a:pPr>
            <a:r>
              <a:rPr lang="en-US" dirty="0">
                <a:solidFill>
                  <a:schemeClr val="tx1"/>
                </a:solidFill>
              </a:rPr>
              <a:t>Will you be able to speak with authority, using the customer’s own lingo?</a:t>
            </a:r>
          </a:p>
          <a:p>
            <a:pPr marL="393700" lvl="2" indent="-171450">
              <a:buFont typeface="Arial"/>
              <a:buChar char="•"/>
              <a:defRPr/>
            </a:pPr>
            <a:r>
              <a:rPr lang="en-US" dirty="0">
                <a:solidFill>
                  <a:schemeClr val="tx1"/>
                </a:solidFill>
              </a:rPr>
              <a:t>Has anyone in your company or closely connected to your company ever launch a product/offering/initiative like this before?</a:t>
            </a:r>
          </a:p>
          <a:p>
            <a:pPr marL="171450" marR="0" indent="-171450" algn="l" defTabSz="457200" rtl="0" eaLnBrk="1" fontAlgn="auto" latinLnBrk="0" hangingPunct="1">
              <a:lnSpc>
                <a:spcPct val="100000"/>
              </a:lnSpc>
              <a:spcBef>
                <a:spcPts val="600"/>
              </a:spcBef>
              <a:spcAft>
                <a:spcPts val="0"/>
              </a:spcAft>
              <a:buClrTx/>
              <a:buSzTx/>
              <a:buFont typeface="Arial"/>
              <a:buChar char="•"/>
              <a:tabLst/>
              <a:defRPr/>
            </a:pPr>
            <a:r>
              <a:rPr lang="en-US" sz="1100" b="0" i="0" kern="1200" dirty="0">
                <a:solidFill>
                  <a:schemeClr val="tx1"/>
                </a:solidFill>
                <a:latin typeface="Gotham-Book"/>
                <a:ea typeface="+mn-ea"/>
                <a:cs typeface="Gotham-Book"/>
              </a:rPr>
              <a:t>Do you have </a:t>
            </a:r>
            <a:r>
              <a:rPr lang="en-US" sz="1100" b="0" i="0" u="sng" kern="1200" dirty="0">
                <a:solidFill>
                  <a:schemeClr val="tx1"/>
                </a:solidFill>
                <a:latin typeface="Gotham-Book"/>
                <a:ea typeface="+mn-ea"/>
                <a:cs typeface="Gotham-Book"/>
              </a:rPr>
              <a:t>proprietary</a:t>
            </a:r>
            <a:r>
              <a:rPr lang="en-US" sz="1100" b="0" i="0" kern="1200" dirty="0">
                <a:solidFill>
                  <a:schemeClr val="tx1"/>
                </a:solidFill>
                <a:latin typeface="Gotham-Book"/>
                <a:ea typeface="+mn-ea"/>
                <a:cs typeface="Gotham-Book"/>
              </a:rPr>
              <a:t> technology or intellectual</a:t>
            </a:r>
            <a:r>
              <a:rPr lang="en-US" sz="1100" b="0" i="0" kern="1200" baseline="0" dirty="0">
                <a:solidFill>
                  <a:schemeClr val="tx1"/>
                </a:solidFill>
                <a:latin typeface="Gotham-Book"/>
                <a:ea typeface="+mn-ea"/>
                <a:cs typeface="Gotham-Book"/>
              </a:rPr>
              <a:t> property</a:t>
            </a:r>
            <a:r>
              <a:rPr lang="en-US" sz="1100" b="0" i="0" kern="1200" dirty="0">
                <a:solidFill>
                  <a:schemeClr val="tx1"/>
                </a:solidFill>
                <a:latin typeface="Gotham-Book"/>
                <a:ea typeface="+mn-ea"/>
                <a:cs typeface="Gotham-Book"/>
              </a:rPr>
              <a:t>? Can</a:t>
            </a:r>
            <a:r>
              <a:rPr lang="en-US" sz="1100" b="0" i="0" kern="1200" baseline="0" dirty="0">
                <a:solidFill>
                  <a:schemeClr val="tx1"/>
                </a:solidFill>
                <a:latin typeface="Gotham-Book"/>
                <a:ea typeface="+mn-ea"/>
                <a:cs typeface="Gotham-Book"/>
              </a:rPr>
              <a:t> you adequately protect it (e.g. with trademarks, patents)?</a:t>
            </a:r>
            <a:endParaRPr lang="en-US" sz="1100" b="0" i="0" kern="1200" dirty="0">
              <a:solidFill>
                <a:schemeClr val="tx1"/>
              </a:solidFill>
              <a:latin typeface="Gotham-Book"/>
              <a:ea typeface="+mn-ea"/>
              <a:cs typeface="Gotham-Book"/>
            </a:endParaRPr>
          </a:p>
        </p:txBody>
      </p:sp>
      <p:sp>
        <p:nvSpPr>
          <p:cNvPr id="5" name="Footer Placeholder 4"/>
          <p:cNvSpPr>
            <a:spLocks noGrp="1"/>
          </p:cNvSpPr>
          <p:nvPr>
            <p:ph type="ftr" sz="quarter" idx="11"/>
          </p:nvPr>
        </p:nvSpPr>
        <p:spPr/>
        <p:txBody>
          <a:bodyPr/>
          <a:lstStyle/>
          <a:p>
            <a:r>
              <a:rPr lang="en-US" dirty="0"/>
              <a:t>©  </a:t>
            </a:r>
            <a:r>
              <a:rPr lang="is-IS" dirty="0"/>
              <a:t>2023</a:t>
            </a:r>
            <a:r>
              <a:rPr lang="en-US" dirty="0"/>
              <a:t> </a:t>
            </a:r>
            <a:r>
              <a:rPr lang="en-US" dirty="0" err="1"/>
              <a:t>theProductPath</a:t>
            </a:r>
            <a:r>
              <a:rPr lang="en-US" dirty="0"/>
              <a:t> </a:t>
            </a:r>
          </a:p>
        </p:txBody>
      </p:sp>
      <p:sp>
        <p:nvSpPr>
          <p:cNvPr id="6" name="Header Placeholder 5"/>
          <p:cNvSpPr>
            <a:spLocks noGrp="1"/>
          </p:cNvSpPr>
          <p:nvPr>
            <p:ph type="hdr" sz="quarter" idx="12"/>
          </p:nvPr>
        </p:nvSpPr>
        <p:spPr/>
        <p:txBody>
          <a:bodyPr/>
          <a:lstStyle/>
          <a:p>
            <a:r>
              <a:rPr lang="en-US"/>
              <a:t>Opportunity Assessment Multi-Tool</a:t>
            </a:r>
            <a:endParaRPr lang="en-US" dirty="0"/>
          </a:p>
        </p:txBody>
      </p:sp>
      <p:sp>
        <p:nvSpPr>
          <p:cNvPr id="7" name="TextBox 6"/>
          <p:cNvSpPr txBox="1"/>
          <p:nvPr/>
        </p:nvSpPr>
        <p:spPr>
          <a:xfrm>
            <a:off x="225777" y="2587345"/>
            <a:ext cx="2442003" cy="3813866"/>
          </a:xfrm>
          <a:prstGeom prst="rect">
            <a:avLst/>
          </a:prstGeom>
          <a:noFill/>
        </p:spPr>
        <p:txBody>
          <a:bodyPr wrap="square" rtlCol="0">
            <a:spAutoFit/>
          </a:bodyPr>
          <a:lstStyle/>
          <a:p>
            <a:pPr marL="395288">
              <a:spcAft>
                <a:spcPts val="600"/>
              </a:spcAft>
            </a:pPr>
            <a:r>
              <a:rPr lang="en-US" sz="1100" b="1" dirty="0">
                <a:solidFill>
                  <a:srgbClr val="323C53"/>
                </a:solidFill>
                <a:latin typeface="Gotham-Book"/>
                <a:cs typeface="Gotham-Book"/>
              </a:rPr>
              <a:t>Recruit a subject matter expert (SME)</a:t>
            </a:r>
            <a:endParaRPr lang="en-US" sz="1000" dirty="0">
              <a:solidFill>
                <a:srgbClr val="323C53"/>
              </a:solidFill>
              <a:latin typeface="Gotham-Book"/>
              <a:cs typeface="Gotham-Book"/>
            </a:endParaRPr>
          </a:p>
          <a:p>
            <a:pPr lvl="0">
              <a:spcAft>
                <a:spcPts val="600"/>
              </a:spcAft>
            </a:pPr>
            <a:r>
              <a:rPr lang="en-US" sz="1100" dirty="0">
                <a:solidFill>
                  <a:prstClr val="black"/>
                </a:solidFill>
                <a:latin typeface="Gotham-Book"/>
                <a:cs typeface="Gotham-Book"/>
              </a:rPr>
              <a:t>If you are short on expertise, consider hiring an industry guru to help your company build up or acquire the expertise needed.</a:t>
            </a:r>
          </a:p>
          <a:p>
            <a:pPr marL="287338" lvl="1" indent="-171450">
              <a:spcAft>
                <a:spcPts val="200"/>
              </a:spcAft>
              <a:buFont typeface="Arial"/>
              <a:buChar char="•"/>
            </a:pPr>
            <a:r>
              <a:rPr lang="en-US" sz="1000" dirty="0">
                <a:solidFill>
                  <a:prstClr val="black"/>
                </a:solidFill>
                <a:latin typeface="Gotham-Book"/>
                <a:cs typeface="Gotham-Book"/>
              </a:rPr>
              <a:t>Who is authoring books, articles and top blog posts?</a:t>
            </a:r>
          </a:p>
          <a:p>
            <a:pPr marL="287338" lvl="1" indent="-171450">
              <a:spcAft>
                <a:spcPts val="200"/>
              </a:spcAft>
              <a:buFont typeface="Arial"/>
              <a:buChar char="•"/>
            </a:pPr>
            <a:r>
              <a:rPr lang="en-US" sz="1000" dirty="0">
                <a:solidFill>
                  <a:prstClr val="black"/>
                </a:solidFill>
                <a:latin typeface="Gotham-Book"/>
                <a:cs typeface="Gotham-Book"/>
              </a:rPr>
              <a:t>Who is invited to speak at conferences &amp; trade shows?</a:t>
            </a:r>
          </a:p>
          <a:p>
            <a:pPr marL="287338" lvl="1" indent="-171450">
              <a:spcAft>
                <a:spcPts val="200"/>
              </a:spcAft>
              <a:buFont typeface="Arial"/>
              <a:buChar char="•"/>
            </a:pPr>
            <a:r>
              <a:rPr lang="en-US" sz="1000" dirty="0">
                <a:solidFill>
                  <a:prstClr val="black"/>
                </a:solidFill>
                <a:latin typeface="Gotham-Book"/>
                <a:cs typeface="Gotham-Book"/>
              </a:rPr>
              <a:t>Who is teaching accredited classes or popular workshops related to this topic?</a:t>
            </a:r>
          </a:p>
          <a:p>
            <a:pPr marL="287338" lvl="1" indent="-171450">
              <a:spcAft>
                <a:spcPts val="200"/>
              </a:spcAft>
              <a:buFont typeface="Arial"/>
              <a:buChar char="•"/>
            </a:pPr>
            <a:r>
              <a:rPr lang="en-US" sz="1000" dirty="0">
                <a:solidFill>
                  <a:prstClr val="black"/>
                </a:solidFill>
                <a:latin typeface="Gotham-Book"/>
                <a:cs typeface="Gotham-Book"/>
              </a:rPr>
              <a:t>Who is regularly quoted by industry analysts and/or media outlets?</a:t>
            </a:r>
          </a:p>
          <a:p>
            <a:pPr marL="287338" lvl="1" indent="-171450">
              <a:spcAft>
                <a:spcPts val="200"/>
              </a:spcAft>
              <a:buFont typeface="Arial"/>
              <a:buChar char="•"/>
            </a:pPr>
            <a:r>
              <a:rPr lang="en-US" sz="1000" dirty="0">
                <a:solidFill>
                  <a:prstClr val="black"/>
                </a:solidFill>
                <a:latin typeface="Gotham-Book"/>
                <a:cs typeface="Gotham-Book"/>
              </a:rPr>
              <a:t>Who has achieved prior success in this space, ideally in a public/visible way?</a:t>
            </a:r>
          </a:p>
          <a:p>
            <a:pPr marL="287338" lvl="1" indent="-171450">
              <a:spcAft>
                <a:spcPts val="200"/>
              </a:spcAft>
              <a:buFont typeface="Arial"/>
              <a:buChar char="•"/>
            </a:pPr>
            <a:r>
              <a:rPr lang="en-US" sz="1000" dirty="0">
                <a:solidFill>
                  <a:prstClr val="black"/>
                </a:solidFill>
                <a:latin typeface="Gotham-Book"/>
                <a:cs typeface="Gotham-Book"/>
              </a:rPr>
              <a:t>Consider seeking out social media celebrities</a:t>
            </a:r>
          </a:p>
        </p:txBody>
      </p:sp>
      <p:sp>
        <p:nvSpPr>
          <p:cNvPr id="8" name="Header Placeholder 5"/>
          <p:cNvSpPr txBox="1">
            <a:spLocks/>
          </p:cNvSpPr>
          <p:nvPr/>
        </p:nvSpPr>
        <p:spPr>
          <a:xfrm>
            <a:off x="5219044" y="90559"/>
            <a:ext cx="3838053" cy="313267"/>
          </a:xfrm>
          <a:prstGeom prst="rect">
            <a:avLst/>
          </a:prstGeom>
          <a:ln>
            <a:noFill/>
          </a:ln>
        </p:spPr>
        <p:txBody>
          <a:bodyPr vert="horz" lIns="91440" tIns="45720" rIns="91440" bIns="45720" rtlCol="0"/>
          <a:lstStyle>
            <a:defPPr>
              <a:defRPr lang="en-US"/>
            </a:defPPr>
            <a:lvl1pPr marL="0" algn="l" defTabSz="457200" rtl="0" eaLnBrk="1" latinLnBrk="0" hangingPunct="1">
              <a:spcBef>
                <a:spcPts val="1200"/>
              </a:spcBef>
              <a:defRPr sz="1800" b="0" i="0" kern="1200">
                <a:solidFill>
                  <a:srgbClr val="F58220"/>
                </a:solidFill>
                <a:latin typeface="Gotham-Book"/>
                <a:ea typeface="+mn-ea"/>
                <a:cs typeface="Gotham-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solidFill>
                  <a:srgbClr val="2D92AA"/>
                </a:solidFill>
              </a:rPr>
              <a:t>Assessment Guide | </a:t>
            </a:r>
            <a:r>
              <a:rPr lang="en-US" dirty="0"/>
              <a:t>6</a:t>
            </a:r>
            <a:r>
              <a:rPr lang="en-US" dirty="0">
                <a:solidFill>
                  <a:srgbClr val="2D92AA"/>
                </a:solidFill>
              </a:rPr>
              <a:t> of 10</a:t>
            </a:r>
          </a:p>
        </p:txBody>
      </p:sp>
      <p:graphicFrame>
        <p:nvGraphicFramePr>
          <p:cNvPr id="4" name="Diagram 3"/>
          <p:cNvGraphicFramePr/>
          <p:nvPr/>
        </p:nvGraphicFramePr>
        <p:xfrm>
          <a:off x="2626808" y="1485037"/>
          <a:ext cx="6550478" cy="14874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nvGraphicFramePr>
        <p:xfrm>
          <a:off x="2987429" y="2579173"/>
          <a:ext cx="5913314" cy="159938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TextBox 9"/>
          <p:cNvSpPr txBox="1"/>
          <p:nvPr/>
        </p:nvSpPr>
        <p:spPr>
          <a:xfrm>
            <a:off x="440938" y="1086717"/>
            <a:ext cx="2016757" cy="992317"/>
          </a:xfrm>
          <a:prstGeom prst="roundRect">
            <a:avLst>
              <a:gd name="adj" fmla="val 6641"/>
            </a:avLst>
          </a:prstGeom>
          <a:solidFill>
            <a:schemeClr val="bg1">
              <a:alpha val="83000"/>
            </a:schemeClr>
          </a:solidFill>
        </p:spPr>
        <p:txBody>
          <a:bodyPr wrap="square" rtlCol="0" anchor="ctr">
            <a:noAutofit/>
          </a:bodyPr>
          <a:lstStyle/>
          <a:p>
            <a:pPr algn="ctr"/>
            <a:r>
              <a:rPr lang="en-US" dirty="0">
                <a:solidFill>
                  <a:srgbClr val="F58220"/>
                </a:solidFill>
                <a:latin typeface="Gotham-Book"/>
                <a:cs typeface="Gotham-Book"/>
              </a:rPr>
              <a:t>Our Differentiator</a:t>
            </a:r>
          </a:p>
        </p:txBody>
      </p:sp>
      <p:pic>
        <p:nvPicPr>
          <p:cNvPr id="11" name="Picture 10" descr="User_orange.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60843" y="2627613"/>
            <a:ext cx="360190" cy="360190"/>
          </a:xfrm>
          <a:prstGeom prst="rect">
            <a:avLst/>
          </a:prstGeom>
        </p:spPr>
      </p:pic>
    </p:spTree>
    <p:extLst>
      <p:ext uri="{BB962C8B-B14F-4D97-AF65-F5344CB8AC3E}">
        <p14:creationId xmlns:p14="http://schemas.microsoft.com/office/powerpoint/2010/main" val="667416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2816690" y="3605076"/>
            <a:ext cx="6240407" cy="1474818"/>
          </a:xfrm>
          <a:prstGeom prst="roundRect">
            <a:avLst>
              <a:gd name="adj" fmla="val 1446"/>
            </a:avLst>
          </a:prstGeom>
          <a:solidFill>
            <a:srgbClr val="2D92AA">
              <a:alpha val="5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2813976" y="5100378"/>
            <a:ext cx="6240407" cy="1253515"/>
          </a:xfrm>
          <a:prstGeom prst="roundRect">
            <a:avLst>
              <a:gd name="adj" fmla="val 3853"/>
            </a:avLst>
          </a:prstGeom>
          <a:solidFill>
            <a:srgbClr val="323C53">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Bef>
                <a:spcPts val="900"/>
              </a:spcBef>
              <a:defRPr/>
            </a:pPr>
            <a:r>
              <a:rPr lang="en-US" sz="1000" dirty="0">
                <a:solidFill>
                  <a:srgbClr val="FFFFFF"/>
                </a:solidFill>
                <a:latin typeface="Gotham-Book"/>
                <a:cs typeface="Gotham-Book"/>
              </a:rPr>
              <a:t>How easy is it for your company to enter this market? Your competitors?</a:t>
            </a:r>
          </a:p>
          <a:p>
            <a:pPr marL="393700" lvl="2" indent="-171450">
              <a:buFont typeface="Arial"/>
              <a:buChar char="•"/>
              <a:defRPr/>
            </a:pPr>
            <a:r>
              <a:rPr lang="en-US" sz="1000" dirty="0">
                <a:solidFill>
                  <a:srgbClr val="FFFFFF"/>
                </a:solidFill>
                <a:latin typeface="Gotham-Book"/>
                <a:cs typeface="Gotham-Book"/>
              </a:rPr>
              <a:t>Can you leverage existing sales processes, collateral, lead sources?</a:t>
            </a:r>
          </a:p>
          <a:p>
            <a:pPr marL="393700" lvl="2" indent="-171450">
              <a:buFont typeface="Arial"/>
              <a:buChar char="•"/>
              <a:defRPr/>
            </a:pPr>
            <a:r>
              <a:rPr lang="en-US" sz="1000" dirty="0">
                <a:solidFill>
                  <a:srgbClr val="FFFFFF"/>
                </a:solidFill>
                <a:latin typeface="Gotham-Book"/>
                <a:cs typeface="Gotham-Book"/>
              </a:rPr>
              <a:t>Would you bundle this product with an existing offering?</a:t>
            </a:r>
          </a:p>
          <a:p>
            <a:pPr marL="393700" lvl="2" indent="-171450">
              <a:buFont typeface="Arial"/>
              <a:buChar char="•"/>
              <a:defRPr/>
            </a:pPr>
            <a:r>
              <a:rPr lang="en-US" sz="1000" dirty="0">
                <a:solidFill>
                  <a:srgbClr val="FFFFFF"/>
                </a:solidFill>
                <a:latin typeface="Gotham-Book"/>
                <a:cs typeface="Gotham-Book"/>
              </a:rPr>
              <a:t>Will you be able to deliver/deploy the solution to customers efficiently?</a:t>
            </a:r>
          </a:p>
          <a:p>
            <a:pPr marL="393700" lvl="2" indent="-171450">
              <a:buFont typeface="Arial"/>
              <a:buChar char="•"/>
              <a:defRPr/>
            </a:pPr>
            <a:r>
              <a:rPr lang="en-US" sz="1000" dirty="0">
                <a:solidFill>
                  <a:srgbClr val="FFFFFF"/>
                </a:solidFill>
                <a:latin typeface="Gotham-Book"/>
                <a:cs typeface="Gotham-Book"/>
              </a:rPr>
              <a:t>Be sure to factor in the go-to-market planning and development that will be required.</a:t>
            </a:r>
          </a:p>
          <a:p>
            <a:pPr marL="341313">
              <a:spcBef>
                <a:spcPts val="600"/>
              </a:spcBef>
              <a:defRPr/>
            </a:pPr>
            <a:r>
              <a:rPr lang="en-US" sz="1000" dirty="0">
                <a:solidFill>
                  <a:srgbClr val="FFFFFF"/>
                </a:solidFill>
                <a:latin typeface="Gotham-Book"/>
                <a:cs typeface="Gotham-Book"/>
              </a:rPr>
              <a:t>Great article here: http://</a:t>
            </a:r>
            <a:r>
              <a:rPr lang="en-US" sz="1000" dirty="0" err="1">
                <a:solidFill>
                  <a:srgbClr val="FFFFFF"/>
                </a:solidFill>
                <a:latin typeface="Gotham-Book"/>
                <a:cs typeface="Gotham-Book"/>
              </a:rPr>
              <a:t>www.goodproductmanager.com</a:t>
            </a:r>
            <a:r>
              <a:rPr lang="en-US" sz="1000" dirty="0">
                <a:solidFill>
                  <a:srgbClr val="FFFFFF"/>
                </a:solidFill>
                <a:latin typeface="Gotham-Book"/>
                <a:cs typeface="Gotham-Book"/>
              </a:rPr>
              <a:t>/2009/03/31/consider-your-market-window-as-part-of-your-product-strategy/</a:t>
            </a:r>
          </a:p>
        </p:txBody>
      </p:sp>
      <p:sp>
        <p:nvSpPr>
          <p:cNvPr id="2" name="Slide Image Placeholder 1"/>
          <p:cNvSpPr>
            <a:spLocks noGrp="1" noRot="1" noChangeAspect="1"/>
          </p:cNvSpPr>
          <p:nvPr>
            <p:ph type="sldImg"/>
          </p:nvPr>
        </p:nvSpPr>
        <p:spPr>
          <a:xfrm>
            <a:off x="-196850" y="514350"/>
            <a:ext cx="3281363" cy="1846263"/>
          </a:xfrm>
        </p:spPr>
      </p:sp>
      <p:sp>
        <p:nvSpPr>
          <p:cNvPr id="3" name="Notes Placeholder 2"/>
          <p:cNvSpPr>
            <a:spLocks noGrp="1"/>
          </p:cNvSpPr>
          <p:nvPr>
            <p:ph type="body" idx="1"/>
          </p:nvPr>
        </p:nvSpPr>
        <p:spPr>
          <a:xfrm>
            <a:off x="2825750" y="514351"/>
            <a:ext cx="6108458" cy="4586027"/>
          </a:xfrm>
        </p:spPr>
        <p:txBody>
          <a:bodyPr/>
          <a:lstStyle/>
          <a:p>
            <a:pPr>
              <a:spcAft>
                <a:spcPts val="900"/>
              </a:spcAft>
            </a:pPr>
            <a:r>
              <a:rPr lang="en-US" sz="1200" dirty="0">
                <a:latin typeface="Gotham-Medium"/>
                <a:cs typeface="Gotham-Medium"/>
              </a:rPr>
              <a:t>Need help with</a:t>
            </a:r>
            <a:r>
              <a:rPr lang="en-US" sz="1200" baseline="0" dirty="0">
                <a:latin typeface="Gotham-Medium"/>
                <a:cs typeface="Gotham-Medium"/>
              </a:rPr>
              <a:t> this topic?</a:t>
            </a:r>
          </a:p>
          <a:p>
            <a:pPr marL="171450" indent="-171450">
              <a:buFont typeface="Arial"/>
              <a:buChar char="•"/>
            </a:pPr>
            <a:r>
              <a:rPr lang="en-US" sz="1100" b="0" i="0" kern="1200" dirty="0">
                <a:solidFill>
                  <a:schemeClr val="tx1"/>
                </a:solidFill>
                <a:latin typeface="Gotham-Book"/>
                <a:ea typeface="+mn-ea"/>
                <a:cs typeface="Gotham-Book"/>
              </a:rPr>
              <a:t>Sometimes referred to as </a:t>
            </a:r>
            <a:r>
              <a:rPr lang="en-US" dirty="0">
                <a:solidFill>
                  <a:schemeClr val="tx1"/>
                </a:solidFill>
              </a:rPr>
              <a:t>your “launch window”, this refers to the ideal time to introduce your product to the market.</a:t>
            </a:r>
          </a:p>
          <a:p>
            <a:pPr marL="171450" indent="-171450">
              <a:spcBef>
                <a:spcPts val="600"/>
              </a:spcBef>
              <a:buFont typeface="Arial"/>
              <a:buChar char="•"/>
            </a:pPr>
            <a:r>
              <a:rPr lang="en-US" sz="1100" b="0" i="0" kern="1200" dirty="0">
                <a:solidFill>
                  <a:schemeClr val="tx1"/>
                </a:solidFill>
                <a:latin typeface="Gotham-Book"/>
                <a:ea typeface="+mn-ea"/>
                <a:cs typeface="Gotham-Book"/>
              </a:rPr>
              <a:t>Remember that the “window” should be an external, market-focused time frame and should not necessarily be framed in terms of internal schedules.</a:t>
            </a:r>
          </a:p>
          <a:p>
            <a:pPr marL="171450" lvl="0" indent="-171450">
              <a:spcBef>
                <a:spcPts val="600"/>
              </a:spcBef>
              <a:buFont typeface="Arial"/>
              <a:buChar char="•"/>
            </a:pPr>
            <a:r>
              <a:rPr lang="en-US" dirty="0">
                <a:solidFill>
                  <a:schemeClr val="tx1"/>
                </a:solidFill>
              </a:rPr>
              <a:t>Did a window just open and/or is it likely to close in the next few months/years?</a:t>
            </a:r>
          </a:p>
          <a:p>
            <a:pPr marL="393700" lvl="1" indent="-171450">
              <a:buFont typeface="Arial"/>
              <a:buChar char="•"/>
            </a:pPr>
            <a:r>
              <a:rPr lang="en-US" sz="950" dirty="0">
                <a:solidFill>
                  <a:prstClr val="black"/>
                </a:solidFill>
              </a:rPr>
              <a:t>Will the customer’s pain grow more acute during the window?</a:t>
            </a:r>
          </a:p>
          <a:p>
            <a:pPr marL="171450" lvl="0" indent="-171450">
              <a:spcBef>
                <a:spcPts val="600"/>
              </a:spcBef>
              <a:buFont typeface="Arial"/>
              <a:buChar char="•"/>
            </a:pPr>
            <a:r>
              <a:rPr lang="en-US" dirty="0">
                <a:solidFill>
                  <a:schemeClr val="tx1"/>
                </a:solidFill>
              </a:rPr>
              <a:t>Are there changes coming that will alter the market?</a:t>
            </a:r>
          </a:p>
          <a:p>
            <a:pPr marL="393700" lvl="2" indent="-171450">
              <a:buFont typeface="Arial"/>
              <a:buChar char="•"/>
              <a:defRPr/>
            </a:pPr>
            <a:r>
              <a:rPr lang="en-US" sz="1050" dirty="0">
                <a:solidFill>
                  <a:schemeClr val="tx1"/>
                </a:solidFill>
              </a:rPr>
              <a:t>New technologies becoming available (e.g. tablet computers, near field </a:t>
            </a:r>
            <a:r>
              <a:rPr lang="en-US" dirty="0">
                <a:solidFill>
                  <a:prstClr val="black"/>
                </a:solidFill>
              </a:rPr>
              <a:t>communication (NFC), mobile payments, etc.)</a:t>
            </a:r>
          </a:p>
          <a:p>
            <a:pPr marL="393700" lvl="2" indent="-171450">
              <a:buFont typeface="Arial"/>
              <a:buChar char="•"/>
              <a:defRPr/>
            </a:pPr>
            <a:r>
              <a:rPr lang="en-US" dirty="0">
                <a:solidFill>
                  <a:prstClr val="black"/>
                </a:solidFill>
              </a:rPr>
              <a:t>Rule changes, new legislation, expiring patents, industry standards being approved</a:t>
            </a:r>
          </a:p>
          <a:p>
            <a:pPr marL="393700" lvl="2" indent="-171450">
              <a:buFont typeface="Arial"/>
              <a:buChar char="•"/>
              <a:defRPr/>
            </a:pPr>
            <a:r>
              <a:rPr lang="en-US" dirty="0">
                <a:solidFill>
                  <a:prstClr val="black"/>
                </a:solidFill>
              </a:rPr>
              <a:t>Changing user demographics (e.g. aging population, high unemployment, return to urban living)</a:t>
            </a:r>
            <a:endParaRPr lang="en-US" sz="1050" dirty="0">
              <a:solidFill>
                <a:schemeClr val="tx1"/>
              </a:solidFill>
            </a:endParaRPr>
          </a:p>
          <a:p>
            <a:pPr marL="171450" indent="-171450">
              <a:spcBef>
                <a:spcPts val="600"/>
              </a:spcBef>
              <a:buFont typeface="Arial"/>
              <a:buChar char="•"/>
              <a:defRPr/>
            </a:pPr>
            <a:r>
              <a:rPr lang="en-US" dirty="0">
                <a:solidFill>
                  <a:schemeClr val="tx1"/>
                </a:solidFill>
              </a:rPr>
              <a:t>Will you likely encounter classic adoption problems that affect the launch window?</a:t>
            </a:r>
          </a:p>
          <a:p>
            <a:pPr marL="393700" lvl="2" indent="-171450">
              <a:buFont typeface="Arial"/>
              <a:buChar char="•"/>
              <a:defRPr/>
            </a:pPr>
            <a:r>
              <a:rPr lang="en-US" dirty="0">
                <a:solidFill>
                  <a:prstClr val="black"/>
                </a:solidFill>
              </a:rPr>
              <a:t>Chicken and egg – having to build up both sides of the equation simultaneously</a:t>
            </a:r>
          </a:p>
          <a:p>
            <a:pPr marL="393700" lvl="2" indent="-171450">
              <a:buFont typeface="Arial"/>
              <a:buChar char="•"/>
              <a:defRPr/>
            </a:pPr>
            <a:r>
              <a:rPr lang="en-US" dirty="0">
                <a:solidFill>
                  <a:prstClr val="black"/>
                </a:solidFill>
              </a:rPr>
              <a:t>Lack of true industry standards or competing standards</a:t>
            </a:r>
          </a:p>
          <a:p>
            <a:pPr>
              <a:spcBef>
                <a:spcPts val="600"/>
              </a:spcBef>
            </a:pPr>
            <a:r>
              <a:rPr lang="en-US" sz="1100" b="0" i="0" kern="1200" dirty="0">
                <a:solidFill>
                  <a:schemeClr val="tx1"/>
                </a:solidFill>
                <a:latin typeface="Gotham-Book"/>
                <a:ea typeface="+mn-ea"/>
                <a:cs typeface="Gotham-Book"/>
              </a:rPr>
              <a:t>These points should all be time-related. For example:</a:t>
            </a:r>
          </a:p>
          <a:p>
            <a:pPr marL="393700" lvl="2" indent="-171450">
              <a:buFont typeface="Arial"/>
              <a:buChar char="•"/>
              <a:defRPr/>
            </a:pPr>
            <a:r>
              <a:rPr lang="en-US" b="1" dirty="0">
                <a:solidFill>
                  <a:prstClr val="black"/>
                </a:solidFill>
              </a:rPr>
              <a:t>Seasonal events</a:t>
            </a:r>
            <a:r>
              <a:rPr lang="en-US" dirty="0">
                <a:solidFill>
                  <a:prstClr val="black"/>
                </a:solidFill>
              </a:rPr>
              <a:t>: Spring Fashion Week, holiday shopping, tax time, new Fall TV lineup, high school and college graduation, back to school, etc.</a:t>
            </a:r>
          </a:p>
          <a:p>
            <a:pPr marL="393700" lvl="2" indent="-171450">
              <a:buFont typeface="Arial"/>
              <a:buChar char="•"/>
              <a:defRPr/>
            </a:pPr>
            <a:r>
              <a:rPr lang="en-US" dirty="0">
                <a:solidFill>
                  <a:prstClr val="black"/>
                </a:solidFill>
              </a:rPr>
              <a:t>Scheduled around </a:t>
            </a:r>
            <a:r>
              <a:rPr lang="en-US" b="1" dirty="0">
                <a:solidFill>
                  <a:prstClr val="black"/>
                </a:solidFill>
              </a:rPr>
              <a:t>industry events</a:t>
            </a:r>
            <a:r>
              <a:rPr lang="en-US" dirty="0">
                <a:solidFill>
                  <a:prstClr val="black"/>
                </a:solidFill>
              </a:rPr>
              <a:t>: IFA, CES, Detroit Auto Show, Academy Awards, etc.</a:t>
            </a:r>
          </a:p>
          <a:p>
            <a:pPr marL="393700" lvl="2" indent="-171450">
              <a:buFont typeface="Arial"/>
              <a:buChar char="•"/>
              <a:defRPr/>
            </a:pPr>
            <a:r>
              <a:rPr lang="en-US" dirty="0">
                <a:solidFill>
                  <a:prstClr val="black"/>
                </a:solidFill>
              </a:rPr>
              <a:t>In conjunction with shared </a:t>
            </a:r>
            <a:r>
              <a:rPr lang="en-US" b="1" dirty="0">
                <a:solidFill>
                  <a:prstClr val="black"/>
                </a:solidFill>
              </a:rPr>
              <a:t>business events</a:t>
            </a:r>
            <a:r>
              <a:rPr lang="en-US" dirty="0">
                <a:solidFill>
                  <a:prstClr val="black"/>
                </a:solidFill>
              </a:rPr>
              <a:t>: Windows XP end of life, next release of Android, health care enrollment dates, upcoming merger that alters the landscape, etc.</a:t>
            </a:r>
          </a:p>
          <a:p>
            <a:pPr marL="393700" lvl="2" indent="-171450">
              <a:buFont typeface="Arial"/>
              <a:buChar char="•"/>
              <a:defRPr/>
            </a:pPr>
            <a:r>
              <a:rPr lang="en-US" dirty="0">
                <a:solidFill>
                  <a:prstClr val="black"/>
                </a:solidFill>
              </a:rPr>
              <a:t>Traditional </a:t>
            </a:r>
            <a:r>
              <a:rPr lang="en-US" b="1" dirty="0">
                <a:solidFill>
                  <a:prstClr val="black"/>
                </a:solidFill>
              </a:rPr>
              <a:t>business cycles</a:t>
            </a:r>
            <a:r>
              <a:rPr lang="en-US" dirty="0">
                <a:solidFill>
                  <a:prstClr val="black"/>
                </a:solidFill>
              </a:rPr>
              <a:t>: end of quarter or fiscal year, passing of a federal budget, election year</a:t>
            </a:r>
          </a:p>
          <a:p>
            <a:pPr marL="393700" lvl="2" indent="-171450">
              <a:buFont typeface="Arial"/>
              <a:buChar char="•"/>
              <a:defRPr/>
            </a:pPr>
            <a:r>
              <a:rPr lang="en-US" b="1" dirty="0">
                <a:solidFill>
                  <a:prstClr val="black"/>
                </a:solidFill>
              </a:rPr>
              <a:t>Current conditions</a:t>
            </a:r>
            <a:r>
              <a:rPr lang="en-US" dirty="0">
                <a:solidFill>
                  <a:prstClr val="black"/>
                </a:solidFill>
              </a:rPr>
              <a:t>: historically low interest rates, …</a:t>
            </a:r>
          </a:p>
        </p:txBody>
      </p:sp>
      <p:sp>
        <p:nvSpPr>
          <p:cNvPr id="5" name="Footer Placeholder 4"/>
          <p:cNvSpPr>
            <a:spLocks noGrp="1"/>
          </p:cNvSpPr>
          <p:nvPr>
            <p:ph type="ftr" sz="quarter" idx="11"/>
          </p:nvPr>
        </p:nvSpPr>
        <p:spPr/>
        <p:txBody>
          <a:bodyPr/>
          <a:lstStyle/>
          <a:p>
            <a:r>
              <a:rPr lang="en-US" dirty="0"/>
              <a:t>©  </a:t>
            </a:r>
            <a:r>
              <a:rPr lang="is-IS" dirty="0"/>
              <a:t>2023</a:t>
            </a:r>
            <a:r>
              <a:rPr lang="en-US" dirty="0"/>
              <a:t> </a:t>
            </a:r>
            <a:r>
              <a:rPr lang="en-US" dirty="0" err="1"/>
              <a:t>theProductPath</a:t>
            </a:r>
            <a:r>
              <a:rPr lang="en-US" dirty="0"/>
              <a:t> </a:t>
            </a:r>
          </a:p>
        </p:txBody>
      </p:sp>
      <p:sp>
        <p:nvSpPr>
          <p:cNvPr id="6" name="Header Placeholder 5"/>
          <p:cNvSpPr>
            <a:spLocks noGrp="1"/>
          </p:cNvSpPr>
          <p:nvPr>
            <p:ph type="hdr" sz="quarter" idx="12"/>
          </p:nvPr>
        </p:nvSpPr>
        <p:spPr/>
        <p:txBody>
          <a:bodyPr/>
          <a:lstStyle/>
          <a:p>
            <a:r>
              <a:rPr lang="en-US"/>
              <a:t>Opportunity Assessment Multi-Tool</a:t>
            </a:r>
            <a:endParaRPr lang="en-US" dirty="0"/>
          </a:p>
        </p:txBody>
      </p:sp>
      <p:sp>
        <p:nvSpPr>
          <p:cNvPr id="7" name="TextBox 6"/>
          <p:cNvSpPr txBox="1"/>
          <p:nvPr/>
        </p:nvSpPr>
        <p:spPr>
          <a:xfrm>
            <a:off x="225777" y="2587345"/>
            <a:ext cx="2442003" cy="3639458"/>
          </a:xfrm>
          <a:prstGeom prst="rect">
            <a:avLst/>
          </a:prstGeom>
          <a:noFill/>
        </p:spPr>
        <p:txBody>
          <a:bodyPr wrap="square" rtlCol="0">
            <a:spAutoFit/>
          </a:bodyPr>
          <a:lstStyle/>
          <a:p>
            <a:r>
              <a:rPr lang="en-US" sz="1100" b="1" dirty="0">
                <a:solidFill>
                  <a:srgbClr val="323C53"/>
                </a:solidFill>
                <a:latin typeface="Gotham-Book"/>
                <a:cs typeface="Gotham-Book"/>
              </a:rPr>
              <a:t>First mover advantage?</a:t>
            </a:r>
            <a:endParaRPr lang="en-US" sz="1100" dirty="0">
              <a:solidFill>
                <a:srgbClr val="323C53"/>
              </a:solidFill>
              <a:latin typeface="Gotham-Book"/>
              <a:cs typeface="Gotham-Book"/>
            </a:endParaRPr>
          </a:p>
          <a:p>
            <a:pPr>
              <a:spcBef>
                <a:spcPts val="600"/>
              </a:spcBef>
            </a:pPr>
            <a:r>
              <a:rPr lang="en-US" sz="1000" dirty="0">
                <a:solidFill>
                  <a:srgbClr val="323C53"/>
                </a:solidFill>
                <a:latin typeface="Gotham-Book"/>
                <a:cs typeface="Gotham-Book"/>
              </a:rPr>
              <a:t>One school of thought encourages the rapid development and release of new product ideas – after all, the first one to market wins, right?</a:t>
            </a:r>
          </a:p>
          <a:p>
            <a:pPr>
              <a:spcBef>
                <a:spcPts val="600"/>
              </a:spcBef>
            </a:pPr>
            <a:r>
              <a:rPr lang="en-US" sz="1000" dirty="0">
                <a:solidFill>
                  <a:srgbClr val="323C53"/>
                </a:solidFill>
                <a:latin typeface="Gotham-Book"/>
                <a:cs typeface="Gotham-Book"/>
              </a:rPr>
              <a:t>To reinforce this line of thinking, the business may begin to count on the new revenue stream(s) to help recoup development costs sooner.</a:t>
            </a:r>
          </a:p>
          <a:p>
            <a:pPr>
              <a:spcBef>
                <a:spcPts val="600"/>
              </a:spcBef>
            </a:pPr>
            <a:r>
              <a:rPr lang="en-US" sz="1000" dirty="0">
                <a:solidFill>
                  <a:srgbClr val="323C53"/>
                </a:solidFill>
                <a:latin typeface="Gotham-Book"/>
                <a:cs typeface="Gotham-Book"/>
              </a:rPr>
              <a:t>However, simply releasing a new product does NOT guarantee that customers will pay for it and more importantly, that you will achieve a critical mass of customers sufficient enough to arrive at a profitable cost structure.</a:t>
            </a:r>
          </a:p>
          <a:p>
            <a:pPr>
              <a:spcBef>
                <a:spcPts val="600"/>
              </a:spcBef>
            </a:pPr>
            <a:r>
              <a:rPr lang="en-US" sz="1000" dirty="0">
                <a:solidFill>
                  <a:srgbClr val="323C53"/>
                </a:solidFill>
                <a:latin typeface="Gotham-Book"/>
                <a:cs typeface="Gotham-Book"/>
              </a:rPr>
              <a:t>Consider your first wave of customers and what must be done to satisfy their needs – then build on that. For more information research adoption lifecycle models.</a:t>
            </a:r>
          </a:p>
        </p:txBody>
      </p:sp>
      <p:sp>
        <p:nvSpPr>
          <p:cNvPr id="8" name="Header Placeholder 5"/>
          <p:cNvSpPr txBox="1">
            <a:spLocks/>
          </p:cNvSpPr>
          <p:nvPr/>
        </p:nvSpPr>
        <p:spPr>
          <a:xfrm>
            <a:off x="5219044" y="90559"/>
            <a:ext cx="3838053" cy="313267"/>
          </a:xfrm>
          <a:prstGeom prst="rect">
            <a:avLst/>
          </a:prstGeom>
          <a:ln>
            <a:noFill/>
          </a:ln>
        </p:spPr>
        <p:txBody>
          <a:bodyPr vert="horz" lIns="91440" tIns="45720" rIns="91440" bIns="45720" rtlCol="0"/>
          <a:lstStyle>
            <a:defPPr>
              <a:defRPr lang="en-US"/>
            </a:defPPr>
            <a:lvl1pPr marL="0" algn="l" defTabSz="457200" rtl="0" eaLnBrk="1" latinLnBrk="0" hangingPunct="1">
              <a:spcBef>
                <a:spcPts val="1200"/>
              </a:spcBef>
              <a:defRPr sz="1800" b="0" i="0" kern="1200">
                <a:solidFill>
                  <a:srgbClr val="F58220"/>
                </a:solidFill>
                <a:latin typeface="Gotham-Book"/>
                <a:ea typeface="+mn-ea"/>
                <a:cs typeface="Gotham-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solidFill>
                  <a:srgbClr val="2D92AA"/>
                </a:solidFill>
              </a:rPr>
              <a:t>Assessment Guide | </a:t>
            </a:r>
            <a:r>
              <a:rPr lang="en-US" dirty="0"/>
              <a:t>7</a:t>
            </a:r>
            <a:r>
              <a:rPr lang="en-US" dirty="0">
                <a:solidFill>
                  <a:srgbClr val="2D92AA"/>
                </a:solidFill>
              </a:rPr>
              <a:t> of 10</a:t>
            </a:r>
          </a:p>
        </p:txBody>
      </p:sp>
      <p:sp>
        <p:nvSpPr>
          <p:cNvPr id="9" name="TextBox 8"/>
          <p:cNvSpPr txBox="1"/>
          <p:nvPr/>
        </p:nvSpPr>
        <p:spPr>
          <a:xfrm>
            <a:off x="440938" y="1086717"/>
            <a:ext cx="2016757" cy="992317"/>
          </a:xfrm>
          <a:prstGeom prst="roundRect">
            <a:avLst>
              <a:gd name="adj" fmla="val 6641"/>
            </a:avLst>
          </a:prstGeom>
          <a:solidFill>
            <a:schemeClr val="bg1">
              <a:alpha val="83000"/>
            </a:schemeClr>
          </a:solidFill>
        </p:spPr>
        <p:txBody>
          <a:bodyPr wrap="square" rtlCol="0" anchor="ctr">
            <a:noAutofit/>
          </a:bodyPr>
          <a:lstStyle/>
          <a:p>
            <a:pPr algn="ctr"/>
            <a:r>
              <a:rPr lang="en-US" dirty="0">
                <a:solidFill>
                  <a:srgbClr val="F58220"/>
                </a:solidFill>
                <a:latin typeface="Gotham-Book"/>
                <a:cs typeface="Gotham-Book"/>
              </a:rPr>
              <a:t>Market</a:t>
            </a:r>
          </a:p>
          <a:p>
            <a:pPr algn="ctr"/>
            <a:r>
              <a:rPr lang="en-US" dirty="0">
                <a:solidFill>
                  <a:srgbClr val="F58220"/>
                </a:solidFill>
                <a:latin typeface="Gotham-Book"/>
                <a:cs typeface="Gotham-Book"/>
              </a:rPr>
              <a:t>Window</a:t>
            </a:r>
          </a:p>
        </p:txBody>
      </p:sp>
      <p:pic>
        <p:nvPicPr>
          <p:cNvPr id="4" name="Picture 3" descr="Document_orange.png"/>
          <p:cNvPicPr>
            <a:picLocks noChangeAspect="1"/>
          </p:cNvPicPr>
          <p:nvPr/>
        </p:nvPicPr>
        <p:blipFill>
          <a:blip r:embed="rId3">
            <a:biLevel thresh="50000"/>
            <a:extLst>
              <a:ext uri="{28A0092B-C50C-407E-A947-70E740481C1C}">
                <a14:useLocalDpi xmlns:a14="http://schemas.microsoft.com/office/drawing/2010/main" val="0"/>
              </a:ext>
            </a:extLst>
          </a:blip>
          <a:stretch>
            <a:fillRect/>
          </a:stretch>
        </p:blipFill>
        <p:spPr>
          <a:xfrm>
            <a:off x="2883060" y="6003066"/>
            <a:ext cx="327149" cy="327149"/>
          </a:xfrm>
          <a:prstGeom prst="rect">
            <a:avLst/>
          </a:prstGeom>
        </p:spPr>
      </p:pic>
    </p:spTree>
    <p:extLst>
      <p:ext uri="{BB962C8B-B14F-4D97-AF65-F5344CB8AC3E}">
        <p14:creationId xmlns:p14="http://schemas.microsoft.com/office/powerpoint/2010/main" val="571647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850" y="514350"/>
            <a:ext cx="3281363" cy="1846263"/>
          </a:xfrm>
        </p:spPr>
      </p:sp>
      <p:sp>
        <p:nvSpPr>
          <p:cNvPr id="3" name="Notes Placeholder 2"/>
          <p:cNvSpPr>
            <a:spLocks noGrp="1"/>
          </p:cNvSpPr>
          <p:nvPr>
            <p:ph type="body" idx="1"/>
          </p:nvPr>
        </p:nvSpPr>
        <p:spPr>
          <a:xfrm>
            <a:off x="2825750" y="514351"/>
            <a:ext cx="6108458" cy="4739566"/>
          </a:xfrm>
        </p:spPr>
        <p:txBody>
          <a:bodyPr/>
          <a:lstStyle/>
          <a:p>
            <a:pPr>
              <a:spcAft>
                <a:spcPts val="900"/>
              </a:spcAft>
            </a:pPr>
            <a:r>
              <a:rPr lang="en-US" sz="1200" dirty="0">
                <a:latin typeface="Gotham-Medium"/>
                <a:cs typeface="Gotham-Medium"/>
              </a:rPr>
              <a:t>Need help with</a:t>
            </a:r>
            <a:r>
              <a:rPr lang="en-US" sz="1200" baseline="0" dirty="0">
                <a:latin typeface="Gotham-Medium"/>
                <a:cs typeface="Gotham-Medium"/>
              </a:rPr>
              <a:t> this topic?</a:t>
            </a:r>
          </a:p>
          <a:p>
            <a:pPr marL="171450" indent="-171450">
              <a:buFont typeface="Arial"/>
              <a:buChar char="•"/>
            </a:pPr>
            <a:r>
              <a:rPr lang="en-US" sz="1100" b="0" i="0" kern="1200" dirty="0">
                <a:solidFill>
                  <a:schemeClr val="tx1"/>
                </a:solidFill>
                <a:latin typeface="Gotham-Book"/>
                <a:ea typeface="+mn-ea"/>
                <a:cs typeface="Gotham-Book"/>
              </a:rPr>
              <a:t>Explain how you will reach your customers.</a:t>
            </a:r>
            <a:r>
              <a:rPr lang="en-US" sz="1100" b="0" i="0" kern="1200" baseline="0" dirty="0">
                <a:solidFill>
                  <a:schemeClr val="tx1"/>
                </a:solidFill>
                <a:latin typeface="Gotham-Book"/>
                <a:ea typeface="+mn-ea"/>
                <a:cs typeface="Gotham-Book"/>
              </a:rPr>
              <a:t> </a:t>
            </a:r>
          </a:p>
          <a:p>
            <a:pPr marL="628650" lvl="1" indent="-171450">
              <a:buFont typeface="Arial"/>
              <a:buChar char="•"/>
            </a:pPr>
            <a:r>
              <a:rPr lang="en-US" sz="1050" b="0" i="0" kern="1200" baseline="0" dirty="0">
                <a:solidFill>
                  <a:schemeClr val="tx1"/>
                </a:solidFill>
                <a:latin typeface="Gotham-Book"/>
                <a:ea typeface="+mn-ea"/>
                <a:cs typeface="Gotham-Book"/>
              </a:rPr>
              <a:t>How will your product/service be sold?</a:t>
            </a:r>
          </a:p>
          <a:p>
            <a:pPr marL="628650" lvl="1" indent="-171450">
              <a:buFont typeface="Arial"/>
              <a:buChar char="•"/>
            </a:pPr>
            <a:r>
              <a:rPr lang="en-US" sz="1050" b="0" i="0" kern="1200" baseline="0">
                <a:solidFill>
                  <a:schemeClr val="tx1"/>
                </a:solidFill>
                <a:latin typeface="Gotham-Book"/>
                <a:ea typeface="+mn-ea"/>
                <a:cs typeface="Gotham-Book"/>
              </a:rPr>
              <a:t>“How </a:t>
            </a:r>
            <a:r>
              <a:rPr lang="en-US" sz="1050" b="0" i="0" kern="1200" baseline="0" dirty="0">
                <a:solidFill>
                  <a:schemeClr val="tx1"/>
                </a:solidFill>
                <a:latin typeface="Gotham-Book"/>
                <a:ea typeface="+mn-ea"/>
                <a:cs typeface="Gotham-Book"/>
              </a:rPr>
              <a:t>will customers and users discover and adopt your solution</a:t>
            </a:r>
            <a:r>
              <a:rPr lang="en-US" sz="1050" b="0" i="0" kern="1200" baseline="0">
                <a:solidFill>
                  <a:schemeClr val="tx1"/>
                </a:solidFill>
                <a:latin typeface="Gotham-Book"/>
                <a:ea typeface="+mn-ea"/>
                <a:cs typeface="Gotham-Book"/>
              </a:rPr>
              <a:t>?” (Jeff </a:t>
            </a:r>
            <a:r>
              <a:rPr lang="en-US" sz="1050" b="0" i="0" kern="1200" baseline="0" dirty="0">
                <a:solidFill>
                  <a:schemeClr val="tx1"/>
                </a:solidFill>
                <a:latin typeface="Gotham-Book"/>
                <a:ea typeface="+mn-ea"/>
                <a:cs typeface="Gotham-Book"/>
              </a:rPr>
              <a:t>Patton)</a:t>
            </a:r>
          </a:p>
          <a:p>
            <a:pPr marL="628650" lvl="1" indent="-171450">
              <a:buFont typeface="Arial"/>
              <a:buChar char="•"/>
            </a:pPr>
            <a:r>
              <a:rPr lang="en-US" dirty="0">
                <a:solidFill>
                  <a:prstClr val="black"/>
                </a:solidFill>
              </a:rPr>
              <a:t>Where will you find your first 5 customers? Your next 25? Your next 100?</a:t>
            </a:r>
          </a:p>
          <a:p>
            <a:pPr marL="628650" lvl="1" indent="-171450">
              <a:buFont typeface="Arial"/>
              <a:buChar char="•"/>
            </a:pPr>
            <a:r>
              <a:rPr lang="en-US" dirty="0">
                <a:solidFill>
                  <a:prstClr val="black"/>
                </a:solidFill>
              </a:rPr>
              <a:t>What changes after the first wave (early adopters) &amp; how will the strategy evolve?</a:t>
            </a:r>
          </a:p>
          <a:p>
            <a:pPr marL="628650" lvl="1" indent="-171450">
              <a:buFont typeface="Arial"/>
              <a:buChar char="•"/>
            </a:pPr>
            <a:r>
              <a:rPr lang="en-US" dirty="0">
                <a:solidFill>
                  <a:prstClr val="black"/>
                </a:solidFill>
              </a:rPr>
              <a:t>Will you be targeting existing customers as well as new customers?</a:t>
            </a:r>
          </a:p>
          <a:p>
            <a:pPr marL="171450" indent="-171450">
              <a:buFont typeface="Arial"/>
              <a:buChar char="•"/>
            </a:pPr>
            <a:r>
              <a:rPr lang="en-US" sz="1100" b="0" i="0" kern="1200" dirty="0">
                <a:solidFill>
                  <a:schemeClr val="tx1"/>
                </a:solidFill>
                <a:latin typeface="Gotham-Book"/>
                <a:ea typeface="+mn-ea"/>
                <a:cs typeface="Gotham-Book"/>
              </a:rPr>
              <a:t>When would you go to market and</a:t>
            </a:r>
            <a:r>
              <a:rPr lang="en-US" dirty="0">
                <a:solidFill>
                  <a:schemeClr val="tx1"/>
                </a:solidFill>
              </a:rPr>
              <a:t> h</a:t>
            </a:r>
            <a:r>
              <a:rPr lang="en-US" b="0" i="0" kern="1200" dirty="0">
                <a:solidFill>
                  <a:schemeClr val="tx1"/>
                </a:solidFill>
                <a:latin typeface="Gotham-Book"/>
                <a:ea typeface="+mn-ea"/>
                <a:cs typeface="Gotham-Book"/>
              </a:rPr>
              <a:t>ow far away is your company from being able to provide a credible solution to the market?</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sz="1100" b="0" i="0" kern="1200" dirty="0">
                <a:solidFill>
                  <a:schemeClr val="tx1"/>
                </a:solidFill>
                <a:latin typeface="Gotham-Book"/>
                <a:ea typeface="+mn-ea"/>
                <a:cs typeface="Gotham-Book"/>
              </a:rPr>
              <a:t>Are you </a:t>
            </a:r>
            <a:r>
              <a:rPr lang="en-US" dirty="0">
                <a:solidFill>
                  <a:schemeClr val="tx1"/>
                </a:solidFill>
              </a:rPr>
              <a:t>already in an adjacent market segment that would make it easier to access your target customer?</a:t>
            </a:r>
          </a:p>
          <a:p>
            <a:pPr marL="171450" indent="-171450">
              <a:buFont typeface="Arial"/>
              <a:buChar char="•"/>
              <a:defRPr/>
            </a:pPr>
            <a:r>
              <a:rPr lang="en-US" dirty="0">
                <a:solidFill>
                  <a:schemeClr val="tx1"/>
                </a:solidFill>
              </a:rPr>
              <a:t>Who can influence the market (e.g. gurus) and how will you access/leverage them?</a:t>
            </a:r>
            <a:endParaRPr lang="en-US" sz="1100" b="0" i="0" kern="1200" dirty="0">
              <a:solidFill>
                <a:schemeClr val="tx1"/>
              </a:solidFill>
              <a:latin typeface="Gotham-Book"/>
              <a:ea typeface="+mn-ea"/>
              <a:cs typeface="Gotham-Book"/>
            </a:endParaRPr>
          </a:p>
          <a:p>
            <a:pPr marR="0" lvl="0" fontAlgn="auto">
              <a:lnSpc>
                <a:spcPct val="100000"/>
              </a:lnSpc>
              <a:spcBef>
                <a:spcPts val="600"/>
              </a:spcBef>
              <a:spcAft>
                <a:spcPts val="900"/>
              </a:spcAft>
              <a:buClrTx/>
              <a:buSzTx/>
              <a:tabLst/>
              <a:defRPr/>
            </a:pPr>
            <a:r>
              <a:rPr lang="en-US" sz="1200" dirty="0">
                <a:latin typeface="Gotham-Medium"/>
                <a:cs typeface="Gotham-Medium"/>
              </a:rPr>
              <a:t>Marketing &amp; Lead Generation</a:t>
            </a:r>
          </a:p>
          <a:p>
            <a:pPr marL="171450" indent="-171450">
              <a:buFont typeface="Arial"/>
              <a:buChar char="•"/>
              <a:defRPr/>
            </a:pPr>
            <a:r>
              <a:rPr lang="en-US" dirty="0">
                <a:solidFill>
                  <a:schemeClr val="tx1"/>
                </a:solidFill>
              </a:rPr>
              <a:t>How can you raise awareness through PR – both conventional (e.g. newspaper, radio, TV media outlets) and unconventional (e.g. publicity stunts)</a:t>
            </a:r>
          </a:p>
          <a:p>
            <a:pPr marL="171450" indent="-171450">
              <a:buFont typeface="Arial"/>
              <a:buChar char="•"/>
              <a:defRPr/>
            </a:pPr>
            <a:r>
              <a:rPr lang="en-US" dirty="0">
                <a:solidFill>
                  <a:schemeClr val="tx1"/>
                </a:solidFill>
              </a:rPr>
              <a:t>What methods will you likely use to draw in prospective customers:</a:t>
            </a:r>
          </a:p>
          <a:p>
            <a:pPr marL="393700" lvl="1" indent="-171450">
              <a:buFont typeface="Arial"/>
              <a:buChar char="•"/>
              <a:defRPr/>
            </a:pPr>
            <a:r>
              <a:rPr lang="en-US" dirty="0">
                <a:solidFill>
                  <a:prstClr val="black"/>
                </a:solidFill>
              </a:rPr>
              <a:t>Online methods including search engine optimization (SEO), paid search, social &amp; display/banner ads, content marketing, and community building</a:t>
            </a:r>
          </a:p>
          <a:p>
            <a:pPr marL="393700" lvl="1" indent="-171450">
              <a:buFont typeface="Arial"/>
              <a:buChar char="•"/>
              <a:defRPr/>
            </a:pPr>
            <a:r>
              <a:rPr lang="en-US" dirty="0">
                <a:solidFill>
                  <a:prstClr val="black"/>
                </a:solidFill>
              </a:rPr>
              <a:t>Offline methods including advertisements on billboards, in magazines &amp; newspapers, and via flyers</a:t>
            </a:r>
          </a:p>
          <a:p>
            <a:pPr marL="393700" lvl="1" indent="-171450">
              <a:buFont typeface="Arial"/>
              <a:buChar char="•"/>
              <a:defRPr/>
            </a:pPr>
            <a:r>
              <a:rPr lang="en-US" dirty="0">
                <a:solidFill>
                  <a:prstClr val="black"/>
                </a:solidFill>
              </a:rPr>
              <a:t>In-person events like trade shows, conferences, </a:t>
            </a:r>
            <a:r>
              <a:rPr lang="en-US" dirty="0" err="1">
                <a:solidFill>
                  <a:prstClr val="black"/>
                </a:solidFill>
              </a:rPr>
              <a:t>meetups</a:t>
            </a:r>
            <a:r>
              <a:rPr lang="en-US" dirty="0">
                <a:solidFill>
                  <a:prstClr val="black"/>
                </a:solidFill>
              </a:rPr>
              <a:t>, &amp;speaking engagements</a:t>
            </a:r>
          </a:p>
          <a:p>
            <a:pPr marL="393700" lvl="1" indent="-171450">
              <a:buFont typeface="Arial"/>
              <a:buChar char="•"/>
              <a:defRPr/>
            </a:pPr>
            <a:r>
              <a:rPr lang="en-US" dirty="0">
                <a:solidFill>
                  <a:prstClr val="black"/>
                </a:solidFill>
              </a:rPr>
              <a:t>Viral marketing where customers tell and sell your story to other prospects</a:t>
            </a:r>
          </a:p>
          <a:p>
            <a:pPr lvl="0">
              <a:spcBef>
                <a:spcPts val="600"/>
              </a:spcBef>
              <a:spcAft>
                <a:spcPts val="900"/>
              </a:spcAft>
              <a:defRPr/>
            </a:pPr>
            <a:r>
              <a:rPr lang="en-US" sz="1200" dirty="0">
                <a:latin typeface="Gotham-Medium"/>
                <a:cs typeface="Gotham-Medium"/>
              </a:rPr>
              <a:t>Sales</a:t>
            </a:r>
          </a:p>
          <a:p>
            <a:pPr marL="171450" lvl="1" indent="-171450">
              <a:buFont typeface="Arial"/>
              <a:buChar char="•"/>
              <a:defRPr/>
            </a:pPr>
            <a:r>
              <a:rPr lang="en-US" sz="1100" dirty="0">
                <a:solidFill>
                  <a:schemeClr val="tx1"/>
                </a:solidFill>
              </a:rPr>
              <a:t>Will you require a direct sales force, let customers self-service, and/or leverage indirect sales channels</a:t>
            </a:r>
            <a:r>
              <a:rPr lang="en-US" sz="1100" dirty="0">
                <a:solidFill>
                  <a:prstClr val="black"/>
                </a:solidFill>
              </a:rPr>
              <a:t> including referral, affiliate, and reseller programs?</a:t>
            </a:r>
          </a:p>
          <a:p>
            <a:pPr marL="171450" lvl="1" indent="-171450">
              <a:buFont typeface="Arial"/>
              <a:buChar char="•"/>
              <a:defRPr/>
            </a:pPr>
            <a:r>
              <a:rPr lang="en-US" sz="1100" dirty="0">
                <a:solidFill>
                  <a:prstClr val="black"/>
                </a:solidFill>
              </a:rPr>
              <a:t>What are the paths to conversion (e.g. free trial)?</a:t>
            </a:r>
          </a:p>
        </p:txBody>
      </p:sp>
      <p:sp>
        <p:nvSpPr>
          <p:cNvPr id="5" name="Footer Placeholder 4"/>
          <p:cNvSpPr>
            <a:spLocks noGrp="1"/>
          </p:cNvSpPr>
          <p:nvPr>
            <p:ph type="ftr" sz="quarter" idx="11"/>
          </p:nvPr>
        </p:nvSpPr>
        <p:spPr/>
        <p:txBody>
          <a:bodyPr/>
          <a:lstStyle/>
          <a:p>
            <a:r>
              <a:rPr lang="en-US" dirty="0"/>
              <a:t>©  </a:t>
            </a:r>
            <a:r>
              <a:rPr lang="is-IS" dirty="0"/>
              <a:t>2023</a:t>
            </a:r>
            <a:r>
              <a:rPr lang="en-US" dirty="0"/>
              <a:t> </a:t>
            </a:r>
            <a:r>
              <a:rPr lang="en-US" dirty="0" err="1"/>
              <a:t>theProductPath</a:t>
            </a:r>
            <a:r>
              <a:rPr lang="en-US" dirty="0"/>
              <a:t> </a:t>
            </a:r>
          </a:p>
        </p:txBody>
      </p:sp>
      <p:sp>
        <p:nvSpPr>
          <p:cNvPr id="6" name="Header Placeholder 5"/>
          <p:cNvSpPr>
            <a:spLocks noGrp="1"/>
          </p:cNvSpPr>
          <p:nvPr>
            <p:ph type="hdr" sz="quarter" idx="12"/>
          </p:nvPr>
        </p:nvSpPr>
        <p:spPr/>
        <p:txBody>
          <a:bodyPr/>
          <a:lstStyle/>
          <a:p>
            <a:r>
              <a:rPr lang="en-US"/>
              <a:t>Opportunity Assessment Multi-Tool</a:t>
            </a:r>
            <a:endParaRPr lang="en-US" dirty="0"/>
          </a:p>
        </p:txBody>
      </p:sp>
      <p:sp>
        <p:nvSpPr>
          <p:cNvPr id="7" name="TextBox 6"/>
          <p:cNvSpPr txBox="1"/>
          <p:nvPr/>
        </p:nvSpPr>
        <p:spPr>
          <a:xfrm>
            <a:off x="225777" y="2587345"/>
            <a:ext cx="2442003" cy="3654847"/>
          </a:xfrm>
          <a:prstGeom prst="rect">
            <a:avLst/>
          </a:prstGeom>
          <a:noFill/>
        </p:spPr>
        <p:txBody>
          <a:bodyPr wrap="square" rtlCol="0">
            <a:spAutoFit/>
          </a:bodyPr>
          <a:lstStyle/>
          <a:p>
            <a:pPr>
              <a:spcBef>
                <a:spcPts val="600"/>
              </a:spcBef>
              <a:defRPr/>
            </a:pPr>
            <a:r>
              <a:rPr lang="en-US" sz="1050" b="1" dirty="0">
                <a:solidFill>
                  <a:srgbClr val="323C53"/>
                </a:solidFill>
                <a:latin typeface="Gotham-Book"/>
                <a:cs typeface="Gotham-Book"/>
              </a:rPr>
              <a:t>Think in terms of broad strokes</a:t>
            </a:r>
          </a:p>
          <a:p>
            <a:pPr lvl="0">
              <a:spcBef>
                <a:spcPts val="600"/>
              </a:spcBef>
              <a:defRPr/>
            </a:pPr>
            <a:r>
              <a:rPr lang="en-US" sz="1050" dirty="0">
                <a:latin typeface="Gotham-Book"/>
                <a:cs typeface="Gotham-Book"/>
              </a:rPr>
              <a:t>It is not necessary to build the entire go-to-market plan as part of the assessment. You can hone the finer points once you gather and review feedback from customers and prospects. </a:t>
            </a:r>
          </a:p>
          <a:p>
            <a:pPr lvl="0">
              <a:spcBef>
                <a:spcPts val="600"/>
              </a:spcBef>
              <a:defRPr/>
            </a:pPr>
            <a:r>
              <a:rPr lang="en-US" sz="1050" dirty="0">
                <a:latin typeface="Gotham-Book"/>
                <a:cs typeface="Gotham-Book"/>
              </a:rPr>
              <a:t>Many of the topics addressed here including value prop, market window, target market and revenue metrics will feed into the more complete, formal plan.</a:t>
            </a:r>
          </a:p>
          <a:p>
            <a:pPr>
              <a:spcBef>
                <a:spcPts val="1200"/>
              </a:spcBef>
              <a:spcAft>
                <a:spcPts val="600"/>
              </a:spcAft>
            </a:pPr>
            <a:r>
              <a:rPr lang="en-US" sz="1050" b="1" dirty="0">
                <a:solidFill>
                  <a:srgbClr val="323C53"/>
                </a:solidFill>
                <a:latin typeface="Gotham-Book"/>
                <a:cs typeface="Gotham-Book"/>
              </a:rPr>
              <a:t>Not your first rodeo?</a:t>
            </a:r>
            <a:endParaRPr lang="en-US" sz="1000" dirty="0">
              <a:solidFill>
                <a:srgbClr val="323C53"/>
              </a:solidFill>
              <a:latin typeface="Gotham-Book"/>
              <a:cs typeface="Gotham-Book"/>
            </a:endParaRPr>
          </a:p>
          <a:p>
            <a:pPr lvl="0">
              <a:defRPr/>
            </a:pPr>
            <a:r>
              <a:rPr lang="en-US" sz="1000" dirty="0">
                <a:latin typeface="Gotham-Book"/>
                <a:cs typeface="Gotham-Book"/>
              </a:rPr>
              <a:t>Don’t over think this if your team has already had success bringing similar offerings to market. This topic is most helpful for those teams that have yet to put sufficient thought into how they will launch their product.</a:t>
            </a:r>
          </a:p>
        </p:txBody>
      </p:sp>
      <p:sp>
        <p:nvSpPr>
          <p:cNvPr id="8" name="Header Placeholder 5"/>
          <p:cNvSpPr txBox="1">
            <a:spLocks/>
          </p:cNvSpPr>
          <p:nvPr/>
        </p:nvSpPr>
        <p:spPr>
          <a:xfrm>
            <a:off x="5219044" y="90559"/>
            <a:ext cx="3838053" cy="313267"/>
          </a:xfrm>
          <a:prstGeom prst="rect">
            <a:avLst/>
          </a:prstGeom>
          <a:ln>
            <a:noFill/>
          </a:ln>
        </p:spPr>
        <p:txBody>
          <a:bodyPr vert="horz" lIns="91440" tIns="45720" rIns="91440" bIns="45720" rtlCol="0"/>
          <a:lstStyle>
            <a:defPPr>
              <a:defRPr lang="en-US"/>
            </a:defPPr>
            <a:lvl1pPr marL="0" algn="l" defTabSz="457200" rtl="0" eaLnBrk="1" latinLnBrk="0" hangingPunct="1">
              <a:spcBef>
                <a:spcPts val="1200"/>
              </a:spcBef>
              <a:defRPr sz="1800" b="0" i="0" kern="1200">
                <a:solidFill>
                  <a:srgbClr val="F58220"/>
                </a:solidFill>
                <a:latin typeface="Gotham-Book"/>
                <a:ea typeface="+mn-ea"/>
                <a:cs typeface="Gotham-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solidFill>
                  <a:srgbClr val="2D92AA"/>
                </a:solidFill>
              </a:rPr>
              <a:t>Assessment Guide | </a:t>
            </a:r>
            <a:r>
              <a:rPr lang="en-US" dirty="0"/>
              <a:t>8</a:t>
            </a:r>
            <a:r>
              <a:rPr lang="en-US" dirty="0">
                <a:solidFill>
                  <a:srgbClr val="2D92AA"/>
                </a:solidFill>
              </a:rPr>
              <a:t> of 10</a:t>
            </a:r>
          </a:p>
        </p:txBody>
      </p:sp>
      <p:sp>
        <p:nvSpPr>
          <p:cNvPr id="9" name="TextBox 8"/>
          <p:cNvSpPr txBox="1"/>
          <p:nvPr/>
        </p:nvSpPr>
        <p:spPr>
          <a:xfrm>
            <a:off x="440938" y="1086717"/>
            <a:ext cx="2016757" cy="992317"/>
          </a:xfrm>
          <a:prstGeom prst="roundRect">
            <a:avLst>
              <a:gd name="adj" fmla="val 6641"/>
            </a:avLst>
          </a:prstGeom>
          <a:solidFill>
            <a:schemeClr val="bg1">
              <a:alpha val="83000"/>
            </a:schemeClr>
          </a:solidFill>
        </p:spPr>
        <p:txBody>
          <a:bodyPr wrap="square" rtlCol="0" anchor="ctr">
            <a:noAutofit/>
          </a:bodyPr>
          <a:lstStyle/>
          <a:p>
            <a:pPr algn="ctr"/>
            <a:r>
              <a:rPr lang="en-US" dirty="0">
                <a:solidFill>
                  <a:srgbClr val="F58220"/>
                </a:solidFill>
                <a:latin typeface="Gotham-Book"/>
                <a:cs typeface="Gotham-Book"/>
              </a:rPr>
              <a:t>Go to Market</a:t>
            </a:r>
          </a:p>
          <a:p>
            <a:pPr algn="ctr"/>
            <a:r>
              <a:rPr lang="en-US" dirty="0">
                <a:solidFill>
                  <a:srgbClr val="F58220"/>
                </a:solidFill>
                <a:latin typeface="Gotham-Book"/>
                <a:cs typeface="Gotham-Book"/>
              </a:rPr>
              <a:t>Strategy</a:t>
            </a:r>
          </a:p>
        </p:txBody>
      </p:sp>
      <p:sp>
        <p:nvSpPr>
          <p:cNvPr id="10" name="Rounded Rectangle 9"/>
          <p:cNvSpPr/>
          <p:nvPr/>
        </p:nvSpPr>
        <p:spPr>
          <a:xfrm>
            <a:off x="2825750" y="5212948"/>
            <a:ext cx="6240407" cy="1116330"/>
          </a:xfrm>
          <a:prstGeom prst="roundRect">
            <a:avLst>
              <a:gd name="adj" fmla="val 3853"/>
            </a:avLst>
          </a:prstGeom>
          <a:solidFill>
            <a:srgbClr val="323C53">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Bef>
                <a:spcPts val="1500"/>
              </a:spcBef>
              <a:spcAft>
                <a:spcPts val="600"/>
              </a:spcAft>
              <a:defRPr/>
            </a:pPr>
            <a:r>
              <a:rPr lang="en-US" sz="1200" dirty="0">
                <a:solidFill>
                  <a:srgbClr val="FFFFFF"/>
                </a:solidFill>
                <a:latin typeface="Gotham-Medium"/>
                <a:cs typeface="Gotham-Medium"/>
              </a:rPr>
              <a:t>Consider the risks to your plan</a:t>
            </a:r>
          </a:p>
          <a:p>
            <a:r>
              <a:rPr lang="en-US" sz="1100" dirty="0">
                <a:solidFill>
                  <a:srgbClr val="FFFFFF"/>
                </a:solidFill>
                <a:latin typeface="Gotham-Book"/>
                <a:cs typeface="Gotham-Book"/>
              </a:rPr>
              <a:t>As you think through how you will market &amp; sell to your target market and what it will take to implement/deliver/distribute to &amp; support the customer base, consider all the things that may affect your ability to meet your goals. Be sure to identify those risks and outline the steps you will take to address those risks.</a:t>
            </a:r>
          </a:p>
        </p:txBody>
      </p:sp>
    </p:spTree>
    <p:extLst>
      <p:ext uri="{BB962C8B-B14F-4D97-AF65-F5344CB8AC3E}">
        <p14:creationId xmlns:p14="http://schemas.microsoft.com/office/powerpoint/2010/main" val="1436796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850" y="514350"/>
            <a:ext cx="3281363" cy="1846263"/>
          </a:xfrm>
        </p:spPr>
      </p:sp>
      <p:sp>
        <p:nvSpPr>
          <p:cNvPr id="3" name="Notes Placeholder 2"/>
          <p:cNvSpPr>
            <a:spLocks noGrp="1"/>
          </p:cNvSpPr>
          <p:nvPr>
            <p:ph type="body" idx="1"/>
          </p:nvPr>
        </p:nvSpPr>
        <p:spPr/>
        <p:txBody>
          <a:bodyPr/>
          <a:lstStyle/>
          <a:p>
            <a:pPr>
              <a:spcAft>
                <a:spcPts val="900"/>
              </a:spcAft>
            </a:pPr>
            <a:r>
              <a:rPr lang="en-US" sz="1200" dirty="0">
                <a:latin typeface="Gotham-Medium"/>
                <a:cs typeface="Gotham-Medium"/>
              </a:rPr>
              <a:t>Need help with</a:t>
            </a:r>
            <a:r>
              <a:rPr lang="en-US" sz="1200" baseline="0" dirty="0">
                <a:latin typeface="Gotham-Medium"/>
                <a:cs typeface="Gotham-Medium"/>
              </a:rPr>
              <a:t> this topic?</a:t>
            </a:r>
          </a:p>
          <a:p>
            <a:pPr marL="171450" indent="-171450">
              <a:buFont typeface="Arial"/>
              <a:buChar char="•"/>
            </a:pPr>
            <a:r>
              <a:rPr lang="en-US" sz="1100" b="0" i="0" kern="1200" dirty="0">
                <a:solidFill>
                  <a:schemeClr val="tx1"/>
                </a:solidFill>
                <a:latin typeface="Gotham-Book"/>
                <a:ea typeface="+mn-ea"/>
                <a:cs typeface="Gotham-Book"/>
              </a:rPr>
              <a:t>Think about all the pieces that will be required to create a complete solution</a:t>
            </a:r>
            <a:r>
              <a:rPr lang="en-US" dirty="0">
                <a:solidFill>
                  <a:schemeClr val="tx1"/>
                </a:solidFill>
              </a:rPr>
              <a:t>:</a:t>
            </a:r>
            <a:endParaRPr lang="en-US" sz="1100" b="0" i="0" kern="1200" dirty="0">
              <a:solidFill>
                <a:schemeClr val="tx1"/>
              </a:solidFill>
              <a:latin typeface="Gotham-Book"/>
              <a:ea typeface="+mn-ea"/>
              <a:cs typeface="Gotham-Book"/>
            </a:endParaRPr>
          </a:p>
          <a:p>
            <a:pPr marL="393700" lvl="1" indent="-171450">
              <a:buFont typeface="Arial"/>
              <a:buChar char="•"/>
              <a:defRPr/>
            </a:pPr>
            <a:r>
              <a:rPr lang="en-US" dirty="0">
                <a:solidFill>
                  <a:schemeClr val="tx1"/>
                </a:solidFill>
              </a:rPr>
              <a:t>What do you need to do to be ready for launch? What has to be in place?</a:t>
            </a:r>
          </a:p>
          <a:p>
            <a:pPr marL="393700" marR="0" lvl="1" indent="-171450" fontAlgn="auto">
              <a:lnSpc>
                <a:spcPct val="100000"/>
              </a:lnSpc>
              <a:spcBef>
                <a:spcPts val="0"/>
              </a:spcBef>
              <a:spcAft>
                <a:spcPts val="0"/>
              </a:spcAft>
              <a:buClrTx/>
              <a:buSzTx/>
              <a:buFont typeface="Arial"/>
              <a:buChar char="•"/>
              <a:tabLst/>
              <a:defRPr/>
            </a:pPr>
            <a:r>
              <a:rPr lang="en-US" dirty="0">
                <a:solidFill>
                  <a:schemeClr val="tx1"/>
                </a:solidFill>
              </a:rPr>
              <a:t>What dependencies do you have on other companies? On other technologies or infrastructure? On talent to implement, deploy, sell, &amp; support?</a:t>
            </a:r>
          </a:p>
          <a:p>
            <a:pPr marL="393700" marR="0" lvl="1" indent="-171450" fontAlgn="auto">
              <a:lnSpc>
                <a:spcPct val="100000"/>
              </a:lnSpc>
              <a:spcBef>
                <a:spcPts val="0"/>
              </a:spcBef>
              <a:spcAft>
                <a:spcPts val="0"/>
              </a:spcAft>
              <a:buClrTx/>
              <a:buSzTx/>
              <a:buFont typeface="Arial"/>
              <a:buChar char="•"/>
              <a:tabLst/>
              <a:defRPr/>
            </a:pPr>
            <a:r>
              <a:rPr lang="en-US" dirty="0">
                <a:solidFill>
                  <a:schemeClr val="tx1"/>
                </a:solidFill>
              </a:rPr>
              <a:t>What additional resources might you need including raw materials, equipment, physical locations such as warehouses, shipping logistics, etc.</a:t>
            </a:r>
          </a:p>
          <a:p>
            <a:pPr marL="171450" marR="0" lvl="0" indent="-171450" algn="l" defTabSz="457200" rtl="0" eaLnBrk="1" fontAlgn="auto" latinLnBrk="0" hangingPunct="1">
              <a:lnSpc>
                <a:spcPct val="100000"/>
              </a:lnSpc>
              <a:spcBef>
                <a:spcPts val="12600"/>
              </a:spcBef>
              <a:spcAft>
                <a:spcPts val="0"/>
              </a:spcAft>
              <a:buClrTx/>
              <a:buSzTx/>
              <a:buFont typeface="Arial"/>
              <a:buChar char="•"/>
              <a:tabLst/>
              <a:defRPr/>
            </a:pPr>
            <a:r>
              <a:rPr lang="en-US" sz="1100" b="0" i="0" kern="1200" baseline="0" dirty="0">
                <a:solidFill>
                  <a:schemeClr val="tx1"/>
                </a:solidFill>
                <a:latin typeface="Gotham-Book"/>
                <a:ea typeface="+mn-ea"/>
                <a:cs typeface="Gotham-Book"/>
              </a:rPr>
              <a:t>What will your customers expect from you when you launch (e.g. provisioning tools, documentation, training, support)?</a:t>
            </a:r>
          </a:p>
          <a:p>
            <a:pPr marL="171450" marR="0" lvl="0" indent="-171450" algn="l" defTabSz="457200" rtl="0" eaLnBrk="1" fontAlgn="auto" latinLnBrk="0" hangingPunct="1">
              <a:lnSpc>
                <a:spcPct val="100000"/>
              </a:lnSpc>
              <a:spcBef>
                <a:spcPts val="300"/>
              </a:spcBef>
              <a:spcAft>
                <a:spcPts val="0"/>
              </a:spcAft>
              <a:buClrTx/>
              <a:buSzTx/>
              <a:buFont typeface="Arial"/>
              <a:buChar char="•"/>
              <a:tabLst/>
              <a:defRPr/>
            </a:pPr>
            <a:r>
              <a:rPr lang="en-US" sz="1100" b="0" i="0" kern="1200" baseline="0" dirty="0">
                <a:solidFill>
                  <a:schemeClr val="tx1"/>
                </a:solidFill>
                <a:latin typeface="Gotham-Book"/>
                <a:ea typeface="+mn-ea"/>
                <a:cs typeface="Gotham-Book"/>
              </a:rPr>
              <a:t>If you expect to roll the</a:t>
            </a:r>
            <a:r>
              <a:rPr lang="en-US" sz="1100" b="0" i="0" kern="1200" dirty="0">
                <a:solidFill>
                  <a:schemeClr val="tx1"/>
                </a:solidFill>
                <a:latin typeface="Gotham-Book"/>
                <a:ea typeface="+mn-ea"/>
                <a:cs typeface="Gotham-Book"/>
              </a:rPr>
              <a:t> solution</a:t>
            </a:r>
            <a:r>
              <a:rPr lang="en-US" sz="1100" b="0" i="0" kern="1200" baseline="0" dirty="0">
                <a:solidFill>
                  <a:schemeClr val="tx1"/>
                </a:solidFill>
                <a:latin typeface="Gotham-Book"/>
                <a:ea typeface="+mn-ea"/>
                <a:cs typeface="Gotham-Book"/>
              </a:rPr>
              <a:t> out in stages, are there</a:t>
            </a:r>
            <a:r>
              <a:rPr lang="en-US" sz="1100" b="0" i="0" kern="1200" dirty="0">
                <a:solidFill>
                  <a:schemeClr val="tx1"/>
                </a:solidFill>
                <a:latin typeface="Gotham-Book"/>
                <a:ea typeface="+mn-ea"/>
                <a:cs typeface="Gotham-Book"/>
              </a:rPr>
              <a:t> particular components that would be considered pre-requisites and must be deployed before downstream components?</a:t>
            </a:r>
            <a:endParaRPr lang="en-US" sz="1100" b="0" i="0" kern="1200" baseline="0" dirty="0">
              <a:solidFill>
                <a:schemeClr val="tx1"/>
              </a:solidFill>
              <a:latin typeface="Gotham-Book"/>
              <a:ea typeface="+mn-ea"/>
              <a:cs typeface="Gotham-Book"/>
            </a:endParaRPr>
          </a:p>
          <a:p>
            <a:pPr marL="171450" marR="0" lvl="0" indent="-171450" algn="l" defTabSz="457200" rtl="0" eaLnBrk="1" fontAlgn="auto" latinLnBrk="0" hangingPunct="1">
              <a:lnSpc>
                <a:spcPct val="100000"/>
              </a:lnSpc>
              <a:spcBef>
                <a:spcPts val="300"/>
              </a:spcBef>
              <a:spcAft>
                <a:spcPts val="0"/>
              </a:spcAft>
              <a:buClrTx/>
              <a:buSzTx/>
              <a:buFont typeface="Arial"/>
              <a:buChar char="•"/>
              <a:tabLst/>
              <a:defRPr/>
            </a:pPr>
            <a:r>
              <a:rPr lang="en-US" sz="1100" b="0" i="0" kern="1200" baseline="0" dirty="0">
                <a:solidFill>
                  <a:schemeClr val="tx1"/>
                </a:solidFill>
                <a:latin typeface="Gotham-Book"/>
                <a:ea typeface="+mn-ea"/>
                <a:cs typeface="Gotham-Book"/>
              </a:rPr>
              <a:t>If/when your solution takes off, what</a:t>
            </a:r>
            <a:r>
              <a:rPr lang="en-US" sz="1100" b="0" i="0" kern="1200" dirty="0">
                <a:solidFill>
                  <a:schemeClr val="tx1"/>
                </a:solidFill>
                <a:latin typeface="Gotham-Book"/>
                <a:ea typeface="+mn-ea"/>
                <a:cs typeface="Gotham-Book"/>
              </a:rPr>
              <a:t> additional measures would need to be taken to accommodate and support rapid scaling</a:t>
            </a:r>
            <a:r>
              <a:rPr lang="en-US" sz="1100" b="0" i="0" kern="1200" baseline="0" dirty="0">
                <a:solidFill>
                  <a:schemeClr val="tx1"/>
                </a:solidFill>
                <a:latin typeface="Gotham-Book"/>
                <a:ea typeface="+mn-ea"/>
                <a:cs typeface="Gotham-Book"/>
              </a:rPr>
              <a:t>?</a:t>
            </a:r>
          </a:p>
        </p:txBody>
      </p:sp>
      <p:sp>
        <p:nvSpPr>
          <p:cNvPr id="5" name="Footer Placeholder 4"/>
          <p:cNvSpPr>
            <a:spLocks noGrp="1"/>
          </p:cNvSpPr>
          <p:nvPr>
            <p:ph type="ftr" sz="quarter" idx="11"/>
          </p:nvPr>
        </p:nvSpPr>
        <p:spPr/>
        <p:txBody>
          <a:bodyPr/>
          <a:lstStyle/>
          <a:p>
            <a:r>
              <a:rPr lang="en-US" dirty="0"/>
              <a:t>©  </a:t>
            </a:r>
            <a:r>
              <a:rPr lang="is-IS" dirty="0"/>
              <a:t>2023</a:t>
            </a:r>
            <a:r>
              <a:rPr lang="en-US" dirty="0"/>
              <a:t> </a:t>
            </a:r>
            <a:r>
              <a:rPr lang="en-US" dirty="0" err="1"/>
              <a:t>theProductPath</a:t>
            </a:r>
            <a:r>
              <a:rPr lang="en-US" dirty="0"/>
              <a:t> </a:t>
            </a:r>
          </a:p>
        </p:txBody>
      </p:sp>
      <p:sp>
        <p:nvSpPr>
          <p:cNvPr id="6" name="Header Placeholder 5"/>
          <p:cNvSpPr>
            <a:spLocks noGrp="1"/>
          </p:cNvSpPr>
          <p:nvPr>
            <p:ph type="hdr" sz="quarter" idx="12"/>
          </p:nvPr>
        </p:nvSpPr>
        <p:spPr/>
        <p:txBody>
          <a:bodyPr/>
          <a:lstStyle/>
          <a:p>
            <a:r>
              <a:rPr lang="en-US"/>
              <a:t>Opportunity Assessment Multi-Tool</a:t>
            </a:r>
            <a:endParaRPr lang="en-US" dirty="0"/>
          </a:p>
        </p:txBody>
      </p:sp>
      <p:sp>
        <p:nvSpPr>
          <p:cNvPr id="7" name="TextBox 6"/>
          <p:cNvSpPr txBox="1"/>
          <p:nvPr/>
        </p:nvSpPr>
        <p:spPr>
          <a:xfrm>
            <a:off x="225777" y="2587345"/>
            <a:ext cx="2442003" cy="3662541"/>
          </a:xfrm>
          <a:prstGeom prst="rect">
            <a:avLst/>
          </a:prstGeom>
          <a:noFill/>
        </p:spPr>
        <p:txBody>
          <a:bodyPr wrap="square" rtlCol="0">
            <a:spAutoFit/>
          </a:bodyPr>
          <a:lstStyle/>
          <a:p>
            <a:pPr>
              <a:spcAft>
                <a:spcPts val="600"/>
              </a:spcAft>
            </a:pPr>
            <a:r>
              <a:rPr lang="en-US" sz="1100" b="1" dirty="0">
                <a:solidFill>
                  <a:srgbClr val="323C53"/>
                </a:solidFill>
                <a:latin typeface="Gotham-Book"/>
                <a:cs typeface="Gotham-Book"/>
              </a:rPr>
              <a:t>Consider the MVP</a:t>
            </a:r>
            <a:endParaRPr lang="en-US" sz="1000" dirty="0">
              <a:solidFill>
                <a:srgbClr val="323C53"/>
              </a:solidFill>
              <a:latin typeface="Gotham-Book"/>
              <a:cs typeface="Gotham-Book"/>
            </a:endParaRPr>
          </a:p>
          <a:p>
            <a:pPr lvl="0"/>
            <a:r>
              <a:rPr lang="en-US" sz="1000" dirty="0">
                <a:solidFill>
                  <a:srgbClr val="323C53"/>
                </a:solidFill>
                <a:latin typeface="Gotham-Book"/>
                <a:cs typeface="Gotham-Book"/>
              </a:rPr>
              <a:t>Much has been written about early validation through the development and testing of a Minimum Viable Product or MVP.</a:t>
            </a:r>
          </a:p>
          <a:p>
            <a:pPr lvl="0"/>
            <a:endParaRPr lang="en-US" sz="1000" dirty="0">
              <a:solidFill>
                <a:srgbClr val="323C53"/>
              </a:solidFill>
              <a:latin typeface="Gotham-Book"/>
              <a:cs typeface="Gotham-Book"/>
            </a:endParaRPr>
          </a:p>
          <a:p>
            <a:pPr lvl="0">
              <a:spcBef>
                <a:spcPts val="3600"/>
              </a:spcBef>
            </a:pPr>
            <a:r>
              <a:rPr lang="en-US" sz="1000" dirty="0">
                <a:solidFill>
                  <a:srgbClr val="323C53"/>
                </a:solidFill>
                <a:latin typeface="Gotham-Book"/>
                <a:cs typeface="Gotham-Book"/>
              </a:rPr>
              <a:t>If you embrace the notion that you can adequately test your initial hypotheses with a greatly reduced subset of features, you will be able to narrow down the list of solution requirements for the first pass at your solution.</a:t>
            </a:r>
          </a:p>
          <a:p>
            <a:pPr lvl="0"/>
            <a:endParaRPr lang="en-US" sz="1000" dirty="0">
              <a:solidFill>
                <a:srgbClr val="323C53"/>
              </a:solidFill>
              <a:latin typeface="Gotham-Book"/>
              <a:cs typeface="Gotham-Book"/>
            </a:endParaRPr>
          </a:p>
          <a:p>
            <a:pPr lvl="0"/>
            <a:r>
              <a:rPr lang="en-US" sz="1000" dirty="0">
                <a:solidFill>
                  <a:srgbClr val="323C53"/>
                </a:solidFill>
                <a:latin typeface="Gotham-Book"/>
                <a:cs typeface="Gotham-Book"/>
              </a:rPr>
              <a:t>You can find a good MVP reading list on Wikipedia:</a:t>
            </a:r>
          </a:p>
          <a:p>
            <a:pPr marL="569913" lvl="0"/>
            <a:endParaRPr lang="en-US" sz="900" dirty="0">
              <a:solidFill>
                <a:srgbClr val="323C53"/>
              </a:solidFill>
              <a:latin typeface="Gotham-Book"/>
              <a:cs typeface="Gotham-Book"/>
            </a:endParaRPr>
          </a:p>
          <a:p>
            <a:pPr marL="569913" lvl="0"/>
            <a:r>
              <a:rPr lang="en-US" sz="900" dirty="0">
                <a:solidFill>
                  <a:srgbClr val="323C53"/>
                </a:solidFill>
                <a:latin typeface="Gotham-Book"/>
                <a:cs typeface="Gotham-Book"/>
              </a:rPr>
              <a:t>http://</a:t>
            </a:r>
            <a:r>
              <a:rPr lang="en-US" sz="900" dirty="0" err="1">
                <a:solidFill>
                  <a:srgbClr val="323C53"/>
                </a:solidFill>
                <a:latin typeface="Gotham-Book"/>
                <a:cs typeface="Gotham-Book"/>
              </a:rPr>
              <a:t>en.wikipedia.org</a:t>
            </a:r>
            <a:r>
              <a:rPr lang="en-US" sz="900" dirty="0">
                <a:solidFill>
                  <a:srgbClr val="323C53"/>
                </a:solidFill>
                <a:latin typeface="Gotham-Book"/>
                <a:cs typeface="Gotham-Book"/>
              </a:rPr>
              <a:t>/wiki/</a:t>
            </a:r>
            <a:r>
              <a:rPr lang="en-US" sz="900" dirty="0" err="1">
                <a:solidFill>
                  <a:srgbClr val="323C53"/>
                </a:solidFill>
                <a:latin typeface="Gotham-Book"/>
                <a:cs typeface="Gotham-Book"/>
              </a:rPr>
              <a:t>Minimum_viable_product#External_links</a:t>
            </a:r>
            <a:endParaRPr lang="en-US" sz="900" dirty="0">
              <a:solidFill>
                <a:srgbClr val="323C53"/>
              </a:solidFill>
              <a:latin typeface="Gotham-Book"/>
              <a:cs typeface="Gotham-Book"/>
            </a:endParaRPr>
          </a:p>
        </p:txBody>
      </p:sp>
      <p:sp>
        <p:nvSpPr>
          <p:cNvPr id="8" name="Header Placeholder 5"/>
          <p:cNvSpPr txBox="1">
            <a:spLocks/>
          </p:cNvSpPr>
          <p:nvPr/>
        </p:nvSpPr>
        <p:spPr>
          <a:xfrm>
            <a:off x="5219044" y="90559"/>
            <a:ext cx="3838053" cy="313267"/>
          </a:xfrm>
          <a:prstGeom prst="rect">
            <a:avLst/>
          </a:prstGeom>
          <a:ln>
            <a:noFill/>
          </a:ln>
        </p:spPr>
        <p:txBody>
          <a:bodyPr vert="horz" lIns="91440" tIns="45720" rIns="91440" bIns="45720" rtlCol="0"/>
          <a:lstStyle>
            <a:defPPr>
              <a:defRPr lang="en-US"/>
            </a:defPPr>
            <a:lvl1pPr marL="0" algn="l" defTabSz="457200" rtl="0" eaLnBrk="1" latinLnBrk="0" hangingPunct="1">
              <a:spcBef>
                <a:spcPts val="1200"/>
              </a:spcBef>
              <a:defRPr sz="1800" b="0" i="0" kern="1200">
                <a:solidFill>
                  <a:srgbClr val="F58220"/>
                </a:solidFill>
                <a:latin typeface="Gotham-Book"/>
                <a:ea typeface="+mn-ea"/>
                <a:cs typeface="Gotham-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solidFill>
                  <a:srgbClr val="2D92AA"/>
                </a:solidFill>
              </a:rPr>
              <a:t>Assessment Guide | </a:t>
            </a:r>
            <a:r>
              <a:rPr lang="en-US" dirty="0"/>
              <a:t>9</a:t>
            </a:r>
            <a:r>
              <a:rPr lang="en-US" dirty="0">
                <a:solidFill>
                  <a:srgbClr val="2D92AA"/>
                </a:solidFill>
              </a:rPr>
              <a:t> of 10</a:t>
            </a:r>
          </a:p>
        </p:txBody>
      </p:sp>
      <p:sp>
        <p:nvSpPr>
          <p:cNvPr id="9" name="TextBox 8"/>
          <p:cNvSpPr txBox="1"/>
          <p:nvPr/>
        </p:nvSpPr>
        <p:spPr>
          <a:xfrm>
            <a:off x="440938" y="1086717"/>
            <a:ext cx="2016757" cy="992317"/>
          </a:xfrm>
          <a:prstGeom prst="roundRect">
            <a:avLst>
              <a:gd name="adj" fmla="val 6641"/>
            </a:avLst>
          </a:prstGeom>
          <a:solidFill>
            <a:schemeClr val="bg1">
              <a:alpha val="83000"/>
            </a:schemeClr>
          </a:solidFill>
        </p:spPr>
        <p:txBody>
          <a:bodyPr wrap="square" rtlCol="0" anchor="ctr">
            <a:noAutofit/>
          </a:bodyPr>
          <a:lstStyle/>
          <a:p>
            <a:pPr algn="ctr"/>
            <a:r>
              <a:rPr lang="en-US" dirty="0">
                <a:solidFill>
                  <a:srgbClr val="F58220"/>
                </a:solidFill>
                <a:latin typeface="Gotham-Book"/>
                <a:cs typeface="Gotham-Book"/>
              </a:rPr>
              <a:t>Solution</a:t>
            </a:r>
          </a:p>
          <a:p>
            <a:pPr algn="ctr"/>
            <a:r>
              <a:rPr lang="en-US" dirty="0">
                <a:solidFill>
                  <a:srgbClr val="F58220"/>
                </a:solidFill>
                <a:latin typeface="Gotham-Book"/>
                <a:cs typeface="Gotham-Book"/>
              </a:rPr>
              <a:t>Requirements</a:t>
            </a:r>
          </a:p>
        </p:txBody>
      </p:sp>
      <p:sp>
        <p:nvSpPr>
          <p:cNvPr id="11" name="Rounded Rectangle 10"/>
          <p:cNvSpPr/>
          <p:nvPr/>
        </p:nvSpPr>
        <p:spPr>
          <a:xfrm>
            <a:off x="2816690" y="4776347"/>
            <a:ext cx="6240407" cy="1556720"/>
          </a:xfrm>
          <a:prstGeom prst="roundRect">
            <a:avLst>
              <a:gd name="adj" fmla="val 3853"/>
            </a:avLst>
          </a:prstGeom>
          <a:solidFill>
            <a:srgbClr val="323C53">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spcBef>
                <a:spcPts val="600"/>
              </a:spcBef>
              <a:defRPr/>
            </a:pPr>
            <a:r>
              <a:rPr lang="en-US" sz="1400" dirty="0">
                <a:solidFill>
                  <a:srgbClr val="FFFFFF"/>
                </a:solidFill>
                <a:latin typeface="Gotham-Book"/>
                <a:cs typeface="Gotham-Book"/>
              </a:rPr>
              <a:t>“</a:t>
            </a:r>
            <a:r>
              <a:rPr lang="en-US" sz="1100" dirty="0">
                <a:solidFill>
                  <a:srgbClr val="FFFFFF"/>
                </a:solidFill>
                <a:latin typeface="Gotham-Book"/>
                <a:cs typeface="Gotham-Book"/>
              </a:rPr>
              <a:t>The success factors, or solution requirements, refer to any special needs or requirements that were identified during the investigation. Again, we’re not describing the product here, but rather making clear any dependencies or constraints. For example, if this is a product that will be sold through system integrators, then these types of partners have requirements around extensibility of the products they deliver. Similarly, there may be branding or partnership requirements.</a:t>
            </a:r>
            <a:r>
              <a:rPr lang="en-US" sz="1400" dirty="0">
                <a:solidFill>
                  <a:srgbClr val="FFFFFF"/>
                </a:solidFill>
                <a:latin typeface="Gotham-Book"/>
                <a:cs typeface="Gotham-Book"/>
              </a:rPr>
              <a:t>”</a:t>
            </a:r>
          </a:p>
          <a:p>
            <a:pPr lvl="0">
              <a:spcBef>
                <a:spcPts val="600"/>
              </a:spcBef>
              <a:defRPr/>
            </a:pPr>
            <a:r>
              <a:rPr lang="en-US" sz="1000" i="1" dirty="0">
                <a:solidFill>
                  <a:srgbClr val="FFFFFF"/>
                </a:solidFill>
                <a:latin typeface="Gotham-Book"/>
                <a:cs typeface="Gotham-Book"/>
              </a:rPr>
              <a:t>-</a:t>
            </a:r>
            <a:r>
              <a:rPr lang="en-US" sz="1000" i="1" dirty="0" err="1">
                <a:solidFill>
                  <a:srgbClr val="FFFFFF"/>
                </a:solidFill>
                <a:latin typeface="Gotham-Book"/>
                <a:cs typeface="Gotham-Book"/>
              </a:rPr>
              <a:t>Cagan</a:t>
            </a:r>
            <a:r>
              <a:rPr lang="en-US" sz="1000" i="1" dirty="0">
                <a:solidFill>
                  <a:srgbClr val="FFFFFF"/>
                </a:solidFill>
                <a:latin typeface="Gotham-Book"/>
                <a:cs typeface="Gotham-Book"/>
              </a:rPr>
              <a:t>, Marty (2008-06-04). Inspired: How To Create Products Customers Love.</a:t>
            </a:r>
          </a:p>
        </p:txBody>
      </p:sp>
      <p:grpSp>
        <p:nvGrpSpPr>
          <p:cNvPr id="27" name="Group 26"/>
          <p:cNvGrpSpPr/>
          <p:nvPr/>
        </p:nvGrpSpPr>
        <p:grpSpPr>
          <a:xfrm>
            <a:off x="3225996" y="1685369"/>
            <a:ext cx="5471866" cy="1843459"/>
            <a:chOff x="2869165" y="2997369"/>
            <a:chExt cx="6107427" cy="2057577"/>
          </a:xfrm>
        </p:grpSpPr>
        <p:grpSp>
          <p:nvGrpSpPr>
            <p:cNvPr id="15" name="Group 14"/>
            <p:cNvGrpSpPr/>
            <p:nvPr/>
          </p:nvGrpSpPr>
          <p:grpSpPr>
            <a:xfrm>
              <a:off x="4434929" y="3486708"/>
              <a:ext cx="1568238" cy="1568238"/>
              <a:chOff x="5702694" y="3404952"/>
              <a:chExt cx="1568238" cy="1568238"/>
            </a:xfrm>
          </p:grpSpPr>
          <p:pic>
            <p:nvPicPr>
              <p:cNvPr id="16" name="Picture 15" descr="22045.png"/>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2700000">
                <a:off x="5702694" y="3404952"/>
                <a:ext cx="1568238" cy="1568238"/>
              </a:xfrm>
              <a:prstGeom prst="rect">
                <a:avLst/>
              </a:prstGeom>
            </p:spPr>
          </p:pic>
          <p:sp>
            <p:nvSpPr>
              <p:cNvPr id="17" name="TextBox 16"/>
              <p:cNvSpPr txBox="1"/>
              <p:nvPr/>
            </p:nvSpPr>
            <p:spPr>
              <a:xfrm>
                <a:off x="6032836" y="3933979"/>
                <a:ext cx="911584" cy="261610"/>
              </a:xfrm>
              <a:prstGeom prst="rect">
                <a:avLst/>
              </a:prstGeom>
              <a:noFill/>
            </p:spPr>
            <p:txBody>
              <a:bodyPr wrap="square" rtlCol="0">
                <a:spAutoFit/>
              </a:bodyPr>
              <a:lstStyle/>
              <a:p>
                <a:pPr algn="ctr"/>
                <a:r>
                  <a:rPr lang="en-US" sz="1050" dirty="0">
                    <a:solidFill>
                      <a:srgbClr val="323C53"/>
                    </a:solidFill>
                    <a:latin typeface="Gotham-Book"/>
                    <a:cs typeface="Gotham-Book"/>
                  </a:rPr>
                  <a:t>Protect IP</a:t>
                </a:r>
              </a:p>
            </p:txBody>
          </p:sp>
        </p:grpSp>
        <p:grpSp>
          <p:nvGrpSpPr>
            <p:cNvPr id="18" name="Group 17"/>
            <p:cNvGrpSpPr/>
            <p:nvPr/>
          </p:nvGrpSpPr>
          <p:grpSpPr>
            <a:xfrm>
              <a:off x="2869165" y="3119186"/>
              <a:ext cx="1568238" cy="1568238"/>
              <a:chOff x="5702690" y="3358088"/>
              <a:chExt cx="1568238" cy="1568238"/>
            </a:xfrm>
          </p:grpSpPr>
          <p:pic>
            <p:nvPicPr>
              <p:cNvPr id="19" name="Picture 18" descr="22045.png"/>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2700000">
                <a:off x="5702690" y="3358088"/>
                <a:ext cx="1568238" cy="1568238"/>
              </a:xfrm>
              <a:prstGeom prst="rect">
                <a:avLst/>
              </a:prstGeom>
            </p:spPr>
          </p:pic>
          <p:sp>
            <p:nvSpPr>
              <p:cNvPr id="20" name="TextBox 19"/>
              <p:cNvSpPr txBox="1"/>
              <p:nvPr/>
            </p:nvSpPr>
            <p:spPr>
              <a:xfrm>
                <a:off x="6032836" y="3887119"/>
                <a:ext cx="911584" cy="430887"/>
              </a:xfrm>
              <a:prstGeom prst="rect">
                <a:avLst/>
              </a:prstGeom>
              <a:noFill/>
            </p:spPr>
            <p:txBody>
              <a:bodyPr wrap="square" rtlCol="0">
                <a:spAutoFit/>
              </a:bodyPr>
              <a:lstStyle/>
              <a:p>
                <a:pPr algn="ctr"/>
                <a:r>
                  <a:rPr lang="en-US" sz="1050" dirty="0">
                    <a:solidFill>
                      <a:srgbClr val="323C53"/>
                    </a:solidFill>
                    <a:latin typeface="Gotham-Book"/>
                    <a:cs typeface="Gotham-Book"/>
                  </a:rPr>
                  <a:t>Billing System</a:t>
                </a:r>
              </a:p>
            </p:txBody>
          </p:sp>
        </p:grpSp>
        <p:grpSp>
          <p:nvGrpSpPr>
            <p:cNvPr id="21" name="Group 20"/>
            <p:cNvGrpSpPr/>
            <p:nvPr/>
          </p:nvGrpSpPr>
          <p:grpSpPr>
            <a:xfrm>
              <a:off x="5933655" y="2997369"/>
              <a:ext cx="1568238" cy="1568238"/>
              <a:chOff x="5702690" y="3337096"/>
              <a:chExt cx="1568238" cy="1568238"/>
            </a:xfrm>
          </p:grpSpPr>
          <p:pic>
            <p:nvPicPr>
              <p:cNvPr id="22" name="Picture 21" descr="22045.png"/>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2700000">
                <a:off x="5702690" y="3337096"/>
                <a:ext cx="1568238" cy="1568238"/>
              </a:xfrm>
              <a:prstGeom prst="rect">
                <a:avLst/>
              </a:prstGeom>
            </p:spPr>
          </p:pic>
          <p:sp>
            <p:nvSpPr>
              <p:cNvPr id="23" name="TextBox 22"/>
              <p:cNvSpPr txBox="1"/>
              <p:nvPr/>
            </p:nvSpPr>
            <p:spPr>
              <a:xfrm>
                <a:off x="6032836" y="3876623"/>
                <a:ext cx="911584" cy="430887"/>
              </a:xfrm>
              <a:prstGeom prst="rect">
                <a:avLst/>
              </a:prstGeom>
              <a:noFill/>
            </p:spPr>
            <p:txBody>
              <a:bodyPr wrap="square" rtlCol="0">
                <a:spAutoFit/>
              </a:bodyPr>
              <a:lstStyle/>
              <a:p>
                <a:pPr algn="ctr"/>
                <a:r>
                  <a:rPr lang="en-US" sz="1050" dirty="0">
                    <a:solidFill>
                      <a:srgbClr val="323C53"/>
                    </a:solidFill>
                    <a:latin typeface="Gotham-Book"/>
                    <a:cs typeface="Gotham-Book"/>
                  </a:rPr>
                  <a:t>Key</a:t>
                </a:r>
                <a:br>
                  <a:rPr lang="en-US" sz="1050" dirty="0">
                    <a:solidFill>
                      <a:srgbClr val="323C53"/>
                    </a:solidFill>
                    <a:latin typeface="Gotham-Book"/>
                    <a:cs typeface="Gotham-Book"/>
                  </a:rPr>
                </a:br>
                <a:r>
                  <a:rPr lang="en-US" sz="1050" dirty="0">
                    <a:solidFill>
                      <a:srgbClr val="323C53"/>
                    </a:solidFill>
                    <a:latin typeface="Gotham-Book"/>
                    <a:cs typeface="Gotham-Book"/>
                  </a:rPr>
                  <a:t>Hires</a:t>
                </a:r>
              </a:p>
            </p:txBody>
          </p:sp>
        </p:grpSp>
        <p:grpSp>
          <p:nvGrpSpPr>
            <p:cNvPr id="24" name="Group 23"/>
            <p:cNvGrpSpPr/>
            <p:nvPr/>
          </p:nvGrpSpPr>
          <p:grpSpPr>
            <a:xfrm>
              <a:off x="7408354" y="3295942"/>
              <a:ext cx="1568238" cy="1568238"/>
              <a:chOff x="5702690" y="3358088"/>
              <a:chExt cx="1568238" cy="1568238"/>
            </a:xfrm>
          </p:grpSpPr>
          <p:pic>
            <p:nvPicPr>
              <p:cNvPr id="25" name="Picture 24" descr="22045.png"/>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2700000">
                <a:off x="5702690" y="3358088"/>
                <a:ext cx="1568238" cy="1568238"/>
              </a:xfrm>
              <a:prstGeom prst="rect">
                <a:avLst/>
              </a:prstGeom>
            </p:spPr>
          </p:pic>
          <p:sp>
            <p:nvSpPr>
              <p:cNvPr id="26" name="TextBox 25"/>
              <p:cNvSpPr txBox="1"/>
              <p:nvPr/>
            </p:nvSpPr>
            <p:spPr>
              <a:xfrm>
                <a:off x="6032836" y="3887119"/>
                <a:ext cx="911584" cy="430887"/>
              </a:xfrm>
              <a:prstGeom prst="rect">
                <a:avLst/>
              </a:prstGeom>
              <a:noFill/>
            </p:spPr>
            <p:txBody>
              <a:bodyPr wrap="square" rtlCol="0">
                <a:spAutoFit/>
              </a:bodyPr>
              <a:lstStyle/>
              <a:p>
                <a:pPr algn="ctr"/>
                <a:r>
                  <a:rPr lang="en-US" sz="1050" dirty="0">
                    <a:solidFill>
                      <a:srgbClr val="323C53"/>
                    </a:solidFill>
                    <a:latin typeface="Gotham-Book"/>
                    <a:cs typeface="Gotham-Book"/>
                  </a:rPr>
                  <a:t>Physical Assets</a:t>
                </a:r>
              </a:p>
            </p:txBody>
          </p:sp>
        </p:grpSp>
      </p:grpSp>
      <p:pic>
        <p:nvPicPr>
          <p:cNvPr id="29" name="Picture 28" descr="Wikipedia_logo_silv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878" y="5810119"/>
            <a:ext cx="407742" cy="407742"/>
          </a:xfrm>
          <a:prstGeom prst="rect">
            <a:avLst/>
          </a:prstGeom>
        </p:spPr>
      </p:pic>
      <p:pic>
        <p:nvPicPr>
          <p:cNvPr id="30" name="Picture 29" descr="minimal-viable-product.png"/>
          <p:cNvPicPr>
            <a:picLocks noChangeAspect="1"/>
          </p:cNvPicPr>
          <p:nvPr/>
        </p:nvPicPr>
        <p:blipFill rotWithShape="1">
          <a:blip r:embed="rId5">
            <a:alphaModFix amt="42000"/>
            <a:extLst>
              <a:ext uri="{28A0092B-C50C-407E-A947-70E740481C1C}">
                <a14:useLocalDpi xmlns:a14="http://schemas.microsoft.com/office/drawing/2010/main" val="0"/>
              </a:ext>
            </a:extLst>
          </a:blip>
          <a:srcRect l="20959" t="6770" r="20936" b="24940"/>
          <a:stretch/>
        </p:blipFill>
        <p:spPr>
          <a:xfrm>
            <a:off x="592578" y="2983140"/>
            <a:ext cx="1662641" cy="1100732"/>
          </a:xfrm>
          <a:prstGeom prst="rect">
            <a:avLst/>
          </a:prstGeom>
        </p:spPr>
      </p:pic>
    </p:spTree>
    <p:extLst>
      <p:ext uri="{BB962C8B-B14F-4D97-AF65-F5344CB8AC3E}">
        <p14:creationId xmlns:p14="http://schemas.microsoft.com/office/powerpoint/2010/main" val="1021432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850" y="514350"/>
            <a:ext cx="3281363" cy="1846263"/>
          </a:xfrm>
        </p:spPr>
      </p:sp>
      <p:sp>
        <p:nvSpPr>
          <p:cNvPr id="3" name="Notes Placeholder 2"/>
          <p:cNvSpPr>
            <a:spLocks noGrp="1"/>
          </p:cNvSpPr>
          <p:nvPr>
            <p:ph type="body" idx="1"/>
          </p:nvPr>
        </p:nvSpPr>
        <p:spPr>
          <a:xfrm>
            <a:off x="2825750" y="514351"/>
            <a:ext cx="6108458" cy="2554511"/>
          </a:xfrm>
        </p:spPr>
        <p:txBody>
          <a:bodyPr/>
          <a:lstStyle/>
          <a:p>
            <a:pPr>
              <a:spcAft>
                <a:spcPts val="900"/>
              </a:spcAft>
            </a:pPr>
            <a:r>
              <a:rPr lang="en-US" sz="1200" dirty="0">
                <a:latin typeface="Gotham-Medium"/>
                <a:cs typeface="Gotham-Medium"/>
              </a:rPr>
              <a:t>Need help with</a:t>
            </a:r>
            <a:r>
              <a:rPr lang="en-US" sz="1200" baseline="0" dirty="0">
                <a:latin typeface="Gotham-Medium"/>
                <a:cs typeface="Gotham-Medium"/>
              </a:rPr>
              <a:t> this topic?</a:t>
            </a:r>
          </a:p>
          <a:p>
            <a:pPr marL="171450" indent="-171450">
              <a:buFont typeface="Arial"/>
              <a:buChar char="•"/>
            </a:pPr>
            <a:r>
              <a:rPr lang="en-US" sz="1100" b="0" i="0" baseline="0" dirty="0">
                <a:latin typeface="Gotham-Book"/>
                <a:cs typeface="Gotham-Book"/>
              </a:rPr>
              <a:t>Complete this exercise to confirm the </a:t>
            </a:r>
            <a:r>
              <a:rPr lang="en-US" dirty="0"/>
              <a:t>feasibility of your idea - u</a:t>
            </a:r>
            <a:r>
              <a:rPr lang="en-US" sz="1100" b="0" i="0" baseline="0" dirty="0">
                <a:latin typeface="Gotham-Book"/>
                <a:cs typeface="Gotham-Book"/>
              </a:rPr>
              <a:t>ltimately you are recommending whether it will be worthwhile to pursue this opportunity.</a:t>
            </a:r>
          </a:p>
          <a:p>
            <a:pPr marL="393700" lvl="1" indent="-171450">
              <a:buFont typeface="Arial"/>
              <a:buChar char="•"/>
            </a:pPr>
            <a:r>
              <a:rPr lang="en-US" dirty="0"/>
              <a:t>The topics here force you to evaluate the viability of the idea from multiple angles</a:t>
            </a:r>
          </a:p>
          <a:p>
            <a:pPr marL="393700" lvl="1" indent="-171450">
              <a:buFont typeface="Arial"/>
              <a:buChar char="•"/>
            </a:pPr>
            <a:r>
              <a:rPr lang="en-US" dirty="0"/>
              <a:t>If you can provide answers to these questions - answers that you have confidence in, then you have set yourself up for the next phase: validation</a:t>
            </a:r>
            <a:endParaRPr lang="en-US" sz="1050" b="0" i="0" baseline="0" dirty="0">
              <a:latin typeface="Gotham-Book"/>
              <a:cs typeface="Gotham-Book"/>
            </a:endParaRPr>
          </a:p>
          <a:p>
            <a:pPr marL="171450" indent="-171450">
              <a:buFont typeface="Arial"/>
              <a:buChar char="•"/>
            </a:pPr>
            <a:r>
              <a:rPr lang="en-US" dirty="0">
                <a:solidFill>
                  <a:schemeClr val="tx1"/>
                </a:solidFill>
              </a:rPr>
              <a:t>Jeff Patton suggests that a “go” decision doesn’t mean </a:t>
            </a:r>
            <a:r>
              <a:rPr lang="en-US" i="1" dirty="0">
                <a:solidFill>
                  <a:schemeClr val="tx1"/>
                </a:solidFill>
              </a:rPr>
              <a:t>build it</a:t>
            </a:r>
            <a:r>
              <a:rPr lang="en-US" dirty="0">
                <a:solidFill>
                  <a:schemeClr val="tx1"/>
                </a:solidFill>
              </a:rPr>
              <a:t>, rather it should be taken as a decision to spend more time validating whether you should build it.</a:t>
            </a:r>
            <a:endParaRPr lang="en-US" sz="1100" b="0" i="0" baseline="0" dirty="0">
              <a:latin typeface="Gotham-Book"/>
              <a:cs typeface="Gotham-Book"/>
            </a:endParaRPr>
          </a:p>
          <a:p>
            <a:pPr lvl="0">
              <a:spcBef>
                <a:spcPts val="600"/>
              </a:spcBef>
              <a:spcAft>
                <a:spcPts val="900"/>
              </a:spcAft>
            </a:pPr>
            <a:r>
              <a:rPr lang="en-US" sz="1200" dirty="0">
                <a:latin typeface="Gotham-Medium"/>
                <a:cs typeface="Gotham-Medium"/>
              </a:rPr>
              <a:t>What comes next?</a:t>
            </a:r>
          </a:p>
          <a:p>
            <a:pPr lvl="0"/>
            <a:r>
              <a:rPr lang="en-US" sz="1100" b="0" i="0" baseline="0" dirty="0">
                <a:latin typeface="Gotham-Book"/>
                <a:cs typeface="Gotham-Book"/>
              </a:rPr>
              <a:t>Invariably, in the answers capture here,</a:t>
            </a:r>
            <a:r>
              <a:rPr lang="en-US" sz="1100" b="0" i="0" dirty="0">
                <a:latin typeface="Gotham-Book"/>
                <a:cs typeface="Gotham-Book"/>
              </a:rPr>
              <a:t> </a:t>
            </a:r>
            <a:r>
              <a:rPr lang="en-US" sz="1100" b="0" i="0" baseline="0" dirty="0">
                <a:latin typeface="Gotham-Book"/>
                <a:cs typeface="Gotham-Book"/>
              </a:rPr>
              <a:t>you will have developed a good set of assumptions that can be validated. Here’s how you might choos</a:t>
            </a:r>
            <a:r>
              <a:rPr lang="en-US" dirty="0"/>
              <a:t>e to proceed.</a:t>
            </a:r>
            <a:endParaRPr lang="en-US" sz="1100" b="0" i="0" baseline="0" dirty="0">
              <a:latin typeface="Gotham-Book"/>
              <a:cs typeface="Gotham-Book"/>
            </a:endParaRPr>
          </a:p>
          <a:p>
            <a:pPr lvl="0"/>
            <a:endParaRPr lang="en-US" sz="1100" b="0" i="0" dirty="0">
              <a:solidFill>
                <a:schemeClr val="tx1"/>
              </a:solidFill>
              <a:latin typeface="Gotham-Book"/>
              <a:cs typeface="Gotham-Book"/>
            </a:endParaRPr>
          </a:p>
          <a:p>
            <a:pPr marL="171450" lvl="0" indent="-171450">
              <a:buFont typeface="Arial"/>
              <a:buChar char="•"/>
            </a:pPr>
            <a:endParaRPr lang="en-US" sz="1100" b="0" i="0" baseline="0" dirty="0">
              <a:latin typeface="Gotham-Book"/>
              <a:cs typeface="Gotham-Book"/>
            </a:endParaRPr>
          </a:p>
          <a:p>
            <a:pPr marL="0" indent="0">
              <a:buFont typeface="Arial"/>
              <a:buNone/>
            </a:pPr>
            <a:endParaRPr lang="en-US" dirty="0"/>
          </a:p>
        </p:txBody>
      </p:sp>
      <p:sp>
        <p:nvSpPr>
          <p:cNvPr id="5" name="Footer Placeholder 4"/>
          <p:cNvSpPr>
            <a:spLocks noGrp="1"/>
          </p:cNvSpPr>
          <p:nvPr>
            <p:ph type="ftr" sz="quarter" idx="11"/>
          </p:nvPr>
        </p:nvSpPr>
        <p:spPr/>
        <p:txBody>
          <a:bodyPr/>
          <a:lstStyle/>
          <a:p>
            <a:r>
              <a:rPr lang="en-US" dirty="0"/>
              <a:t>©  </a:t>
            </a:r>
            <a:r>
              <a:rPr lang="is-IS" dirty="0"/>
              <a:t>2023</a:t>
            </a:r>
            <a:r>
              <a:rPr lang="en-US" dirty="0"/>
              <a:t> </a:t>
            </a:r>
            <a:r>
              <a:rPr lang="en-US" dirty="0" err="1"/>
              <a:t>theProductPath</a:t>
            </a:r>
            <a:r>
              <a:rPr lang="en-US" dirty="0"/>
              <a:t> </a:t>
            </a:r>
          </a:p>
        </p:txBody>
      </p:sp>
      <p:sp>
        <p:nvSpPr>
          <p:cNvPr id="6" name="Header Placeholder 5"/>
          <p:cNvSpPr>
            <a:spLocks noGrp="1"/>
          </p:cNvSpPr>
          <p:nvPr>
            <p:ph type="hdr" sz="quarter" idx="12"/>
          </p:nvPr>
        </p:nvSpPr>
        <p:spPr/>
        <p:txBody>
          <a:bodyPr/>
          <a:lstStyle/>
          <a:p>
            <a:r>
              <a:rPr lang="en-US"/>
              <a:t>Opportunity Assessment Multi-Tool</a:t>
            </a:r>
            <a:endParaRPr lang="en-US" dirty="0"/>
          </a:p>
        </p:txBody>
      </p:sp>
      <p:sp>
        <p:nvSpPr>
          <p:cNvPr id="7" name="TextBox 6"/>
          <p:cNvSpPr txBox="1"/>
          <p:nvPr/>
        </p:nvSpPr>
        <p:spPr>
          <a:xfrm>
            <a:off x="225777" y="2587345"/>
            <a:ext cx="2442003" cy="3708708"/>
          </a:xfrm>
          <a:prstGeom prst="rect">
            <a:avLst/>
          </a:prstGeom>
          <a:noFill/>
        </p:spPr>
        <p:txBody>
          <a:bodyPr wrap="square" rtlCol="0">
            <a:spAutoFit/>
          </a:bodyPr>
          <a:lstStyle/>
          <a:p>
            <a:pPr algn="ctr">
              <a:spcAft>
                <a:spcPts val="1200"/>
              </a:spcAft>
            </a:pPr>
            <a:r>
              <a:rPr lang="en-US" sz="1050" b="1" dirty="0">
                <a:solidFill>
                  <a:srgbClr val="323C53"/>
                </a:solidFill>
                <a:latin typeface="Gotham-Book"/>
                <a:cs typeface="Gotham-Book"/>
              </a:rPr>
              <a:t>Making the final call</a:t>
            </a:r>
          </a:p>
          <a:p>
            <a:pPr>
              <a:spcBef>
                <a:spcPts val="600"/>
              </a:spcBef>
            </a:pPr>
            <a:r>
              <a:rPr lang="en-US" sz="1000" dirty="0">
                <a:solidFill>
                  <a:srgbClr val="323C53"/>
                </a:solidFill>
                <a:latin typeface="Gotham-Book"/>
                <a:cs typeface="Gotham-Book"/>
              </a:rPr>
              <a:t>If the thumbs up/down answer isn’t completely obvious, take a step back and give it another look.</a:t>
            </a:r>
          </a:p>
          <a:p>
            <a:pPr>
              <a:spcBef>
                <a:spcPts val="600"/>
              </a:spcBef>
              <a:spcAft>
                <a:spcPts val="600"/>
              </a:spcAft>
            </a:pPr>
            <a:r>
              <a:rPr lang="en-US" sz="1000" dirty="0">
                <a:solidFill>
                  <a:srgbClr val="323C53"/>
                </a:solidFill>
                <a:latin typeface="Gotham-Book"/>
                <a:cs typeface="Gotham-Book"/>
              </a:rPr>
              <a:t>An article posted on </a:t>
            </a:r>
            <a:r>
              <a:rPr lang="en-US" sz="1000" dirty="0" err="1">
                <a:solidFill>
                  <a:srgbClr val="323C53"/>
                </a:solidFill>
                <a:latin typeface="Gotham-Book"/>
                <a:cs typeface="Gotham-Book"/>
              </a:rPr>
              <a:t>DreamDesignDeliver.org</a:t>
            </a:r>
            <a:r>
              <a:rPr lang="en-US" sz="1000" dirty="0">
                <a:solidFill>
                  <a:srgbClr val="323C53"/>
                </a:solidFill>
                <a:latin typeface="Gotham-Book"/>
                <a:cs typeface="Gotham-Book"/>
              </a:rPr>
              <a:t> suggests asking yourself these 5 general questions:</a:t>
            </a:r>
          </a:p>
          <a:p>
            <a:pPr marL="223838" indent="-117475">
              <a:spcBef>
                <a:spcPts val="300"/>
              </a:spcBef>
              <a:buFont typeface="Arial"/>
              <a:buChar char="•"/>
            </a:pPr>
            <a:r>
              <a:rPr lang="en-US" sz="900" dirty="0">
                <a:solidFill>
                  <a:srgbClr val="323C53"/>
                </a:solidFill>
                <a:latin typeface="Gotham-Book"/>
                <a:cs typeface="Gotham-Book"/>
              </a:rPr>
              <a:t>Have you determined that your idea provides significant benefit to specific customers?</a:t>
            </a:r>
          </a:p>
          <a:p>
            <a:pPr marL="223838" indent="-117475">
              <a:spcBef>
                <a:spcPts val="300"/>
              </a:spcBef>
              <a:buFont typeface="Arial"/>
              <a:buChar char="•"/>
            </a:pPr>
            <a:r>
              <a:rPr lang="en-US" sz="900" dirty="0">
                <a:solidFill>
                  <a:srgbClr val="323C53"/>
                </a:solidFill>
                <a:latin typeface="Gotham-Book"/>
                <a:cs typeface="Gotham-Book"/>
              </a:rPr>
              <a:t>Will it work under real-world conditions?</a:t>
            </a:r>
          </a:p>
          <a:p>
            <a:pPr marL="223838" indent="-117475">
              <a:spcBef>
                <a:spcPts val="300"/>
              </a:spcBef>
              <a:buFont typeface="Arial"/>
              <a:buChar char="•"/>
            </a:pPr>
            <a:r>
              <a:rPr lang="en-US" sz="900" dirty="0">
                <a:solidFill>
                  <a:srgbClr val="323C53"/>
                </a:solidFill>
                <a:latin typeface="Gotham-Book"/>
                <a:cs typeface="Gotham-Book"/>
              </a:rPr>
              <a:t>Is it financially feasible / sensible?</a:t>
            </a:r>
          </a:p>
          <a:p>
            <a:pPr marL="223838" indent="-117475">
              <a:spcBef>
                <a:spcPts val="300"/>
              </a:spcBef>
              <a:buFont typeface="Arial"/>
              <a:buChar char="•"/>
            </a:pPr>
            <a:r>
              <a:rPr lang="en-US" sz="900" dirty="0">
                <a:solidFill>
                  <a:srgbClr val="323C53"/>
                </a:solidFill>
                <a:latin typeface="Gotham-Book"/>
                <a:cs typeface="Gotham-Book"/>
              </a:rPr>
              <a:t>Do you have the technical know-how (skills and people) to make it work?</a:t>
            </a:r>
          </a:p>
          <a:p>
            <a:pPr marL="223838" indent="-117475">
              <a:spcBef>
                <a:spcPts val="300"/>
              </a:spcBef>
              <a:buFont typeface="Arial"/>
              <a:buChar char="•"/>
            </a:pPr>
            <a:r>
              <a:rPr lang="en-US" sz="900" dirty="0">
                <a:solidFill>
                  <a:srgbClr val="323C53"/>
                </a:solidFill>
                <a:latin typeface="Gotham-Book"/>
                <a:cs typeface="Gotham-Book"/>
              </a:rPr>
              <a:t>Can you bring it to market? That is, do you have the necessary marketing and sales skills, or do you need partners?</a:t>
            </a:r>
          </a:p>
        </p:txBody>
      </p:sp>
      <p:sp>
        <p:nvSpPr>
          <p:cNvPr id="8" name="Header Placeholder 5"/>
          <p:cNvSpPr txBox="1">
            <a:spLocks/>
          </p:cNvSpPr>
          <p:nvPr/>
        </p:nvSpPr>
        <p:spPr>
          <a:xfrm>
            <a:off x="5219044" y="90559"/>
            <a:ext cx="3838053" cy="313267"/>
          </a:xfrm>
          <a:prstGeom prst="rect">
            <a:avLst/>
          </a:prstGeom>
          <a:ln>
            <a:noFill/>
          </a:ln>
        </p:spPr>
        <p:txBody>
          <a:bodyPr vert="horz" lIns="91440" tIns="45720" rIns="91440" bIns="45720" rtlCol="0"/>
          <a:lstStyle>
            <a:defPPr>
              <a:defRPr lang="en-US"/>
            </a:defPPr>
            <a:lvl1pPr marL="0" algn="l" defTabSz="457200" rtl="0" eaLnBrk="1" latinLnBrk="0" hangingPunct="1">
              <a:spcBef>
                <a:spcPts val="1200"/>
              </a:spcBef>
              <a:defRPr sz="1800" b="0" i="0" kern="1200">
                <a:solidFill>
                  <a:srgbClr val="F58220"/>
                </a:solidFill>
                <a:latin typeface="Gotham-Book"/>
                <a:ea typeface="+mn-ea"/>
                <a:cs typeface="Gotham-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solidFill>
                  <a:srgbClr val="2D92AA"/>
                </a:solidFill>
              </a:rPr>
              <a:t>Assessment Guide | </a:t>
            </a:r>
            <a:r>
              <a:rPr lang="en-US" dirty="0"/>
              <a:t>10</a:t>
            </a:r>
            <a:r>
              <a:rPr lang="en-US" dirty="0">
                <a:solidFill>
                  <a:srgbClr val="2D92AA"/>
                </a:solidFill>
              </a:rPr>
              <a:t> of 10</a:t>
            </a:r>
          </a:p>
        </p:txBody>
      </p:sp>
      <p:sp>
        <p:nvSpPr>
          <p:cNvPr id="9" name="TextBox 8"/>
          <p:cNvSpPr txBox="1"/>
          <p:nvPr/>
        </p:nvSpPr>
        <p:spPr>
          <a:xfrm>
            <a:off x="420452" y="1086717"/>
            <a:ext cx="2016757" cy="992317"/>
          </a:xfrm>
          <a:prstGeom prst="roundRect">
            <a:avLst>
              <a:gd name="adj" fmla="val 6641"/>
            </a:avLst>
          </a:prstGeom>
          <a:solidFill>
            <a:schemeClr val="bg1">
              <a:alpha val="83000"/>
            </a:schemeClr>
          </a:solidFill>
        </p:spPr>
        <p:txBody>
          <a:bodyPr wrap="square" rtlCol="0" anchor="ctr">
            <a:noAutofit/>
          </a:bodyPr>
          <a:lstStyle/>
          <a:p>
            <a:pPr algn="ctr"/>
            <a:r>
              <a:rPr lang="en-US" dirty="0">
                <a:solidFill>
                  <a:srgbClr val="F58220"/>
                </a:solidFill>
                <a:latin typeface="Gotham-Book"/>
                <a:cs typeface="Gotham-Book"/>
              </a:rPr>
              <a:t>Go or</a:t>
            </a:r>
            <a:br>
              <a:rPr lang="en-US" dirty="0">
                <a:solidFill>
                  <a:srgbClr val="F58220"/>
                </a:solidFill>
                <a:latin typeface="Gotham-Book"/>
                <a:cs typeface="Gotham-Book"/>
              </a:rPr>
            </a:br>
            <a:r>
              <a:rPr lang="en-US" dirty="0">
                <a:solidFill>
                  <a:srgbClr val="F58220"/>
                </a:solidFill>
                <a:latin typeface="Gotham-Book"/>
                <a:cs typeface="Gotham-Book"/>
              </a:rPr>
              <a:t>No-Go</a:t>
            </a:r>
          </a:p>
        </p:txBody>
      </p:sp>
      <p:pic>
        <p:nvPicPr>
          <p:cNvPr id="4" name="Picture 3" descr="hand-oran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142" y="2533984"/>
            <a:ext cx="401985" cy="401985"/>
          </a:xfrm>
          <a:prstGeom prst="rect">
            <a:avLst/>
          </a:prstGeom>
        </p:spPr>
      </p:pic>
      <p:pic>
        <p:nvPicPr>
          <p:cNvPr id="10" name="Picture 9" descr="hand-oran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flipV="1">
            <a:off x="2220303" y="2501968"/>
            <a:ext cx="401985" cy="401985"/>
          </a:xfrm>
          <a:prstGeom prst="rect">
            <a:avLst/>
          </a:prstGeom>
        </p:spPr>
      </p:pic>
      <p:grpSp>
        <p:nvGrpSpPr>
          <p:cNvPr id="54" name="Group 53"/>
          <p:cNvGrpSpPr/>
          <p:nvPr/>
        </p:nvGrpSpPr>
        <p:grpSpPr>
          <a:xfrm>
            <a:off x="3000918" y="2853663"/>
            <a:ext cx="5881031" cy="3559385"/>
            <a:chOff x="589751" y="1314674"/>
            <a:chExt cx="8287616" cy="5015926"/>
          </a:xfrm>
        </p:grpSpPr>
        <p:sp>
          <p:nvSpPr>
            <p:cNvPr id="34" name="Text Placeholder 2"/>
            <p:cNvSpPr txBox="1">
              <a:spLocks/>
            </p:cNvSpPr>
            <p:nvPr/>
          </p:nvSpPr>
          <p:spPr>
            <a:xfrm>
              <a:off x="589751" y="1314674"/>
              <a:ext cx="5415058" cy="5015926"/>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500"/>
                </a:spcBef>
                <a:buFont typeface="Arial"/>
                <a:buNone/>
              </a:pPr>
              <a:r>
                <a:rPr lang="en-US" sz="1100" dirty="0">
                  <a:solidFill>
                    <a:srgbClr val="323C53"/>
                  </a:solidFill>
                  <a:latin typeface="Gotham-Book"/>
                  <a:cs typeface="Gotham-Book"/>
                </a:rPr>
                <a:t>Build your problem hypothesis from your first 2 answers, then validate</a:t>
              </a:r>
            </a:p>
            <a:p>
              <a:pPr marL="0" indent="0">
                <a:spcBef>
                  <a:spcPts val="2700"/>
                </a:spcBef>
                <a:spcAft>
                  <a:spcPts val="1200"/>
                </a:spcAft>
                <a:buFont typeface="Arial"/>
                <a:buNone/>
              </a:pPr>
              <a:r>
                <a:rPr lang="en-US" sz="1100" dirty="0">
                  <a:solidFill>
                    <a:srgbClr val="323C53"/>
                  </a:solidFill>
                  <a:latin typeface="Gotham-Book"/>
                  <a:cs typeface="Gotham-Book"/>
                </a:rPr>
                <a:t>Validate your early market size and user assumptions</a:t>
              </a:r>
            </a:p>
            <a:p>
              <a:pPr marL="0" indent="0">
                <a:spcBef>
                  <a:spcPts val="1500"/>
                </a:spcBef>
                <a:buFont typeface="Arial"/>
                <a:buNone/>
              </a:pPr>
              <a:r>
                <a:rPr lang="en-US" sz="1100" dirty="0">
                  <a:solidFill>
                    <a:srgbClr val="323C53"/>
                  </a:solidFill>
                  <a:latin typeface="Gotham-Book"/>
                  <a:cs typeface="Gotham-Book"/>
                </a:rPr>
                <a:t>Explore any weaknesses in your current org. &amp; create a plan to address them</a:t>
              </a:r>
            </a:p>
            <a:p>
              <a:pPr marL="0" indent="0">
                <a:spcBef>
                  <a:spcPts val="2700"/>
                </a:spcBef>
                <a:buFont typeface="Arial"/>
                <a:buNone/>
              </a:pPr>
              <a:r>
                <a:rPr lang="en-US" sz="1100" dirty="0">
                  <a:solidFill>
                    <a:srgbClr val="323C53"/>
                  </a:solidFill>
                  <a:latin typeface="Gotham-Book"/>
                  <a:cs typeface="Gotham-Book"/>
                </a:rPr>
                <a:t>Review the competitive threats and prepare your team for objections and roadblocks</a:t>
              </a:r>
            </a:p>
            <a:p>
              <a:pPr marL="0" indent="0">
                <a:spcBef>
                  <a:spcPts val="2700"/>
                </a:spcBef>
                <a:buFont typeface="Arial"/>
                <a:buNone/>
              </a:pPr>
              <a:r>
                <a:rPr lang="en-US" sz="1100" dirty="0">
                  <a:solidFill>
                    <a:srgbClr val="323C53"/>
                  </a:solidFill>
                  <a:latin typeface="Gotham-Book"/>
                  <a:cs typeface="Gotham-Book"/>
                </a:rPr>
                <a:t>Start outlining your solution to ensure everyone is on the same page</a:t>
              </a:r>
            </a:p>
            <a:p>
              <a:pPr marL="0" indent="0">
                <a:spcBef>
                  <a:spcPts val="1500"/>
                </a:spcBef>
                <a:buFont typeface="Arial"/>
                <a:buNone/>
              </a:pPr>
              <a:r>
                <a:rPr lang="en-US" sz="1100" dirty="0">
                  <a:solidFill>
                    <a:srgbClr val="323C53"/>
                  </a:solidFill>
                  <a:latin typeface="Gotham-Book"/>
                  <a:cs typeface="Gotham-Book"/>
                </a:rPr>
                <a:t>Determine the actual revenue potential</a:t>
              </a:r>
            </a:p>
          </p:txBody>
        </p:sp>
        <p:sp>
          <p:nvSpPr>
            <p:cNvPr id="35" name="Pentagon 34"/>
            <p:cNvSpPr/>
            <p:nvPr/>
          </p:nvSpPr>
          <p:spPr>
            <a:xfrm>
              <a:off x="5967566" y="1368079"/>
              <a:ext cx="332901" cy="394527"/>
            </a:xfrm>
            <a:prstGeom prst="homePlate">
              <a:avLst/>
            </a:prstGeom>
            <a:solidFill>
              <a:srgbClr val="FFFFFF"/>
            </a:solidFill>
            <a:ln>
              <a:solidFill>
                <a:srgbClr val="F5822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200" dirty="0">
                <a:latin typeface="Gotham-Book"/>
                <a:cs typeface="Gotham-Book"/>
              </a:endParaRPr>
            </a:p>
          </p:txBody>
        </p:sp>
        <p:sp>
          <p:nvSpPr>
            <p:cNvPr id="36" name="Rounded Rectangle 35"/>
            <p:cNvSpPr/>
            <p:nvPr/>
          </p:nvSpPr>
          <p:spPr>
            <a:xfrm>
              <a:off x="6399101" y="1368079"/>
              <a:ext cx="2478266" cy="394527"/>
            </a:xfrm>
            <a:prstGeom prst="round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r>
                <a:rPr lang="en-US" sz="1100" dirty="0">
                  <a:latin typeface="Gotham-Book"/>
                  <a:cs typeface="Gotham-Book"/>
                </a:rPr>
                <a:t>Problem validation</a:t>
              </a:r>
            </a:p>
          </p:txBody>
        </p:sp>
        <p:sp>
          <p:nvSpPr>
            <p:cNvPr id="37" name="Pentagon 36"/>
            <p:cNvSpPr/>
            <p:nvPr/>
          </p:nvSpPr>
          <p:spPr>
            <a:xfrm>
              <a:off x="5967566" y="2062955"/>
              <a:ext cx="332901" cy="394527"/>
            </a:xfrm>
            <a:prstGeom prst="homePlate">
              <a:avLst/>
            </a:prstGeom>
            <a:solidFill>
              <a:srgbClr val="FFFFFF"/>
            </a:solidFill>
            <a:ln>
              <a:solidFill>
                <a:srgbClr val="F5822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200" dirty="0">
                <a:latin typeface="Gotham-Book"/>
                <a:cs typeface="Gotham-Book"/>
              </a:endParaRPr>
            </a:p>
          </p:txBody>
        </p:sp>
        <p:sp>
          <p:nvSpPr>
            <p:cNvPr id="38" name="Rounded Rectangle 37"/>
            <p:cNvSpPr/>
            <p:nvPr/>
          </p:nvSpPr>
          <p:spPr>
            <a:xfrm>
              <a:off x="6399101" y="2062955"/>
              <a:ext cx="2478266" cy="394527"/>
            </a:xfrm>
            <a:prstGeom prst="round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r>
                <a:rPr lang="en-US" sz="1100" dirty="0">
                  <a:latin typeface="Gotham-Book"/>
                  <a:cs typeface="Gotham-Book"/>
                </a:rPr>
                <a:t>Market segmentation</a:t>
              </a:r>
            </a:p>
          </p:txBody>
        </p:sp>
        <p:sp>
          <p:nvSpPr>
            <p:cNvPr id="39" name="Pentagon 38"/>
            <p:cNvSpPr/>
            <p:nvPr/>
          </p:nvSpPr>
          <p:spPr>
            <a:xfrm>
              <a:off x="5967566" y="2585225"/>
              <a:ext cx="332901" cy="394527"/>
            </a:xfrm>
            <a:prstGeom prst="homePlate">
              <a:avLst/>
            </a:prstGeom>
            <a:solidFill>
              <a:srgbClr val="FFFFFF"/>
            </a:solidFill>
            <a:ln>
              <a:solidFill>
                <a:srgbClr val="F5822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200" dirty="0">
                <a:latin typeface="Gotham-Book"/>
                <a:cs typeface="Gotham-Book"/>
              </a:endParaRPr>
            </a:p>
          </p:txBody>
        </p:sp>
        <p:sp>
          <p:nvSpPr>
            <p:cNvPr id="40" name="Rounded Rectangle 39"/>
            <p:cNvSpPr/>
            <p:nvPr/>
          </p:nvSpPr>
          <p:spPr>
            <a:xfrm>
              <a:off x="6399101" y="2585225"/>
              <a:ext cx="2478266" cy="394527"/>
            </a:xfrm>
            <a:prstGeom prst="round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r>
                <a:rPr lang="en-US" sz="1100" dirty="0">
                  <a:latin typeface="Gotham-Book"/>
                  <a:cs typeface="Gotham-Book"/>
                </a:rPr>
                <a:t>User &amp; buyer personas</a:t>
              </a:r>
            </a:p>
          </p:txBody>
        </p:sp>
        <p:sp>
          <p:nvSpPr>
            <p:cNvPr id="41" name="Pentagon 40"/>
            <p:cNvSpPr/>
            <p:nvPr/>
          </p:nvSpPr>
          <p:spPr>
            <a:xfrm>
              <a:off x="5967566" y="3329417"/>
              <a:ext cx="332901" cy="394527"/>
            </a:xfrm>
            <a:prstGeom prst="homePlate">
              <a:avLst/>
            </a:prstGeom>
            <a:solidFill>
              <a:srgbClr val="FFFFFF"/>
            </a:solidFill>
            <a:ln>
              <a:solidFill>
                <a:srgbClr val="F5822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200" dirty="0">
                <a:latin typeface="Gotham-Book"/>
                <a:cs typeface="Gotham-Book"/>
              </a:endParaRPr>
            </a:p>
          </p:txBody>
        </p:sp>
        <p:sp>
          <p:nvSpPr>
            <p:cNvPr id="42" name="Rounded Rectangle 41"/>
            <p:cNvSpPr/>
            <p:nvPr/>
          </p:nvSpPr>
          <p:spPr>
            <a:xfrm>
              <a:off x="6399101" y="3329417"/>
              <a:ext cx="2478266" cy="394527"/>
            </a:xfrm>
            <a:prstGeom prst="round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r>
                <a:rPr lang="en-US" sz="1100" dirty="0">
                  <a:latin typeface="Gotham-Book"/>
                  <a:cs typeface="Gotham-Book"/>
                </a:rPr>
                <a:t>Recruiting talent</a:t>
              </a:r>
            </a:p>
          </p:txBody>
        </p:sp>
        <p:sp>
          <p:nvSpPr>
            <p:cNvPr id="43" name="Pentagon 42"/>
            <p:cNvSpPr/>
            <p:nvPr/>
          </p:nvSpPr>
          <p:spPr>
            <a:xfrm>
              <a:off x="5967566" y="4233886"/>
              <a:ext cx="332901" cy="394527"/>
            </a:xfrm>
            <a:prstGeom prst="homePlate">
              <a:avLst/>
            </a:prstGeom>
            <a:solidFill>
              <a:srgbClr val="FFFFFF"/>
            </a:solidFill>
            <a:ln>
              <a:solidFill>
                <a:srgbClr val="F5822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200" dirty="0">
                <a:latin typeface="Gotham-Book"/>
                <a:cs typeface="Gotham-Book"/>
              </a:endParaRPr>
            </a:p>
          </p:txBody>
        </p:sp>
        <p:sp>
          <p:nvSpPr>
            <p:cNvPr id="44" name="Rounded Rectangle 43"/>
            <p:cNvSpPr/>
            <p:nvPr/>
          </p:nvSpPr>
          <p:spPr>
            <a:xfrm>
              <a:off x="6399101" y="4233886"/>
              <a:ext cx="2478266" cy="394527"/>
            </a:xfrm>
            <a:prstGeom prst="round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r>
                <a:rPr lang="en-US" sz="1100" dirty="0">
                  <a:latin typeface="Gotham-Book"/>
                  <a:cs typeface="Gotham-Book"/>
                </a:rPr>
                <a:t>Competitive analysis</a:t>
              </a:r>
            </a:p>
          </p:txBody>
        </p:sp>
        <p:sp>
          <p:nvSpPr>
            <p:cNvPr id="45" name="Pentagon 44"/>
            <p:cNvSpPr/>
            <p:nvPr/>
          </p:nvSpPr>
          <p:spPr>
            <a:xfrm>
              <a:off x="5967566" y="5175342"/>
              <a:ext cx="332901" cy="394527"/>
            </a:xfrm>
            <a:prstGeom prst="homePlate">
              <a:avLst/>
            </a:prstGeom>
            <a:solidFill>
              <a:srgbClr val="FFFFFF"/>
            </a:solidFill>
            <a:ln>
              <a:solidFill>
                <a:srgbClr val="F5822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200" dirty="0">
                <a:latin typeface="Gotham-Book"/>
                <a:cs typeface="Gotham-Book"/>
              </a:endParaRPr>
            </a:p>
          </p:txBody>
        </p:sp>
        <p:sp>
          <p:nvSpPr>
            <p:cNvPr id="46" name="Rounded Rectangle 45"/>
            <p:cNvSpPr/>
            <p:nvPr/>
          </p:nvSpPr>
          <p:spPr>
            <a:xfrm>
              <a:off x="6399101" y="5175342"/>
              <a:ext cx="2478266" cy="394527"/>
            </a:xfrm>
            <a:prstGeom prst="round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r>
                <a:rPr lang="en-US" sz="1100" dirty="0">
                  <a:latin typeface="Gotham-Book"/>
                  <a:cs typeface="Gotham-Book"/>
                </a:rPr>
                <a:t>Solution validation</a:t>
              </a:r>
            </a:p>
          </p:txBody>
        </p:sp>
        <p:cxnSp>
          <p:nvCxnSpPr>
            <p:cNvPr id="47" name="Straight Connector 46"/>
            <p:cNvCxnSpPr/>
            <p:nvPr/>
          </p:nvCxnSpPr>
          <p:spPr>
            <a:xfrm>
              <a:off x="589751" y="1988982"/>
              <a:ext cx="5007920" cy="0"/>
            </a:xfrm>
            <a:prstGeom prst="line">
              <a:avLst/>
            </a:prstGeom>
            <a:ln w="9525" cmpd="sng">
              <a:solidFill>
                <a:srgbClr val="2D92AA"/>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89751" y="3090713"/>
              <a:ext cx="5007920" cy="0"/>
            </a:xfrm>
            <a:prstGeom prst="line">
              <a:avLst/>
            </a:prstGeom>
            <a:ln w="9525" cmpd="sng">
              <a:solidFill>
                <a:srgbClr val="2D92AA"/>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89751" y="3921206"/>
              <a:ext cx="5007920" cy="0"/>
            </a:xfrm>
            <a:prstGeom prst="line">
              <a:avLst/>
            </a:prstGeom>
            <a:ln w="9525" cmpd="sng">
              <a:solidFill>
                <a:srgbClr val="2D92AA"/>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89751" y="4998279"/>
              <a:ext cx="5007920" cy="0"/>
            </a:xfrm>
            <a:prstGeom prst="line">
              <a:avLst/>
            </a:prstGeom>
            <a:ln w="9525" cmpd="sng">
              <a:solidFill>
                <a:srgbClr val="2D92AA"/>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89751" y="5816446"/>
              <a:ext cx="5007920" cy="0"/>
            </a:xfrm>
            <a:prstGeom prst="line">
              <a:avLst/>
            </a:prstGeom>
            <a:ln w="9525" cmpd="sng">
              <a:solidFill>
                <a:srgbClr val="2D92AA"/>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52" name="Pentagon 51"/>
            <p:cNvSpPr/>
            <p:nvPr/>
          </p:nvSpPr>
          <p:spPr>
            <a:xfrm>
              <a:off x="5967566" y="5882546"/>
              <a:ext cx="332901" cy="394527"/>
            </a:xfrm>
            <a:prstGeom prst="homePlate">
              <a:avLst/>
            </a:prstGeom>
            <a:solidFill>
              <a:srgbClr val="FFFFFF"/>
            </a:solidFill>
            <a:ln>
              <a:solidFill>
                <a:srgbClr val="F5822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200" dirty="0">
                <a:latin typeface="Gotham-Book"/>
                <a:cs typeface="Gotham-Book"/>
              </a:endParaRPr>
            </a:p>
          </p:txBody>
        </p:sp>
        <p:sp>
          <p:nvSpPr>
            <p:cNvPr id="53" name="Rounded Rectangle 52"/>
            <p:cNvSpPr/>
            <p:nvPr/>
          </p:nvSpPr>
          <p:spPr>
            <a:xfrm>
              <a:off x="6399101" y="5882546"/>
              <a:ext cx="2478266" cy="394527"/>
            </a:xfrm>
            <a:prstGeom prst="round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r>
                <a:rPr lang="en-US" sz="1100" dirty="0">
                  <a:latin typeface="Gotham-Book"/>
                  <a:cs typeface="Gotham-Book"/>
                </a:rPr>
                <a:t>Revenue model</a:t>
              </a:r>
            </a:p>
          </p:txBody>
        </p:sp>
      </p:grpSp>
    </p:spTree>
    <p:extLst>
      <p:ext uri="{BB962C8B-B14F-4D97-AF65-F5344CB8AC3E}">
        <p14:creationId xmlns:p14="http://schemas.microsoft.com/office/powerpoint/2010/main" val="1198948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850" y="514350"/>
            <a:ext cx="3281363" cy="1846263"/>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Opportunity Assessment Multi-Tool</a:t>
            </a:r>
            <a:endParaRPr lang="en-US" dirty="0"/>
          </a:p>
        </p:txBody>
      </p:sp>
      <p:sp>
        <p:nvSpPr>
          <p:cNvPr id="5" name="Footer Placeholder 4"/>
          <p:cNvSpPr>
            <a:spLocks noGrp="1"/>
          </p:cNvSpPr>
          <p:nvPr>
            <p:ph type="ftr" sz="quarter" idx="11"/>
          </p:nvPr>
        </p:nvSpPr>
        <p:spPr/>
        <p:txBody>
          <a:bodyPr/>
          <a:lstStyle/>
          <a:p>
            <a:r>
              <a:rPr lang="en-US" dirty="0"/>
              <a:t>©  </a:t>
            </a:r>
            <a:r>
              <a:rPr lang="is-IS" dirty="0"/>
              <a:t>2023</a:t>
            </a:r>
            <a:r>
              <a:rPr lang="en-US" dirty="0"/>
              <a:t> </a:t>
            </a:r>
            <a:r>
              <a:rPr lang="en-US" dirty="0" err="1"/>
              <a:t>theProductPath</a:t>
            </a:r>
            <a:r>
              <a:rPr lang="en-US" dirty="0"/>
              <a:t> </a:t>
            </a:r>
          </a:p>
        </p:txBody>
      </p:sp>
    </p:spTree>
    <p:extLst>
      <p:ext uri="{BB962C8B-B14F-4D97-AF65-F5344CB8AC3E}">
        <p14:creationId xmlns:p14="http://schemas.microsoft.com/office/powerpoint/2010/main" val="2057968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850" y="514350"/>
            <a:ext cx="3281363" cy="1846263"/>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Opportunity Assessment Multi-Tool</a:t>
            </a:r>
            <a:endParaRPr lang="en-US" dirty="0"/>
          </a:p>
        </p:txBody>
      </p:sp>
      <p:sp>
        <p:nvSpPr>
          <p:cNvPr id="5" name="Footer Placeholder 4"/>
          <p:cNvSpPr>
            <a:spLocks noGrp="1"/>
          </p:cNvSpPr>
          <p:nvPr>
            <p:ph type="ftr" sz="quarter" idx="11"/>
          </p:nvPr>
        </p:nvSpPr>
        <p:spPr/>
        <p:txBody>
          <a:bodyPr/>
          <a:lstStyle/>
          <a:p>
            <a:r>
              <a:rPr lang="en-US" dirty="0"/>
              <a:t>©  </a:t>
            </a:r>
            <a:r>
              <a:rPr lang="is-IS" dirty="0"/>
              <a:t>2023</a:t>
            </a:r>
            <a:r>
              <a:rPr lang="en-US" dirty="0"/>
              <a:t> </a:t>
            </a:r>
            <a:r>
              <a:rPr lang="en-US" dirty="0" err="1"/>
              <a:t>theProductPath</a:t>
            </a:r>
            <a:r>
              <a:rPr lang="en-US" dirty="0"/>
              <a:t> </a:t>
            </a:r>
          </a:p>
        </p:txBody>
      </p:sp>
    </p:spTree>
    <p:extLst>
      <p:ext uri="{BB962C8B-B14F-4D97-AF65-F5344CB8AC3E}">
        <p14:creationId xmlns:p14="http://schemas.microsoft.com/office/powerpoint/2010/main" val="12291501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850" y="514350"/>
            <a:ext cx="3281363" cy="1846263"/>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Opportunity Assessment Multi-Tool</a:t>
            </a:r>
            <a:endParaRPr lang="en-US" dirty="0"/>
          </a:p>
        </p:txBody>
      </p:sp>
      <p:sp>
        <p:nvSpPr>
          <p:cNvPr id="5" name="Footer Placeholder 4"/>
          <p:cNvSpPr>
            <a:spLocks noGrp="1"/>
          </p:cNvSpPr>
          <p:nvPr>
            <p:ph type="ftr" sz="quarter" idx="11"/>
          </p:nvPr>
        </p:nvSpPr>
        <p:spPr/>
        <p:txBody>
          <a:bodyPr/>
          <a:lstStyle/>
          <a:p>
            <a:r>
              <a:rPr lang="en-US" dirty="0"/>
              <a:t>©  </a:t>
            </a:r>
            <a:r>
              <a:rPr lang="is-IS" dirty="0"/>
              <a:t>2023</a:t>
            </a:r>
            <a:r>
              <a:rPr lang="en-US" dirty="0"/>
              <a:t> </a:t>
            </a:r>
            <a:r>
              <a:rPr lang="en-US" dirty="0" err="1"/>
              <a:t>theProductPath</a:t>
            </a:r>
            <a:r>
              <a:rPr lang="en-US" dirty="0"/>
              <a:t> </a:t>
            </a:r>
          </a:p>
        </p:txBody>
      </p:sp>
    </p:spTree>
    <p:extLst>
      <p:ext uri="{BB962C8B-B14F-4D97-AF65-F5344CB8AC3E}">
        <p14:creationId xmlns:p14="http://schemas.microsoft.com/office/powerpoint/2010/main" val="1229150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850" y="514350"/>
            <a:ext cx="3281363" cy="1846263"/>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Opportunity Assessment Multi-Tool</a:t>
            </a:r>
            <a:endParaRPr lang="en-US" dirty="0"/>
          </a:p>
        </p:txBody>
      </p:sp>
      <p:sp>
        <p:nvSpPr>
          <p:cNvPr id="5" name="Footer Placeholder 4"/>
          <p:cNvSpPr>
            <a:spLocks noGrp="1"/>
          </p:cNvSpPr>
          <p:nvPr>
            <p:ph type="ftr" sz="quarter" idx="11"/>
          </p:nvPr>
        </p:nvSpPr>
        <p:spPr/>
        <p:txBody>
          <a:bodyPr/>
          <a:lstStyle/>
          <a:p>
            <a:r>
              <a:rPr lang="en-US" dirty="0"/>
              <a:t>©  </a:t>
            </a:r>
            <a:r>
              <a:rPr lang="is-IS" dirty="0"/>
              <a:t>2023</a:t>
            </a:r>
            <a:r>
              <a:rPr lang="en-US" dirty="0"/>
              <a:t> </a:t>
            </a:r>
            <a:r>
              <a:rPr lang="en-US" dirty="0" err="1"/>
              <a:t>theProductPath</a:t>
            </a:r>
            <a:r>
              <a:rPr lang="en-US" dirty="0"/>
              <a:t> </a:t>
            </a:r>
          </a:p>
        </p:txBody>
      </p:sp>
    </p:spTree>
    <p:extLst>
      <p:ext uri="{BB962C8B-B14F-4D97-AF65-F5344CB8AC3E}">
        <p14:creationId xmlns:p14="http://schemas.microsoft.com/office/powerpoint/2010/main" val="1229150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3993430" y="3613493"/>
            <a:ext cx="3093371" cy="2642434"/>
          </a:xfrm>
          <a:prstGeom prst="rect">
            <a:avLst/>
          </a:prstGeom>
        </p:spPr>
      </p:pic>
      <p:sp>
        <p:nvSpPr>
          <p:cNvPr id="2" name="Slide Image Placeholder 1"/>
          <p:cNvSpPr>
            <a:spLocks noGrp="1" noRot="1" noChangeAspect="1"/>
          </p:cNvSpPr>
          <p:nvPr>
            <p:ph type="sldImg"/>
          </p:nvPr>
        </p:nvSpPr>
        <p:spPr>
          <a:xfrm>
            <a:off x="1787525" y="558800"/>
            <a:ext cx="3281363" cy="1846263"/>
          </a:xfrm>
        </p:spPr>
      </p:sp>
      <p:sp>
        <p:nvSpPr>
          <p:cNvPr id="3" name="Notes Placeholder 2"/>
          <p:cNvSpPr>
            <a:spLocks noGrp="1"/>
          </p:cNvSpPr>
          <p:nvPr>
            <p:ph type="body" idx="1"/>
          </p:nvPr>
        </p:nvSpPr>
        <p:spPr/>
        <p:txBody>
          <a:bodyPr/>
          <a:lstStyle/>
          <a:p>
            <a:pPr>
              <a:spcAft>
                <a:spcPts val="600"/>
              </a:spcAft>
            </a:pPr>
            <a:r>
              <a:rPr lang="en-US" b="1" dirty="0"/>
              <a:t>What’s included</a:t>
            </a:r>
            <a:r>
              <a:rPr lang="en-US" b="1" baseline="0" dirty="0"/>
              <a:t> in the Multi-Tool?</a:t>
            </a:r>
            <a:endParaRPr lang="en-US" sz="1200" dirty="0"/>
          </a:p>
          <a:p>
            <a:pPr marL="0" indent="0">
              <a:buNone/>
            </a:pPr>
            <a:r>
              <a:rPr lang="en-US" dirty="0"/>
              <a:t>The 10 blank assessment topic</a:t>
            </a:r>
            <a:r>
              <a:rPr lang="en-US" baseline="0" dirty="0"/>
              <a:t> slides are </a:t>
            </a:r>
            <a:r>
              <a:rPr lang="en-US" dirty="0"/>
              <a:t>the core of the Multi-Tool</a:t>
            </a:r>
          </a:p>
          <a:p>
            <a:pPr marL="395288" lvl="0" indent="-171450">
              <a:buFont typeface="Arial"/>
              <a:buChar char="•"/>
            </a:pPr>
            <a:r>
              <a:rPr lang="en-US" sz="1050" dirty="0"/>
              <a:t>Uniquely designed for both capture </a:t>
            </a:r>
            <a:r>
              <a:rPr lang="en-US" sz="1050" i="1" dirty="0"/>
              <a:t>and </a:t>
            </a:r>
            <a:r>
              <a:rPr lang="en-US" sz="1050" dirty="0"/>
              <a:t>presentation</a:t>
            </a:r>
          </a:p>
          <a:p>
            <a:pPr marL="395288" lvl="0" indent="-171450">
              <a:buFont typeface="Arial"/>
              <a:buChar char="•"/>
            </a:pPr>
            <a:r>
              <a:rPr lang="en-US" sz="1050" dirty="0"/>
              <a:t>Easy to get started, optimized for ease-of-use</a:t>
            </a:r>
            <a:endParaRPr lang="en-US" dirty="0"/>
          </a:p>
          <a:p>
            <a:pPr>
              <a:spcBef>
                <a:spcPts val="300"/>
              </a:spcBef>
            </a:pPr>
            <a:r>
              <a:rPr lang="en-US" dirty="0"/>
              <a:t>A title slide to introduce your main idea</a:t>
            </a:r>
          </a:p>
          <a:p>
            <a:pPr>
              <a:spcBef>
                <a:spcPts val="300"/>
              </a:spcBef>
            </a:pPr>
            <a:r>
              <a:rPr lang="en-US" dirty="0"/>
              <a:t>Also, </a:t>
            </a:r>
            <a:r>
              <a:rPr lang="en-US" i="1" dirty="0"/>
              <a:t>Instructions</a:t>
            </a:r>
            <a:r>
              <a:rPr lang="en-US" dirty="0"/>
              <a:t> and </a:t>
            </a:r>
            <a:r>
              <a:rPr lang="en-US" i="1" dirty="0"/>
              <a:t>Tips </a:t>
            </a:r>
            <a:r>
              <a:rPr lang="en-US" dirty="0"/>
              <a:t>slides for getting the best results with the Multi-Tool</a:t>
            </a:r>
          </a:p>
          <a:p>
            <a:endParaRPr lang="en-US" dirty="0"/>
          </a:p>
          <a:p>
            <a:pPr indent="0">
              <a:spcAft>
                <a:spcPts val="600"/>
              </a:spcAft>
              <a:buNone/>
            </a:pPr>
            <a:r>
              <a:rPr lang="en-US" b="1" dirty="0"/>
              <a:t>The latest version of the Multi-Tool includes this additional content:</a:t>
            </a:r>
          </a:p>
          <a:p>
            <a:pPr marL="395288" indent="-171450">
              <a:buFont typeface="Arial"/>
              <a:buChar char="•"/>
            </a:pPr>
            <a:r>
              <a:rPr lang="en-US" dirty="0"/>
              <a:t>Assessment Guide that provides assistance for each of the 10 topics</a:t>
            </a:r>
          </a:p>
          <a:p>
            <a:pPr marL="395288" indent="-171450">
              <a:spcBef>
                <a:spcPts val="300"/>
              </a:spcBef>
              <a:buFont typeface="Arial"/>
              <a:buChar char="•"/>
            </a:pPr>
            <a:r>
              <a:rPr lang="en-US" dirty="0"/>
              <a:t>Complete Opportunity Assessment reference example</a:t>
            </a:r>
          </a:p>
          <a:p>
            <a:pPr marL="395288" indent="-171450"/>
            <a:endParaRPr lang="en-US" dirty="0"/>
          </a:p>
          <a:p>
            <a:pPr marL="395288" indent="-171450"/>
            <a:endParaRPr lang="en-US" dirty="0"/>
          </a:p>
          <a:p>
            <a:pPr marL="171450" indent="-171450"/>
            <a:r>
              <a:rPr lang="en-US" dirty="0">
                <a:latin typeface="Gotham-Medium"/>
                <a:cs typeface="Gotham-Medium"/>
              </a:rPr>
              <a:t>*TIP* Use PowerPoint’s Slide Sorter view for the Multi-Tool’s high-level organization</a:t>
            </a:r>
          </a:p>
          <a:p>
            <a:pPr marL="395288" indent="-171450"/>
            <a:endParaRPr lang="en-US" dirty="0"/>
          </a:p>
        </p:txBody>
      </p:sp>
      <p:sp>
        <p:nvSpPr>
          <p:cNvPr id="4" name="Header Placeholder 3"/>
          <p:cNvSpPr>
            <a:spLocks noGrp="1"/>
          </p:cNvSpPr>
          <p:nvPr>
            <p:ph type="hdr" sz="quarter" idx="10"/>
          </p:nvPr>
        </p:nvSpPr>
        <p:spPr>
          <a:xfrm>
            <a:off x="212836" y="95250"/>
            <a:ext cx="5959602" cy="313267"/>
          </a:xfrm>
        </p:spPr>
        <p:txBody>
          <a:bodyPr/>
          <a:lstStyle/>
          <a:p>
            <a:r>
              <a:rPr lang="en-US" dirty="0"/>
              <a:t>Opportunity Assessment Multi-Tool</a:t>
            </a:r>
          </a:p>
        </p:txBody>
      </p:sp>
      <p:sp>
        <p:nvSpPr>
          <p:cNvPr id="5" name="Footer Placeholder 4"/>
          <p:cNvSpPr>
            <a:spLocks noGrp="1"/>
          </p:cNvSpPr>
          <p:nvPr>
            <p:ph type="ftr" sz="quarter" idx="11"/>
          </p:nvPr>
        </p:nvSpPr>
        <p:spPr/>
        <p:txBody>
          <a:bodyPr/>
          <a:lstStyle/>
          <a:p>
            <a:r>
              <a:rPr lang="en-US" dirty="0"/>
              <a:t>©  </a:t>
            </a:r>
            <a:r>
              <a:rPr lang="is-IS" dirty="0"/>
              <a:t>2023</a:t>
            </a:r>
            <a:r>
              <a:rPr lang="en-US" dirty="0"/>
              <a:t> </a:t>
            </a:r>
            <a:r>
              <a:rPr lang="en-US" dirty="0" err="1"/>
              <a:t>theProductPath</a:t>
            </a:r>
            <a:r>
              <a:rPr lang="en-US" dirty="0"/>
              <a:t> </a:t>
            </a:r>
          </a:p>
        </p:txBody>
      </p:sp>
      <p:sp>
        <p:nvSpPr>
          <p:cNvPr id="7" name="Text Placeholder 3"/>
          <p:cNvSpPr txBox="1">
            <a:spLocks/>
          </p:cNvSpPr>
          <p:nvPr/>
        </p:nvSpPr>
        <p:spPr>
          <a:xfrm>
            <a:off x="268189" y="2593260"/>
            <a:ext cx="2332038" cy="3600428"/>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200" dirty="0">
                <a:latin typeface="Gotham-Book"/>
                <a:cs typeface="Gotham-Book"/>
              </a:rPr>
              <a:t>Titles help to distinguish each section:</a:t>
            </a:r>
          </a:p>
          <a:p>
            <a:pPr marL="288925" indent="-133350" defTabSz="512763">
              <a:spcBef>
                <a:spcPts val="1500"/>
              </a:spcBef>
            </a:pPr>
            <a:r>
              <a:rPr lang="en-US" sz="1200" dirty="0">
                <a:latin typeface="Gotham-Book"/>
                <a:cs typeface="Gotham-Book"/>
              </a:rPr>
              <a:t>Overview</a:t>
            </a:r>
          </a:p>
          <a:p>
            <a:pPr marL="288925" indent="-133350" defTabSz="512763">
              <a:spcBef>
                <a:spcPts val="1500"/>
              </a:spcBef>
            </a:pPr>
            <a:r>
              <a:rPr lang="en-US" sz="1200" dirty="0">
                <a:latin typeface="Gotham-Medium"/>
                <a:cs typeface="Gotham-Medium"/>
              </a:rPr>
              <a:t>Assessment Slides</a:t>
            </a:r>
          </a:p>
          <a:p>
            <a:pPr marL="288925" indent="-133350" defTabSz="512763">
              <a:spcBef>
                <a:spcPts val="1500"/>
              </a:spcBef>
            </a:pPr>
            <a:r>
              <a:rPr lang="en-US" sz="1200" dirty="0">
                <a:latin typeface="Gotham-Book"/>
                <a:cs typeface="Gotham-Book"/>
              </a:rPr>
              <a:t>Assessment Guide</a:t>
            </a:r>
          </a:p>
          <a:p>
            <a:pPr marL="288925" indent="-133350" defTabSz="512763">
              <a:spcBef>
                <a:spcPts val="1500"/>
              </a:spcBef>
            </a:pPr>
            <a:r>
              <a:rPr lang="en-US" sz="1200" dirty="0">
                <a:latin typeface="Gotham-Book"/>
                <a:cs typeface="Gotham-Book"/>
              </a:rPr>
              <a:t>Full Assessment Reference Example</a:t>
            </a:r>
          </a:p>
          <a:p>
            <a:pPr marL="288925" indent="-133350" defTabSz="512763">
              <a:spcBef>
                <a:spcPts val="1500"/>
              </a:spcBef>
            </a:pPr>
            <a:r>
              <a:rPr lang="en-US" sz="1200" dirty="0">
                <a:latin typeface="Gotham-Book"/>
                <a:cs typeface="Gotham-Book"/>
              </a:rPr>
              <a:t>Tips and more from </a:t>
            </a:r>
            <a:r>
              <a:rPr lang="en-US" sz="1200" dirty="0" err="1">
                <a:latin typeface="Gotham-Book"/>
                <a:cs typeface="Gotham-Book"/>
              </a:rPr>
              <a:t>theProductPath</a:t>
            </a:r>
            <a:r>
              <a:rPr lang="en-US" sz="1200" dirty="0">
                <a:latin typeface="Gotham-Book"/>
                <a:cs typeface="Gotham-Book"/>
              </a:rPr>
              <a:t> </a:t>
            </a:r>
          </a:p>
        </p:txBody>
      </p:sp>
      <p:sp>
        <p:nvSpPr>
          <p:cNvPr id="8" name="Oval 7"/>
          <p:cNvSpPr/>
          <p:nvPr/>
        </p:nvSpPr>
        <p:spPr>
          <a:xfrm>
            <a:off x="4078814" y="5816813"/>
            <a:ext cx="356028" cy="323090"/>
          </a:xfrm>
          <a:prstGeom prst="ellipse">
            <a:avLst/>
          </a:prstGeom>
          <a:noFill/>
          <a:ln w="57150" cmpd="sng">
            <a:solidFill>
              <a:srgbClr val="F5822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400" dirty="0"/>
          </a:p>
        </p:txBody>
      </p:sp>
      <p:sp>
        <p:nvSpPr>
          <p:cNvPr id="9" name="Right Arrow 8"/>
          <p:cNvSpPr/>
          <p:nvPr/>
        </p:nvSpPr>
        <p:spPr>
          <a:xfrm>
            <a:off x="3546866" y="5795469"/>
            <a:ext cx="492075" cy="384918"/>
          </a:xfrm>
          <a:prstGeom prst="rightArrow">
            <a:avLst/>
          </a:prstGeom>
          <a:solidFill>
            <a:srgbClr val="2D92A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400" dirty="0"/>
          </a:p>
        </p:txBody>
      </p:sp>
    </p:spTree>
    <p:extLst>
      <p:ext uri="{BB962C8B-B14F-4D97-AF65-F5344CB8AC3E}">
        <p14:creationId xmlns:p14="http://schemas.microsoft.com/office/powerpoint/2010/main" val="954555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850" y="514350"/>
            <a:ext cx="3281363" cy="1846263"/>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Opportunity Assessment Multi-Tool</a:t>
            </a:r>
            <a:endParaRPr lang="en-US" dirty="0"/>
          </a:p>
        </p:txBody>
      </p:sp>
      <p:sp>
        <p:nvSpPr>
          <p:cNvPr id="5" name="Footer Placeholder 4"/>
          <p:cNvSpPr>
            <a:spLocks noGrp="1"/>
          </p:cNvSpPr>
          <p:nvPr>
            <p:ph type="ftr" sz="quarter" idx="11"/>
          </p:nvPr>
        </p:nvSpPr>
        <p:spPr/>
        <p:txBody>
          <a:bodyPr/>
          <a:lstStyle/>
          <a:p>
            <a:r>
              <a:rPr lang="en-US" dirty="0"/>
              <a:t>©  </a:t>
            </a:r>
            <a:r>
              <a:rPr lang="is-IS" dirty="0"/>
              <a:t>2023</a:t>
            </a:r>
            <a:r>
              <a:rPr lang="en-US" dirty="0"/>
              <a:t> </a:t>
            </a:r>
            <a:r>
              <a:rPr lang="en-US" dirty="0" err="1"/>
              <a:t>theProductPath</a:t>
            </a:r>
            <a:r>
              <a:rPr lang="en-US" dirty="0"/>
              <a:t> </a:t>
            </a:r>
          </a:p>
        </p:txBody>
      </p:sp>
    </p:spTree>
    <p:extLst>
      <p:ext uri="{BB962C8B-B14F-4D97-AF65-F5344CB8AC3E}">
        <p14:creationId xmlns:p14="http://schemas.microsoft.com/office/powerpoint/2010/main" val="12291501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850" y="514350"/>
            <a:ext cx="3281363" cy="1846263"/>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Opportunity Assessment Multi-Tool</a:t>
            </a:r>
            <a:endParaRPr lang="en-US" dirty="0"/>
          </a:p>
        </p:txBody>
      </p:sp>
      <p:sp>
        <p:nvSpPr>
          <p:cNvPr id="5" name="Footer Placeholder 4"/>
          <p:cNvSpPr>
            <a:spLocks noGrp="1"/>
          </p:cNvSpPr>
          <p:nvPr>
            <p:ph type="ftr" sz="quarter" idx="11"/>
          </p:nvPr>
        </p:nvSpPr>
        <p:spPr/>
        <p:txBody>
          <a:bodyPr/>
          <a:lstStyle/>
          <a:p>
            <a:r>
              <a:rPr lang="en-US" dirty="0"/>
              <a:t>©  </a:t>
            </a:r>
            <a:r>
              <a:rPr lang="is-IS" dirty="0"/>
              <a:t>2023</a:t>
            </a:r>
            <a:r>
              <a:rPr lang="en-US" dirty="0"/>
              <a:t> </a:t>
            </a:r>
            <a:r>
              <a:rPr lang="en-US" dirty="0" err="1"/>
              <a:t>theProductPath</a:t>
            </a:r>
            <a:r>
              <a:rPr lang="en-US" dirty="0"/>
              <a:t> </a:t>
            </a:r>
          </a:p>
        </p:txBody>
      </p:sp>
    </p:spTree>
    <p:extLst>
      <p:ext uri="{BB962C8B-B14F-4D97-AF65-F5344CB8AC3E}">
        <p14:creationId xmlns:p14="http://schemas.microsoft.com/office/powerpoint/2010/main" val="12291501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850" y="514350"/>
            <a:ext cx="3281363" cy="1846263"/>
          </a:xfrm>
        </p:spPr>
      </p:sp>
      <p:sp>
        <p:nvSpPr>
          <p:cNvPr id="3" name="Notes Placeholder 2"/>
          <p:cNvSpPr>
            <a:spLocks noGrp="1"/>
          </p:cNvSpPr>
          <p:nvPr>
            <p:ph type="body" idx="1"/>
          </p:nvPr>
        </p:nvSpPr>
        <p:spPr/>
        <p:txBody>
          <a:bodyPr/>
          <a:lstStyle/>
          <a:p>
            <a:r>
              <a:rPr lang="en-US" b="1" dirty="0"/>
              <a:t>Other potential </a:t>
            </a:r>
            <a:r>
              <a:rPr lang="en-US" b="1"/>
              <a:t>sources:</a:t>
            </a:r>
          </a:p>
          <a:p>
            <a:endParaRPr lang="en-US" b="1" dirty="0"/>
          </a:p>
          <a:p>
            <a:pPr marL="171450" indent="-171450">
              <a:buFont typeface="Arial" charset="0"/>
              <a:buChar char="•"/>
            </a:pPr>
            <a:r>
              <a:rPr lang="en-US" dirty="0"/>
              <a:t>US Census data - </a:t>
            </a:r>
            <a:r>
              <a:rPr lang="en-US" dirty="0">
                <a:hlinkClick r:id="rId3"/>
              </a:rPr>
              <a:t>https://www.census.gov/econ/census/data/historical_data.html</a:t>
            </a:r>
            <a:endParaRPr lang="en-US" dirty="0"/>
          </a:p>
          <a:p>
            <a:pPr marL="171450" indent="-171450">
              <a:buFont typeface="Arial"/>
              <a:buChar char="•"/>
            </a:pPr>
            <a:r>
              <a:rPr lang="en-US" dirty="0">
                <a:hlinkClick r:id="rId4"/>
              </a:rPr>
              <a:t>https://www.cia.gov/library/publications/the-world-factbook/</a:t>
            </a:r>
            <a:endParaRPr lang="en-US" dirty="0"/>
          </a:p>
          <a:p>
            <a:pPr marL="171450" indent="-171450">
              <a:buFont typeface="Arial"/>
              <a:buChar char="•"/>
            </a:pPr>
            <a:r>
              <a:rPr lang="en-US" dirty="0">
                <a:hlinkClick r:id="rId5"/>
              </a:rPr>
              <a:t>https://www.uschamber.com/</a:t>
            </a:r>
            <a:endParaRPr lang="en-US" dirty="0"/>
          </a:p>
          <a:p>
            <a:pPr marL="628650" lvl="1" indent="-171450">
              <a:buFont typeface="Arial"/>
              <a:buChar char="•"/>
            </a:pPr>
            <a:r>
              <a:rPr lang="en-US" dirty="0"/>
              <a:t>E.g. </a:t>
            </a:r>
            <a:r>
              <a:rPr lang="en-US" dirty="0">
                <a:hlinkClick r:id="rId6" invalidUrl="https://www.uschamber.com/search/site/big data?search=big+data&amp;f%5B%5D=im_field_topics%3A6"/>
              </a:rPr>
              <a:t>https://www.uschamber.com/search/site/big%20data?search=big+data&amp;f%5B%5D=im_field_topics%3A6</a:t>
            </a:r>
            <a:endParaRPr lang="en-US" dirty="0"/>
          </a:p>
          <a:p>
            <a:pPr marL="171450" indent="-171450">
              <a:buFont typeface="Arial"/>
              <a:buChar char="•"/>
            </a:pPr>
            <a:r>
              <a:rPr lang="en-US" dirty="0"/>
              <a:t>Small business administration (free registration required)</a:t>
            </a:r>
          </a:p>
          <a:p>
            <a:pPr marL="628650" lvl="1" indent="-171450">
              <a:buFont typeface="Arial"/>
              <a:buChar char="•"/>
            </a:pPr>
            <a:r>
              <a:rPr lang="en-US" dirty="0"/>
              <a:t>E.g. Learning center (</a:t>
            </a:r>
            <a:r>
              <a:rPr lang="en-US" dirty="0">
                <a:hlinkClick r:id="rId7"/>
              </a:rPr>
              <a:t>https://www.sba.gov/tools/sba-learning-center/search/training</a:t>
            </a:r>
            <a:r>
              <a:rPr lang="en-US" dirty="0"/>
              <a:t> ) offers course on pricing, competitive advantage, strategic planning, marketing, etc.)</a:t>
            </a:r>
          </a:p>
          <a:p>
            <a:pPr marL="171450" indent="-171450">
              <a:buFont typeface="Arial"/>
              <a:buChar char="•"/>
            </a:pPr>
            <a:r>
              <a:rPr lang="en-US" dirty="0"/>
              <a:t>NASDAQ </a:t>
            </a:r>
          </a:p>
          <a:p>
            <a:pPr marL="628650" lvl="1" indent="-171450">
              <a:buFont typeface="Arial"/>
              <a:buChar char="•"/>
            </a:pPr>
            <a:r>
              <a:rPr lang="en-US" dirty="0"/>
              <a:t>Search recent market news (</a:t>
            </a:r>
            <a:r>
              <a:rPr lang="en-US" dirty="0">
                <a:hlinkClick r:id="rId8"/>
              </a:rPr>
              <a:t>http://www.nasdaq.com/news/)</a:t>
            </a:r>
            <a:endParaRPr lang="en-US" dirty="0"/>
          </a:p>
          <a:p>
            <a:pPr marL="628650" lvl="1" indent="-171450">
              <a:buFont typeface="Arial"/>
              <a:buChar char="•"/>
            </a:pPr>
            <a:r>
              <a:rPr lang="en-US" dirty="0"/>
              <a:t>General keyword search </a:t>
            </a:r>
            <a:r>
              <a:rPr lang="en-US" dirty="0">
                <a:hlinkClick r:id="rId9"/>
              </a:rPr>
              <a:t>http://search.nasdaq.com/</a:t>
            </a:r>
            <a:endParaRPr lang="en-US" dirty="0"/>
          </a:p>
        </p:txBody>
      </p:sp>
      <p:sp>
        <p:nvSpPr>
          <p:cNvPr id="4" name="Header Placeholder 3"/>
          <p:cNvSpPr>
            <a:spLocks noGrp="1"/>
          </p:cNvSpPr>
          <p:nvPr>
            <p:ph type="hdr" sz="quarter" idx="10"/>
          </p:nvPr>
        </p:nvSpPr>
        <p:spPr/>
        <p:txBody>
          <a:bodyPr/>
          <a:lstStyle/>
          <a:p>
            <a:r>
              <a:rPr lang="en-US"/>
              <a:t>Opportunity Assessment Multi-Tool</a:t>
            </a:r>
            <a:endParaRPr lang="en-US" dirty="0"/>
          </a:p>
        </p:txBody>
      </p:sp>
      <p:sp>
        <p:nvSpPr>
          <p:cNvPr id="5" name="Footer Placeholder 4"/>
          <p:cNvSpPr>
            <a:spLocks noGrp="1"/>
          </p:cNvSpPr>
          <p:nvPr>
            <p:ph type="ftr" sz="quarter" idx="11"/>
          </p:nvPr>
        </p:nvSpPr>
        <p:spPr/>
        <p:txBody>
          <a:bodyPr/>
          <a:lstStyle/>
          <a:p>
            <a:r>
              <a:rPr lang="en-US" dirty="0"/>
              <a:t>©  </a:t>
            </a:r>
            <a:r>
              <a:rPr lang="is-IS" dirty="0"/>
              <a:t>2023</a:t>
            </a:r>
            <a:r>
              <a:rPr lang="en-US" dirty="0"/>
              <a:t> </a:t>
            </a:r>
            <a:r>
              <a:rPr lang="en-US" dirty="0" err="1"/>
              <a:t>theProductPath</a:t>
            </a:r>
            <a:r>
              <a:rPr lang="en-US" dirty="0"/>
              <a:t> </a:t>
            </a:r>
          </a:p>
        </p:txBody>
      </p:sp>
    </p:spTree>
    <p:extLst>
      <p:ext uri="{BB962C8B-B14F-4D97-AF65-F5344CB8AC3E}">
        <p14:creationId xmlns:p14="http://schemas.microsoft.com/office/powerpoint/2010/main" val="12291501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850" y="514350"/>
            <a:ext cx="3281363" cy="1846263"/>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Opportunity Assessment Multi-Tool</a:t>
            </a:r>
            <a:endParaRPr lang="en-US" dirty="0"/>
          </a:p>
        </p:txBody>
      </p:sp>
      <p:sp>
        <p:nvSpPr>
          <p:cNvPr id="5" name="Footer Placeholder 4"/>
          <p:cNvSpPr>
            <a:spLocks noGrp="1"/>
          </p:cNvSpPr>
          <p:nvPr>
            <p:ph type="ftr" sz="quarter" idx="11"/>
          </p:nvPr>
        </p:nvSpPr>
        <p:spPr/>
        <p:txBody>
          <a:bodyPr/>
          <a:lstStyle/>
          <a:p>
            <a:r>
              <a:rPr lang="en-US" dirty="0"/>
              <a:t>©  </a:t>
            </a:r>
            <a:r>
              <a:rPr lang="is-IS" dirty="0"/>
              <a:t>2023</a:t>
            </a:r>
            <a:r>
              <a:rPr lang="en-US" dirty="0"/>
              <a:t> </a:t>
            </a:r>
            <a:r>
              <a:rPr lang="en-US" dirty="0" err="1"/>
              <a:t>theProductPath</a:t>
            </a:r>
            <a:r>
              <a:rPr lang="en-US" dirty="0"/>
              <a:t> </a:t>
            </a:r>
          </a:p>
        </p:txBody>
      </p:sp>
    </p:spTree>
    <p:extLst>
      <p:ext uri="{BB962C8B-B14F-4D97-AF65-F5344CB8AC3E}">
        <p14:creationId xmlns:p14="http://schemas.microsoft.com/office/powerpoint/2010/main" val="12291501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850" y="514350"/>
            <a:ext cx="3281363" cy="1846263"/>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Opportunity Assessment Multi-Tool</a:t>
            </a:r>
            <a:endParaRPr lang="en-US" dirty="0"/>
          </a:p>
        </p:txBody>
      </p:sp>
      <p:sp>
        <p:nvSpPr>
          <p:cNvPr id="5" name="Footer Placeholder 4"/>
          <p:cNvSpPr>
            <a:spLocks noGrp="1"/>
          </p:cNvSpPr>
          <p:nvPr>
            <p:ph type="ftr" sz="quarter" idx="11"/>
          </p:nvPr>
        </p:nvSpPr>
        <p:spPr/>
        <p:txBody>
          <a:bodyPr/>
          <a:lstStyle/>
          <a:p>
            <a:r>
              <a:rPr lang="en-US" dirty="0"/>
              <a:t>©  </a:t>
            </a:r>
            <a:r>
              <a:rPr lang="is-IS" dirty="0"/>
              <a:t>2023</a:t>
            </a:r>
            <a:r>
              <a:rPr lang="en-US" dirty="0"/>
              <a:t> </a:t>
            </a:r>
            <a:r>
              <a:rPr lang="en-US" dirty="0" err="1"/>
              <a:t>theProductPath</a:t>
            </a:r>
            <a:r>
              <a:rPr lang="en-US" dirty="0"/>
              <a:t> </a:t>
            </a:r>
          </a:p>
        </p:txBody>
      </p:sp>
    </p:spTree>
    <p:extLst>
      <p:ext uri="{BB962C8B-B14F-4D97-AF65-F5344CB8AC3E}">
        <p14:creationId xmlns:p14="http://schemas.microsoft.com/office/powerpoint/2010/main" val="12291501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850" y="514350"/>
            <a:ext cx="3281363" cy="1846263"/>
          </a:xfrm>
        </p:spPr>
      </p:sp>
      <p:sp>
        <p:nvSpPr>
          <p:cNvPr id="4" name="Header Placeholder 3"/>
          <p:cNvSpPr>
            <a:spLocks noGrp="1"/>
          </p:cNvSpPr>
          <p:nvPr>
            <p:ph type="hdr" sz="quarter" idx="10"/>
          </p:nvPr>
        </p:nvSpPr>
        <p:spPr/>
        <p:txBody>
          <a:bodyPr/>
          <a:lstStyle/>
          <a:p>
            <a:r>
              <a:rPr lang="en-US"/>
              <a:t>Opportunity Assessment Multi-Tool</a:t>
            </a:r>
            <a:endParaRPr lang="en-US" dirty="0"/>
          </a:p>
        </p:txBody>
      </p:sp>
      <p:sp>
        <p:nvSpPr>
          <p:cNvPr id="5" name="Footer Placeholder 4"/>
          <p:cNvSpPr>
            <a:spLocks noGrp="1"/>
          </p:cNvSpPr>
          <p:nvPr>
            <p:ph type="ftr" sz="quarter" idx="11"/>
          </p:nvPr>
        </p:nvSpPr>
        <p:spPr/>
        <p:txBody>
          <a:bodyPr/>
          <a:lstStyle/>
          <a:p>
            <a:r>
              <a:rPr lang="en-US" dirty="0"/>
              <a:t>©  </a:t>
            </a:r>
            <a:r>
              <a:rPr lang="is-IS" dirty="0"/>
              <a:t>2023</a:t>
            </a:r>
            <a:r>
              <a:rPr lang="en-US" dirty="0"/>
              <a:t> </a:t>
            </a:r>
            <a:r>
              <a:rPr lang="en-US" dirty="0" err="1"/>
              <a:t>theProductPath</a:t>
            </a:r>
            <a:r>
              <a:rPr lang="en-US" dirty="0"/>
              <a:t> </a:t>
            </a:r>
          </a:p>
        </p:txBody>
      </p:sp>
      <p:sp>
        <p:nvSpPr>
          <p:cNvPr id="7" name="Notes Placeholder 6">
            <a:extLst>
              <a:ext uri="{FF2B5EF4-FFF2-40B4-BE49-F238E27FC236}">
                <a16:creationId xmlns:a16="http://schemas.microsoft.com/office/drawing/2014/main" id="{89640AA8-3160-FC5D-F831-600E695D646E}"/>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2291501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850" y="514350"/>
            <a:ext cx="3281363" cy="1846263"/>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Opportunity Assessment Multi-Tool</a:t>
            </a:r>
            <a:endParaRPr lang="en-US" dirty="0"/>
          </a:p>
        </p:txBody>
      </p:sp>
      <p:sp>
        <p:nvSpPr>
          <p:cNvPr id="5" name="Footer Placeholder 4"/>
          <p:cNvSpPr>
            <a:spLocks noGrp="1"/>
          </p:cNvSpPr>
          <p:nvPr>
            <p:ph type="ftr" sz="quarter" idx="11"/>
          </p:nvPr>
        </p:nvSpPr>
        <p:spPr/>
        <p:txBody>
          <a:bodyPr/>
          <a:lstStyle/>
          <a:p>
            <a:r>
              <a:rPr lang="en-US" dirty="0"/>
              <a:t>©  </a:t>
            </a:r>
            <a:r>
              <a:rPr lang="is-IS" dirty="0"/>
              <a:t>2023</a:t>
            </a:r>
            <a:r>
              <a:rPr lang="en-US" dirty="0"/>
              <a:t> </a:t>
            </a:r>
            <a:r>
              <a:rPr lang="en-US" dirty="0" err="1"/>
              <a:t>theProductPath</a:t>
            </a:r>
            <a:r>
              <a:rPr lang="en-US" dirty="0"/>
              <a:t> </a:t>
            </a:r>
          </a:p>
        </p:txBody>
      </p:sp>
    </p:spTree>
    <p:extLst>
      <p:ext uri="{BB962C8B-B14F-4D97-AF65-F5344CB8AC3E}">
        <p14:creationId xmlns:p14="http://schemas.microsoft.com/office/powerpoint/2010/main" val="12291501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850" y="514350"/>
            <a:ext cx="3281363" cy="1846263"/>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Opportunity Assessment Multi-Tool</a:t>
            </a:r>
            <a:endParaRPr lang="en-US" dirty="0"/>
          </a:p>
        </p:txBody>
      </p:sp>
      <p:sp>
        <p:nvSpPr>
          <p:cNvPr id="5" name="Footer Placeholder 4"/>
          <p:cNvSpPr>
            <a:spLocks noGrp="1"/>
          </p:cNvSpPr>
          <p:nvPr>
            <p:ph type="ftr" sz="quarter" idx="11"/>
          </p:nvPr>
        </p:nvSpPr>
        <p:spPr/>
        <p:txBody>
          <a:bodyPr/>
          <a:lstStyle/>
          <a:p>
            <a:r>
              <a:rPr lang="en-US" dirty="0"/>
              <a:t>©  </a:t>
            </a:r>
            <a:r>
              <a:rPr lang="is-IS" dirty="0"/>
              <a:t>2023</a:t>
            </a:r>
            <a:r>
              <a:rPr lang="en-US" dirty="0"/>
              <a:t> </a:t>
            </a:r>
            <a:r>
              <a:rPr lang="en-US" dirty="0" err="1"/>
              <a:t>theProductPath</a:t>
            </a:r>
            <a:r>
              <a:rPr lang="en-US" dirty="0"/>
              <a:t> </a:t>
            </a:r>
          </a:p>
        </p:txBody>
      </p:sp>
    </p:spTree>
    <p:extLst>
      <p:ext uri="{BB962C8B-B14F-4D97-AF65-F5344CB8AC3E}">
        <p14:creationId xmlns:p14="http://schemas.microsoft.com/office/powerpoint/2010/main" val="12291501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850" y="514350"/>
            <a:ext cx="3281363" cy="1846263"/>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Opportunity Assessment Multi-Tool</a:t>
            </a:r>
            <a:endParaRPr lang="en-US" dirty="0"/>
          </a:p>
        </p:txBody>
      </p:sp>
      <p:sp>
        <p:nvSpPr>
          <p:cNvPr id="5" name="Footer Placeholder 4"/>
          <p:cNvSpPr>
            <a:spLocks noGrp="1"/>
          </p:cNvSpPr>
          <p:nvPr>
            <p:ph type="ftr" sz="quarter" idx="11"/>
          </p:nvPr>
        </p:nvSpPr>
        <p:spPr/>
        <p:txBody>
          <a:bodyPr/>
          <a:lstStyle/>
          <a:p>
            <a:r>
              <a:rPr lang="en-US" dirty="0"/>
              <a:t>©  </a:t>
            </a:r>
            <a:r>
              <a:rPr lang="is-IS" dirty="0"/>
              <a:t>2023</a:t>
            </a:r>
            <a:r>
              <a:rPr lang="en-US" dirty="0"/>
              <a:t> </a:t>
            </a:r>
            <a:r>
              <a:rPr lang="en-US" dirty="0" err="1"/>
              <a:t>theProductPath</a:t>
            </a:r>
            <a:r>
              <a:rPr lang="en-US" dirty="0"/>
              <a:t> </a:t>
            </a:r>
          </a:p>
        </p:txBody>
      </p:sp>
    </p:spTree>
    <p:extLst>
      <p:ext uri="{BB962C8B-B14F-4D97-AF65-F5344CB8AC3E}">
        <p14:creationId xmlns:p14="http://schemas.microsoft.com/office/powerpoint/2010/main" val="12291501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850" y="514350"/>
            <a:ext cx="3281363" cy="1846263"/>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Opportunity Assessment Multi-Tool</a:t>
            </a:r>
            <a:endParaRPr lang="en-US" dirty="0"/>
          </a:p>
        </p:txBody>
      </p:sp>
      <p:sp>
        <p:nvSpPr>
          <p:cNvPr id="5" name="Footer Placeholder 4"/>
          <p:cNvSpPr>
            <a:spLocks noGrp="1"/>
          </p:cNvSpPr>
          <p:nvPr>
            <p:ph type="ftr" sz="quarter" idx="11"/>
          </p:nvPr>
        </p:nvSpPr>
        <p:spPr/>
        <p:txBody>
          <a:bodyPr/>
          <a:lstStyle/>
          <a:p>
            <a:r>
              <a:rPr lang="en-US" dirty="0"/>
              <a:t>©  </a:t>
            </a:r>
            <a:r>
              <a:rPr lang="is-IS" dirty="0"/>
              <a:t>2023</a:t>
            </a:r>
            <a:r>
              <a:rPr lang="en-US" dirty="0"/>
              <a:t> </a:t>
            </a:r>
            <a:r>
              <a:rPr lang="en-US" dirty="0" err="1"/>
              <a:t>theProductPath</a:t>
            </a:r>
            <a:r>
              <a:rPr lang="en-US" dirty="0"/>
              <a:t> </a:t>
            </a:r>
          </a:p>
        </p:txBody>
      </p:sp>
    </p:spTree>
    <p:extLst>
      <p:ext uri="{BB962C8B-B14F-4D97-AF65-F5344CB8AC3E}">
        <p14:creationId xmlns:p14="http://schemas.microsoft.com/office/powerpoint/2010/main" val="1229150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7525" y="582613"/>
            <a:ext cx="3281363" cy="1846262"/>
          </a:xfrm>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a:t>Flip back and forth month the worksheets as you organize</a:t>
            </a:r>
            <a:r>
              <a:rPr lang="en-US" baseline="0" dirty="0"/>
              <a:t> </a:t>
            </a:r>
            <a:r>
              <a:rPr lang="en-US" dirty="0"/>
              <a:t>your thoughts and capture</a:t>
            </a:r>
            <a:r>
              <a:rPr lang="en-US" baseline="0" dirty="0"/>
              <a:t> your notes</a:t>
            </a:r>
            <a:r>
              <a:rPr lang="en-US" dirty="0"/>
              <a:t>. You may find that you start by capturing</a:t>
            </a:r>
            <a:r>
              <a:rPr lang="en-US" baseline="0" dirty="0"/>
              <a:t> thoughts on one topic, but then later realize they are more appropriate with another.</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Before you get going, run the slide show in presentation mode so you can see how the presentation will be displayed.</a:t>
            </a:r>
            <a:endParaRPr lang="en-US" dirty="0"/>
          </a:p>
        </p:txBody>
      </p:sp>
      <p:sp>
        <p:nvSpPr>
          <p:cNvPr id="5" name="Footer Placeholder 4"/>
          <p:cNvSpPr>
            <a:spLocks noGrp="1"/>
          </p:cNvSpPr>
          <p:nvPr>
            <p:ph type="ftr" sz="quarter" idx="11"/>
          </p:nvPr>
        </p:nvSpPr>
        <p:spPr/>
        <p:txBody>
          <a:bodyPr/>
          <a:lstStyle/>
          <a:p>
            <a:r>
              <a:rPr lang="en-US" dirty="0"/>
              <a:t>©  </a:t>
            </a:r>
            <a:r>
              <a:rPr lang="is-IS" dirty="0"/>
              <a:t>2023</a:t>
            </a:r>
            <a:r>
              <a:rPr lang="en-US" dirty="0"/>
              <a:t> </a:t>
            </a:r>
            <a:r>
              <a:rPr lang="en-US" dirty="0" err="1"/>
              <a:t>theProductPath</a:t>
            </a:r>
            <a:r>
              <a:rPr lang="en-US" dirty="0"/>
              <a:t> </a:t>
            </a:r>
          </a:p>
        </p:txBody>
      </p:sp>
      <p:sp>
        <p:nvSpPr>
          <p:cNvPr id="6" name="Header Placeholder 5"/>
          <p:cNvSpPr>
            <a:spLocks noGrp="1"/>
          </p:cNvSpPr>
          <p:nvPr>
            <p:ph type="hdr" sz="quarter" idx="12"/>
          </p:nvPr>
        </p:nvSpPr>
        <p:spPr/>
        <p:txBody>
          <a:bodyPr/>
          <a:lstStyle/>
          <a:p>
            <a:r>
              <a:rPr lang="en-US"/>
              <a:t>Opportunity Assessment Multi-Tool</a:t>
            </a:r>
            <a:endParaRPr lang="en-US" dirty="0"/>
          </a:p>
        </p:txBody>
      </p:sp>
    </p:spTree>
    <p:extLst>
      <p:ext uri="{BB962C8B-B14F-4D97-AF65-F5344CB8AC3E}">
        <p14:creationId xmlns:p14="http://schemas.microsoft.com/office/powerpoint/2010/main" val="20096081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850" y="514350"/>
            <a:ext cx="3281363" cy="1846263"/>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Opportunity Assessment Multi-Tool</a:t>
            </a:r>
            <a:endParaRPr lang="en-US" dirty="0"/>
          </a:p>
        </p:txBody>
      </p:sp>
      <p:sp>
        <p:nvSpPr>
          <p:cNvPr id="5" name="Footer Placeholder 4"/>
          <p:cNvSpPr>
            <a:spLocks noGrp="1"/>
          </p:cNvSpPr>
          <p:nvPr>
            <p:ph type="ftr" sz="quarter" idx="11"/>
          </p:nvPr>
        </p:nvSpPr>
        <p:spPr/>
        <p:txBody>
          <a:bodyPr/>
          <a:lstStyle/>
          <a:p>
            <a:r>
              <a:rPr lang="en-US" dirty="0"/>
              <a:t>©  </a:t>
            </a:r>
            <a:r>
              <a:rPr lang="is-IS" dirty="0"/>
              <a:t>2023</a:t>
            </a:r>
            <a:r>
              <a:rPr lang="en-US" dirty="0"/>
              <a:t> </a:t>
            </a:r>
            <a:r>
              <a:rPr lang="en-US" dirty="0" err="1"/>
              <a:t>theProductPath</a:t>
            </a:r>
            <a:r>
              <a:rPr lang="en-US" dirty="0"/>
              <a:t> </a:t>
            </a:r>
          </a:p>
        </p:txBody>
      </p:sp>
    </p:spTree>
    <p:extLst>
      <p:ext uri="{BB962C8B-B14F-4D97-AF65-F5344CB8AC3E}">
        <p14:creationId xmlns:p14="http://schemas.microsoft.com/office/powerpoint/2010/main" val="12291501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850" y="514350"/>
            <a:ext cx="3281363" cy="1846263"/>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Opportunity Assessment Multi-Tool</a:t>
            </a:r>
            <a:endParaRPr lang="en-US" dirty="0"/>
          </a:p>
        </p:txBody>
      </p:sp>
      <p:sp>
        <p:nvSpPr>
          <p:cNvPr id="5" name="Footer Placeholder 4"/>
          <p:cNvSpPr>
            <a:spLocks noGrp="1"/>
          </p:cNvSpPr>
          <p:nvPr>
            <p:ph type="ftr" sz="quarter" idx="11"/>
          </p:nvPr>
        </p:nvSpPr>
        <p:spPr/>
        <p:txBody>
          <a:bodyPr/>
          <a:lstStyle/>
          <a:p>
            <a:r>
              <a:rPr lang="en-US" dirty="0"/>
              <a:t>©  </a:t>
            </a:r>
            <a:r>
              <a:rPr lang="is-IS" dirty="0"/>
              <a:t>2023</a:t>
            </a:r>
            <a:r>
              <a:rPr lang="en-US" dirty="0"/>
              <a:t> </a:t>
            </a:r>
            <a:r>
              <a:rPr lang="en-US" dirty="0" err="1"/>
              <a:t>theProductPath</a:t>
            </a:r>
            <a:r>
              <a:rPr lang="en-US" dirty="0"/>
              <a:t> </a:t>
            </a:r>
          </a:p>
        </p:txBody>
      </p:sp>
    </p:spTree>
    <p:extLst>
      <p:ext uri="{BB962C8B-B14F-4D97-AF65-F5344CB8AC3E}">
        <p14:creationId xmlns:p14="http://schemas.microsoft.com/office/powerpoint/2010/main" val="12291501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850" y="514350"/>
            <a:ext cx="3281363" cy="1846263"/>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Opportunity Assessment Multi-Tool</a:t>
            </a:r>
            <a:endParaRPr lang="en-US" dirty="0"/>
          </a:p>
        </p:txBody>
      </p:sp>
      <p:sp>
        <p:nvSpPr>
          <p:cNvPr id="5" name="Footer Placeholder 4"/>
          <p:cNvSpPr>
            <a:spLocks noGrp="1"/>
          </p:cNvSpPr>
          <p:nvPr>
            <p:ph type="ftr" sz="quarter" idx="11"/>
          </p:nvPr>
        </p:nvSpPr>
        <p:spPr/>
        <p:txBody>
          <a:bodyPr/>
          <a:lstStyle/>
          <a:p>
            <a:r>
              <a:rPr lang="en-US" dirty="0"/>
              <a:t>©  </a:t>
            </a:r>
            <a:r>
              <a:rPr lang="is-IS" dirty="0"/>
              <a:t>2023</a:t>
            </a:r>
            <a:r>
              <a:rPr lang="en-US" dirty="0"/>
              <a:t> </a:t>
            </a:r>
            <a:r>
              <a:rPr lang="en-US" dirty="0" err="1"/>
              <a:t>theProductPath</a:t>
            </a:r>
            <a:r>
              <a:rPr lang="en-US" dirty="0"/>
              <a:t> </a:t>
            </a:r>
          </a:p>
        </p:txBody>
      </p:sp>
    </p:spTree>
    <p:extLst>
      <p:ext uri="{BB962C8B-B14F-4D97-AF65-F5344CB8AC3E}">
        <p14:creationId xmlns:p14="http://schemas.microsoft.com/office/powerpoint/2010/main" val="12291501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850" y="514350"/>
            <a:ext cx="3281363" cy="1846263"/>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Opportunity Assessment Multi-Tool</a:t>
            </a:r>
            <a:endParaRPr lang="en-US" dirty="0"/>
          </a:p>
        </p:txBody>
      </p:sp>
      <p:sp>
        <p:nvSpPr>
          <p:cNvPr id="5" name="Footer Placeholder 4"/>
          <p:cNvSpPr>
            <a:spLocks noGrp="1"/>
          </p:cNvSpPr>
          <p:nvPr>
            <p:ph type="ftr" sz="quarter" idx="11"/>
          </p:nvPr>
        </p:nvSpPr>
        <p:spPr/>
        <p:txBody>
          <a:bodyPr/>
          <a:lstStyle/>
          <a:p>
            <a:r>
              <a:rPr lang="en-US" dirty="0"/>
              <a:t>©  </a:t>
            </a:r>
            <a:r>
              <a:rPr lang="is-IS" dirty="0"/>
              <a:t>2023</a:t>
            </a:r>
            <a:r>
              <a:rPr lang="en-US" dirty="0"/>
              <a:t> </a:t>
            </a:r>
            <a:r>
              <a:rPr lang="en-US" dirty="0" err="1"/>
              <a:t>theProductPath</a:t>
            </a:r>
            <a:r>
              <a:rPr lang="en-US" dirty="0"/>
              <a:t> </a:t>
            </a:r>
          </a:p>
        </p:txBody>
      </p:sp>
    </p:spTree>
    <p:extLst>
      <p:ext uri="{BB962C8B-B14F-4D97-AF65-F5344CB8AC3E}">
        <p14:creationId xmlns:p14="http://schemas.microsoft.com/office/powerpoint/2010/main" val="12291501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850" y="514350"/>
            <a:ext cx="3281363" cy="1846263"/>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Opportunity Assessment Multi-Tool</a:t>
            </a:r>
            <a:endParaRPr lang="en-US" dirty="0"/>
          </a:p>
        </p:txBody>
      </p:sp>
      <p:sp>
        <p:nvSpPr>
          <p:cNvPr id="5" name="Footer Placeholder 4"/>
          <p:cNvSpPr>
            <a:spLocks noGrp="1"/>
          </p:cNvSpPr>
          <p:nvPr>
            <p:ph type="ftr" sz="quarter" idx="11"/>
          </p:nvPr>
        </p:nvSpPr>
        <p:spPr/>
        <p:txBody>
          <a:bodyPr/>
          <a:lstStyle/>
          <a:p>
            <a:r>
              <a:rPr lang="en-US" dirty="0"/>
              <a:t>©  </a:t>
            </a:r>
            <a:r>
              <a:rPr lang="is-IS" dirty="0"/>
              <a:t>2023</a:t>
            </a:r>
            <a:r>
              <a:rPr lang="en-US" dirty="0"/>
              <a:t> </a:t>
            </a:r>
            <a:r>
              <a:rPr lang="en-US" dirty="0" err="1"/>
              <a:t>theProductPath</a:t>
            </a:r>
            <a:r>
              <a:rPr lang="en-US" dirty="0"/>
              <a:t> </a:t>
            </a:r>
          </a:p>
        </p:txBody>
      </p:sp>
    </p:spTree>
    <p:extLst>
      <p:ext uri="{BB962C8B-B14F-4D97-AF65-F5344CB8AC3E}">
        <p14:creationId xmlns:p14="http://schemas.microsoft.com/office/powerpoint/2010/main" val="12291501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850" y="514350"/>
            <a:ext cx="3281363" cy="1846263"/>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Opportunity Assessment Multi-Tool</a:t>
            </a:r>
            <a:endParaRPr lang="en-US" dirty="0"/>
          </a:p>
        </p:txBody>
      </p:sp>
      <p:sp>
        <p:nvSpPr>
          <p:cNvPr id="5" name="Footer Placeholder 4"/>
          <p:cNvSpPr>
            <a:spLocks noGrp="1"/>
          </p:cNvSpPr>
          <p:nvPr>
            <p:ph type="ftr" sz="quarter" idx="11"/>
          </p:nvPr>
        </p:nvSpPr>
        <p:spPr/>
        <p:txBody>
          <a:bodyPr/>
          <a:lstStyle/>
          <a:p>
            <a:r>
              <a:rPr lang="en-US" dirty="0"/>
              <a:t>©  </a:t>
            </a:r>
            <a:r>
              <a:rPr lang="is-IS" dirty="0"/>
              <a:t>2023</a:t>
            </a:r>
            <a:r>
              <a:rPr lang="en-US" dirty="0"/>
              <a:t> </a:t>
            </a:r>
            <a:r>
              <a:rPr lang="en-US" dirty="0" err="1"/>
              <a:t>theProductPath</a:t>
            </a:r>
            <a:r>
              <a:rPr lang="en-US" dirty="0"/>
              <a:t> </a:t>
            </a:r>
          </a:p>
        </p:txBody>
      </p:sp>
    </p:spTree>
    <p:extLst>
      <p:ext uri="{BB962C8B-B14F-4D97-AF65-F5344CB8AC3E}">
        <p14:creationId xmlns:p14="http://schemas.microsoft.com/office/powerpoint/2010/main" val="12291501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850" y="514350"/>
            <a:ext cx="3281363" cy="1846263"/>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Opportunity Assessment Multi-Tool</a:t>
            </a:r>
            <a:endParaRPr lang="en-US" dirty="0"/>
          </a:p>
        </p:txBody>
      </p:sp>
      <p:sp>
        <p:nvSpPr>
          <p:cNvPr id="5" name="Footer Placeholder 4"/>
          <p:cNvSpPr>
            <a:spLocks noGrp="1"/>
          </p:cNvSpPr>
          <p:nvPr>
            <p:ph type="ftr" sz="quarter" idx="11"/>
          </p:nvPr>
        </p:nvSpPr>
        <p:spPr/>
        <p:txBody>
          <a:bodyPr/>
          <a:lstStyle/>
          <a:p>
            <a:r>
              <a:rPr lang="en-US" dirty="0"/>
              <a:t>©  </a:t>
            </a:r>
            <a:r>
              <a:rPr lang="is-IS" dirty="0"/>
              <a:t>2023</a:t>
            </a:r>
            <a:r>
              <a:rPr lang="en-US" dirty="0"/>
              <a:t> </a:t>
            </a:r>
            <a:r>
              <a:rPr lang="en-US" dirty="0" err="1"/>
              <a:t>theProductPath</a:t>
            </a:r>
            <a:r>
              <a:rPr lang="en-US" dirty="0"/>
              <a:t> </a:t>
            </a:r>
          </a:p>
        </p:txBody>
      </p:sp>
    </p:spTree>
    <p:extLst>
      <p:ext uri="{BB962C8B-B14F-4D97-AF65-F5344CB8AC3E}">
        <p14:creationId xmlns:p14="http://schemas.microsoft.com/office/powerpoint/2010/main" val="12291501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850" y="514350"/>
            <a:ext cx="3281363" cy="1846263"/>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Opportunity Assessment Multi-Tool</a:t>
            </a:r>
            <a:endParaRPr lang="en-US" dirty="0"/>
          </a:p>
        </p:txBody>
      </p:sp>
      <p:sp>
        <p:nvSpPr>
          <p:cNvPr id="5" name="Footer Placeholder 4"/>
          <p:cNvSpPr>
            <a:spLocks noGrp="1"/>
          </p:cNvSpPr>
          <p:nvPr>
            <p:ph type="ftr" sz="quarter" idx="11"/>
          </p:nvPr>
        </p:nvSpPr>
        <p:spPr/>
        <p:txBody>
          <a:bodyPr/>
          <a:lstStyle/>
          <a:p>
            <a:r>
              <a:rPr lang="en-US" dirty="0"/>
              <a:t>©  </a:t>
            </a:r>
            <a:r>
              <a:rPr lang="is-IS" dirty="0"/>
              <a:t>2023</a:t>
            </a:r>
            <a:r>
              <a:rPr lang="en-US" dirty="0"/>
              <a:t> </a:t>
            </a:r>
            <a:r>
              <a:rPr lang="en-US" dirty="0" err="1"/>
              <a:t>theProductPath</a:t>
            </a:r>
            <a:r>
              <a:rPr lang="en-US" dirty="0"/>
              <a:t> </a:t>
            </a:r>
          </a:p>
        </p:txBody>
      </p:sp>
    </p:spTree>
    <p:extLst>
      <p:ext uri="{BB962C8B-B14F-4D97-AF65-F5344CB8AC3E}">
        <p14:creationId xmlns:p14="http://schemas.microsoft.com/office/powerpoint/2010/main" val="4471076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7525" y="582613"/>
            <a:ext cx="3281363" cy="1846262"/>
          </a:xfrm>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dirty="0"/>
              <a:t>©  </a:t>
            </a:r>
            <a:r>
              <a:rPr lang="is-IS" dirty="0"/>
              <a:t>2023</a:t>
            </a:r>
            <a:r>
              <a:rPr lang="en-US" dirty="0"/>
              <a:t> </a:t>
            </a:r>
            <a:r>
              <a:rPr lang="en-US" dirty="0" err="1"/>
              <a:t>theProductPath</a:t>
            </a:r>
            <a:r>
              <a:rPr lang="en-US" dirty="0"/>
              <a:t> </a:t>
            </a:r>
          </a:p>
        </p:txBody>
      </p:sp>
      <p:sp>
        <p:nvSpPr>
          <p:cNvPr id="6" name="Header Placeholder 5"/>
          <p:cNvSpPr>
            <a:spLocks noGrp="1"/>
          </p:cNvSpPr>
          <p:nvPr>
            <p:ph type="hdr" sz="quarter" idx="12"/>
          </p:nvPr>
        </p:nvSpPr>
        <p:spPr/>
        <p:txBody>
          <a:bodyPr/>
          <a:lstStyle/>
          <a:p>
            <a:r>
              <a:rPr lang="en-US"/>
              <a:t>Opportunity Assessment Multi-Tool</a:t>
            </a:r>
            <a:endParaRPr lang="en-US" dirty="0"/>
          </a:p>
        </p:txBody>
      </p:sp>
    </p:spTree>
    <p:extLst>
      <p:ext uri="{BB962C8B-B14F-4D97-AF65-F5344CB8AC3E}">
        <p14:creationId xmlns:p14="http://schemas.microsoft.com/office/powerpoint/2010/main" val="7998132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0225" y="692150"/>
            <a:ext cx="3251200" cy="1830388"/>
          </a:xfrm>
        </p:spPr>
      </p:sp>
      <p:sp>
        <p:nvSpPr>
          <p:cNvPr id="5" name="Footer Placeholder 4"/>
          <p:cNvSpPr>
            <a:spLocks noGrp="1"/>
          </p:cNvSpPr>
          <p:nvPr>
            <p:ph type="ftr" sz="quarter" idx="11"/>
          </p:nvPr>
        </p:nvSpPr>
        <p:spPr>
          <a:xfrm>
            <a:off x="160095" y="6471222"/>
            <a:ext cx="2507686" cy="342900"/>
          </a:xfrm>
        </p:spPr>
        <p:txBody>
          <a:bodyPr/>
          <a:lstStyle/>
          <a:p>
            <a:r>
              <a:rPr lang="en-US" dirty="0"/>
              <a:t>©  </a:t>
            </a:r>
            <a:r>
              <a:rPr lang="is-IS" dirty="0"/>
              <a:t>2023</a:t>
            </a:r>
            <a:r>
              <a:rPr lang="en-US" dirty="0"/>
              <a:t> </a:t>
            </a:r>
            <a:r>
              <a:rPr lang="en-US" dirty="0" err="1"/>
              <a:t>theProductPath</a:t>
            </a:r>
            <a:r>
              <a:rPr lang="en-US" dirty="0"/>
              <a:t> </a:t>
            </a:r>
          </a:p>
        </p:txBody>
      </p:sp>
      <p:sp>
        <p:nvSpPr>
          <p:cNvPr id="6" name="Header Placeholder 5"/>
          <p:cNvSpPr>
            <a:spLocks noGrp="1"/>
          </p:cNvSpPr>
          <p:nvPr>
            <p:ph type="hdr" sz="quarter" idx="12"/>
          </p:nvPr>
        </p:nvSpPr>
        <p:spPr>
          <a:xfrm>
            <a:off x="212836" y="90559"/>
            <a:ext cx="5959602" cy="313267"/>
          </a:xfrm>
        </p:spPr>
        <p:txBody>
          <a:bodyPr/>
          <a:lstStyle/>
          <a:p>
            <a:r>
              <a:rPr lang="en-US" dirty="0"/>
              <a:t>Opportunity Assessment Multi-Tool</a:t>
            </a:r>
          </a:p>
        </p:txBody>
      </p:sp>
      <p:sp>
        <p:nvSpPr>
          <p:cNvPr id="4" name="TextBox 3"/>
          <p:cNvSpPr txBox="1"/>
          <p:nvPr/>
        </p:nvSpPr>
        <p:spPr>
          <a:xfrm>
            <a:off x="2420621" y="1264309"/>
            <a:ext cx="2016757" cy="992317"/>
          </a:xfrm>
          <a:prstGeom prst="roundRect">
            <a:avLst>
              <a:gd name="adj" fmla="val 6641"/>
            </a:avLst>
          </a:prstGeom>
          <a:solidFill>
            <a:schemeClr val="bg1">
              <a:alpha val="83000"/>
            </a:schemeClr>
          </a:solidFill>
        </p:spPr>
        <p:txBody>
          <a:bodyPr wrap="square" rtlCol="0" anchor="ctr">
            <a:noAutofit/>
          </a:bodyPr>
          <a:lstStyle/>
          <a:p>
            <a:pPr algn="ctr"/>
            <a:r>
              <a:rPr lang="en-US" dirty="0">
                <a:solidFill>
                  <a:srgbClr val="F58220"/>
                </a:solidFill>
                <a:latin typeface="Gotham-Book"/>
                <a:cs typeface="Gotham-Book"/>
              </a:rPr>
              <a:t>Value Proposition</a:t>
            </a:r>
          </a:p>
        </p:txBody>
      </p:sp>
    </p:spTree>
    <p:extLst>
      <p:ext uri="{BB962C8B-B14F-4D97-AF65-F5344CB8AC3E}">
        <p14:creationId xmlns:p14="http://schemas.microsoft.com/office/powerpoint/2010/main" val="1011899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3400" y="620713"/>
            <a:ext cx="3251200" cy="1830387"/>
          </a:xfrm>
        </p:spPr>
      </p:sp>
      <p:sp>
        <p:nvSpPr>
          <p:cNvPr id="3" name="Notes Placeholder 2"/>
          <p:cNvSpPr>
            <a:spLocks noGrp="1"/>
          </p:cNvSpPr>
          <p:nvPr>
            <p:ph type="body" idx="1"/>
          </p:nvPr>
        </p:nvSpPr>
        <p:spPr>
          <a:xfrm>
            <a:off x="565329" y="2668144"/>
            <a:ext cx="6132576" cy="5829300"/>
          </a:xfrm>
        </p:spPr>
        <p:txBody>
          <a:bodyPr/>
          <a:lstStyle/>
          <a:p>
            <a:pPr>
              <a:spcAft>
                <a:spcPts val="900"/>
              </a:spcAft>
            </a:pPr>
            <a:r>
              <a:rPr lang="en-US" sz="1200" dirty="0">
                <a:latin typeface="Gotham-Medium"/>
                <a:cs typeface="Gotham-Medium"/>
              </a:rPr>
              <a:t>Need help with</a:t>
            </a:r>
            <a:r>
              <a:rPr lang="en-US" sz="1200" baseline="0" dirty="0">
                <a:latin typeface="Gotham-Medium"/>
                <a:cs typeface="Gotham-Medium"/>
              </a:rPr>
              <a:t> this topic?</a:t>
            </a:r>
          </a:p>
          <a:p>
            <a:pPr marL="171450" indent="-171450">
              <a:spcAft>
                <a:spcPts val="900"/>
              </a:spcAft>
              <a:buFont typeface="Arial"/>
              <a:buChar char="•"/>
            </a:pPr>
            <a:r>
              <a:rPr lang="en-US" sz="1200" baseline="0" dirty="0"/>
              <a:t>Look here for additional support and expert guidance</a:t>
            </a:r>
          </a:p>
          <a:p>
            <a:pPr marL="171450" indent="-171450">
              <a:spcAft>
                <a:spcPts val="900"/>
              </a:spcAft>
              <a:buFont typeface="Arial"/>
              <a:buChar char="•"/>
            </a:pPr>
            <a:r>
              <a:rPr lang="en-US" sz="1200" baseline="0" dirty="0"/>
              <a:t>Scroll through the text while viewing the slide…</a:t>
            </a:r>
          </a:p>
          <a:p>
            <a:pPr marL="171450" indent="-171450">
              <a:spcAft>
                <a:spcPts val="900"/>
              </a:spcAft>
              <a:buFont typeface="Arial"/>
              <a:buChar char="•"/>
            </a:pPr>
            <a:r>
              <a:rPr lang="en-US" sz="1200" baseline="0" dirty="0"/>
              <a:t>OR print the Assessment Guide for the topic to see all the available reference material</a:t>
            </a:r>
          </a:p>
        </p:txBody>
      </p:sp>
      <p:sp>
        <p:nvSpPr>
          <p:cNvPr id="5" name="Footer Placeholder 4"/>
          <p:cNvSpPr>
            <a:spLocks noGrp="1"/>
          </p:cNvSpPr>
          <p:nvPr>
            <p:ph type="ftr" sz="quarter" idx="11"/>
          </p:nvPr>
        </p:nvSpPr>
        <p:spPr>
          <a:xfrm>
            <a:off x="160095" y="6471222"/>
            <a:ext cx="2507686" cy="342900"/>
          </a:xfrm>
        </p:spPr>
        <p:txBody>
          <a:bodyPr/>
          <a:lstStyle/>
          <a:p>
            <a:r>
              <a:rPr lang="en-US" dirty="0"/>
              <a:t>©  </a:t>
            </a:r>
            <a:r>
              <a:rPr lang="is-IS" dirty="0"/>
              <a:t>2023</a:t>
            </a:r>
            <a:r>
              <a:rPr lang="en-US" dirty="0"/>
              <a:t> </a:t>
            </a:r>
            <a:r>
              <a:rPr lang="en-US" dirty="0" err="1"/>
              <a:t>theProductPath</a:t>
            </a:r>
            <a:r>
              <a:rPr lang="en-US" dirty="0"/>
              <a:t> </a:t>
            </a:r>
          </a:p>
        </p:txBody>
      </p:sp>
      <p:sp>
        <p:nvSpPr>
          <p:cNvPr id="6" name="Header Placeholder 5"/>
          <p:cNvSpPr>
            <a:spLocks noGrp="1"/>
          </p:cNvSpPr>
          <p:nvPr>
            <p:ph type="hdr" sz="quarter" idx="12"/>
          </p:nvPr>
        </p:nvSpPr>
        <p:spPr>
          <a:xfrm>
            <a:off x="212836" y="90559"/>
            <a:ext cx="5959602" cy="313267"/>
          </a:xfrm>
        </p:spPr>
        <p:txBody>
          <a:bodyPr/>
          <a:lstStyle/>
          <a:p>
            <a:r>
              <a:rPr lang="en-US" dirty="0"/>
              <a:t>Opportunity Assessment Multi-Tool</a:t>
            </a:r>
          </a:p>
        </p:txBody>
      </p:sp>
    </p:spTree>
    <p:extLst>
      <p:ext uri="{BB962C8B-B14F-4D97-AF65-F5344CB8AC3E}">
        <p14:creationId xmlns:p14="http://schemas.microsoft.com/office/powerpoint/2010/main" val="12347856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79600" y="588963"/>
            <a:ext cx="3281363" cy="1846262"/>
          </a:xfrm>
        </p:spPr>
      </p:sp>
      <p:sp>
        <p:nvSpPr>
          <p:cNvPr id="5" name="Footer Placeholder 4"/>
          <p:cNvSpPr>
            <a:spLocks noGrp="1"/>
          </p:cNvSpPr>
          <p:nvPr>
            <p:ph type="ftr" sz="quarter" idx="11"/>
          </p:nvPr>
        </p:nvSpPr>
        <p:spPr/>
        <p:txBody>
          <a:bodyPr/>
          <a:lstStyle/>
          <a:p>
            <a:r>
              <a:rPr lang="en-US" dirty="0"/>
              <a:t>©  </a:t>
            </a:r>
            <a:r>
              <a:rPr lang="is-IS" dirty="0"/>
              <a:t>2023</a:t>
            </a:r>
            <a:r>
              <a:rPr lang="en-US" dirty="0"/>
              <a:t> </a:t>
            </a:r>
            <a:r>
              <a:rPr lang="en-US" dirty="0" err="1"/>
              <a:t>theProductPath</a:t>
            </a:r>
            <a:r>
              <a:rPr lang="en-US" dirty="0"/>
              <a:t> </a:t>
            </a:r>
          </a:p>
        </p:txBody>
      </p:sp>
      <p:sp>
        <p:nvSpPr>
          <p:cNvPr id="6" name="Header Placeholder 5"/>
          <p:cNvSpPr>
            <a:spLocks noGrp="1"/>
          </p:cNvSpPr>
          <p:nvPr>
            <p:ph type="hdr" sz="quarter" idx="12"/>
          </p:nvPr>
        </p:nvSpPr>
        <p:spPr/>
        <p:txBody>
          <a:bodyPr/>
          <a:lstStyle/>
          <a:p>
            <a:r>
              <a:rPr lang="en-US"/>
              <a:t>Opportunity Assessment Multi-Tool</a:t>
            </a:r>
            <a:endParaRPr lang="en-US" dirty="0"/>
          </a:p>
        </p:txBody>
      </p:sp>
      <p:sp>
        <p:nvSpPr>
          <p:cNvPr id="15" name="TextBox 14"/>
          <p:cNvSpPr txBox="1"/>
          <p:nvPr/>
        </p:nvSpPr>
        <p:spPr>
          <a:xfrm>
            <a:off x="2516874" y="1160858"/>
            <a:ext cx="2016757" cy="992317"/>
          </a:xfrm>
          <a:prstGeom prst="roundRect">
            <a:avLst>
              <a:gd name="adj" fmla="val 6641"/>
            </a:avLst>
          </a:prstGeom>
          <a:solidFill>
            <a:schemeClr val="bg1">
              <a:alpha val="83000"/>
            </a:schemeClr>
          </a:solidFill>
        </p:spPr>
        <p:txBody>
          <a:bodyPr wrap="square" rtlCol="0" anchor="ctr">
            <a:noAutofit/>
          </a:bodyPr>
          <a:lstStyle/>
          <a:p>
            <a:pPr algn="ctr"/>
            <a:r>
              <a:rPr lang="en-US" dirty="0">
                <a:solidFill>
                  <a:srgbClr val="F58220"/>
                </a:solidFill>
                <a:latin typeface="Gotham-Book"/>
                <a:cs typeface="Gotham-Book"/>
              </a:rPr>
              <a:t>Target</a:t>
            </a:r>
          </a:p>
          <a:p>
            <a:pPr algn="ctr"/>
            <a:r>
              <a:rPr lang="en-US" dirty="0">
                <a:solidFill>
                  <a:srgbClr val="F58220"/>
                </a:solidFill>
                <a:latin typeface="Gotham-Book"/>
                <a:cs typeface="Gotham-Book"/>
              </a:rPr>
              <a:t>Market</a:t>
            </a:r>
          </a:p>
        </p:txBody>
      </p:sp>
    </p:spTree>
    <p:extLst>
      <p:ext uri="{BB962C8B-B14F-4D97-AF65-F5344CB8AC3E}">
        <p14:creationId xmlns:p14="http://schemas.microsoft.com/office/powerpoint/2010/main" val="33311117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5938" y="582613"/>
            <a:ext cx="3286125" cy="1847850"/>
          </a:xfrm>
        </p:spPr>
      </p:sp>
      <p:sp>
        <p:nvSpPr>
          <p:cNvPr id="5" name="Footer Placeholder 4"/>
          <p:cNvSpPr>
            <a:spLocks noGrp="1"/>
          </p:cNvSpPr>
          <p:nvPr>
            <p:ph type="ftr" sz="quarter" idx="11"/>
          </p:nvPr>
        </p:nvSpPr>
        <p:spPr/>
        <p:txBody>
          <a:bodyPr/>
          <a:lstStyle/>
          <a:p>
            <a:r>
              <a:rPr lang="en-US" dirty="0"/>
              <a:t>©  </a:t>
            </a:r>
            <a:r>
              <a:rPr lang="is-IS" dirty="0"/>
              <a:t>2023</a:t>
            </a:r>
            <a:r>
              <a:rPr lang="en-US" dirty="0"/>
              <a:t> </a:t>
            </a:r>
            <a:r>
              <a:rPr lang="en-US" dirty="0" err="1"/>
              <a:t>theProductPath</a:t>
            </a:r>
            <a:r>
              <a:rPr lang="en-US" dirty="0"/>
              <a:t> </a:t>
            </a:r>
          </a:p>
        </p:txBody>
      </p:sp>
      <p:sp>
        <p:nvSpPr>
          <p:cNvPr id="6" name="Header Placeholder 5"/>
          <p:cNvSpPr>
            <a:spLocks noGrp="1"/>
          </p:cNvSpPr>
          <p:nvPr>
            <p:ph type="hdr" sz="quarter" idx="12"/>
          </p:nvPr>
        </p:nvSpPr>
        <p:spPr/>
        <p:txBody>
          <a:bodyPr/>
          <a:lstStyle/>
          <a:p>
            <a:r>
              <a:rPr lang="en-US"/>
              <a:t>Opportunity Assessment Multi-Tool</a:t>
            </a:r>
            <a:endParaRPr lang="en-US" dirty="0"/>
          </a:p>
        </p:txBody>
      </p:sp>
      <p:sp>
        <p:nvSpPr>
          <p:cNvPr id="17" name="TextBox 16"/>
          <p:cNvSpPr txBox="1"/>
          <p:nvPr/>
        </p:nvSpPr>
        <p:spPr>
          <a:xfrm>
            <a:off x="2426107" y="1148500"/>
            <a:ext cx="2016757" cy="992317"/>
          </a:xfrm>
          <a:prstGeom prst="roundRect">
            <a:avLst>
              <a:gd name="adj" fmla="val 6641"/>
            </a:avLst>
          </a:prstGeom>
          <a:solidFill>
            <a:schemeClr val="bg1">
              <a:alpha val="83000"/>
            </a:schemeClr>
          </a:solidFill>
        </p:spPr>
        <p:txBody>
          <a:bodyPr wrap="square" rtlCol="0" anchor="ctr">
            <a:noAutofit/>
          </a:bodyPr>
          <a:lstStyle/>
          <a:p>
            <a:pPr algn="ctr"/>
            <a:r>
              <a:rPr lang="en-US" dirty="0">
                <a:solidFill>
                  <a:srgbClr val="F58220"/>
                </a:solidFill>
                <a:latin typeface="Gotham-Book"/>
                <a:cs typeface="Gotham-Book"/>
              </a:rPr>
              <a:t>Market</a:t>
            </a:r>
          </a:p>
          <a:p>
            <a:pPr algn="ctr"/>
            <a:r>
              <a:rPr lang="en-US" dirty="0">
                <a:solidFill>
                  <a:srgbClr val="F58220"/>
                </a:solidFill>
                <a:latin typeface="Gotham-Book"/>
                <a:cs typeface="Gotham-Book"/>
              </a:rPr>
              <a:t>Size</a:t>
            </a:r>
          </a:p>
        </p:txBody>
      </p:sp>
    </p:spTree>
    <p:extLst>
      <p:ext uri="{BB962C8B-B14F-4D97-AF65-F5344CB8AC3E}">
        <p14:creationId xmlns:p14="http://schemas.microsoft.com/office/powerpoint/2010/main" val="3153726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7525" y="600075"/>
            <a:ext cx="3281363" cy="1846263"/>
          </a:xfrm>
        </p:spPr>
      </p:sp>
      <p:sp>
        <p:nvSpPr>
          <p:cNvPr id="5" name="Footer Placeholder 4"/>
          <p:cNvSpPr>
            <a:spLocks noGrp="1"/>
          </p:cNvSpPr>
          <p:nvPr>
            <p:ph type="ftr" sz="quarter" idx="11"/>
          </p:nvPr>
        </p:nvSpPr>
        <p:spPr/>
        <p:txBody>
          <a:bodyPr/>
          <a:lstStyle/>
          <a:p>
            <a:r>
              <a:rPr lang="en-US" dirty="0"/>
              <a:t>©  </a:t>
            </a:r>
            <a:r>
              <a:rPr lang="is-IS" dirty="0"/>
              <a:t>2023</a:t>
            </a:r>
            <a:r>
              <a:rPr lang="en-US" dirty="0"/>
              <a:t> </a:t>
            </a:r>
            <a:r>
              <a:rPr lang="en-US" dirty="0" err="1"/>
              <a:t>theProductPath</a:t>
            </a:r>
            <a:r>
              <a:rPr lang="en-US" dirty="0"/>
              <a:t> </a:t>
            </a:r>
          </a:p>
        </p:txBody>
      </p:sp>
      <p:sp>
        <p:nvSpPr>
          <p:cNvPr id="6" name="Header Placeholder 5"/>
          <p:cNvSpPr>
            <a:spLocks noGrp="1"/>
          </p:cNvSpPr>
          <p:nvPr>
            <p:ph type="hdr" sz="quarter" idx="12"/>
          </p:nvPr>
        </p:nvSpPr>
        <p:spPr/>
        <p:txBody>
          <a:bodyPr/>
          <a:lstStyle/>
          <a:p>
            <a:r>
              <a:rPr lang="en-US"/>
              <a:t>Opportunity Assessment Multi-Tool</a:t>
            </a:r>
            <a:endParaRPr lang="en-US" dirty="0"/>
          </a:p>
        </p:txBody>
      </p:sp>
      <p:sp>
        <p:nvSpPr>
          <p:cNvPr id="10" name="TextBox 9"/>
          <p:cNvSpPr txBox="1"/>
          <p:nvPr/>
        </p:nvSpPr>
        <p:spPr>
          <a:xfrm>
            <a:off x="2426106" y="1173214"/>
            <a:ext cx="2016757" cy="992317"/>
          </a:xfrm>
          <a:prstGeom prst="roundRect">
            <a:avLst>
              <a:gd name="adj" fmla="val 6641"/>
            </a:avLst>
          </a:prstGeom>
          <a:solidFill>
            <a:schemeClr val="bg1">
              <a:alpha val="83000"/>
            </a:schemeClr>
          </a:solidFill>
        </p:spPr>
        <p:txBody>
          <a:bodyPr wrap="square" lIns="0" rIns="0" rtlCol="0" anchor="ctr">
            <a:noAutofit/>
          </a:bodyPr>
          <a:lstStyle/>
          <a:p>
            <a:pPr algn="ctr"/>
            <a:r>
              <a:rPr lang="en-US" sz="1700" dirty="0">
                <a:solidFill>
                  <a:srgbClr val="F58220"/>
                </a:solidFill>
                <a:latin typeface="Gotham-Book"/>
                <a:cs typeface="Gotham-Book"/>
              </a:rPr>
              <a:t>Business Metrics / Revenue Strategy</a:t>
            </a:r>
          </a:p>
        </p:txBody>
      </p:sp>
    </p:spTree>
    <p:extLst>
      <p:ext uri="{BB962C8B-B14F-4D97-AF65-F5344CB8AC3E}">
        <p14:creationId xmlns:p14="http://schemas.microsoft.com/office/powerpoint/2010/main" val="15109884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97050" y="600075"/>
            <a:ext cx="3262313" cy="1836738"/>
          </a:xfrm>
        </p:spPr>
      </p:sp>
      <p:sp>
        <p:nvSpPr>
          <p:cNvPr id="5" name="Footer Placeholder 4"/>
          <p:cNvSpPr>
            <a:spLocks noGrp="1"/>
          </p:cNvSpPr>
          <p:nvPr>
            <p:ph type="ftr" sz="quarter" idx="11"/>
          </p:nvPr>
        </p:nvSpPr>
        <p:spPr/>
        <p:txBody>
          <a:bodyPr/>
          <a:lstStyle/>
          <a:p>
            <a:r>
              <a:rPr lang="en-US" dirty="0"/>
              <a:t>©  </a:t>
            </a:r>
            <a:r>
              <a:rPr lang="is-IS" dirty="0"/>
              <a:t>2023</a:t>
            </a:r>
            <a:r>
              <a:rPr lang="en-US" dirty="0"/>
              <a:t> </a:t>
            </a:r>
            <a:r>
              <a:rPr lang="en-US" dirty="0" err="1"/>
              <a:t>theProductPath</a:t>
            </a:r>
            <a:r>
              <a:rPr lang="en-US" dirty="0"/>
              <a:t> </a:t>
            </a:r>
          </a:p>
        </p:txBody>
      </p:sp>
      <p:sp>
        <p:nvSpPr>
          <p:cNvPr id="6" name="Header Placeholder 5"/>
          <p:cNvSpPr>
            <a:spLocks noGrp="1"/>
          </p:cNvSpPr>
          <p:nvPr>
            <p:ph type="hdr" sz="quarter" idx="12"/>
          </p:nvPr>
        </p:nvSpPr>
        <p:spPr/>
        <p:txBody>
          <a:bodyPr/>
          <a:lstStyle/>
          <a:p>
            <a:r>
              <a:rPr lang="en-US"/>
              <a:t>Opportunity Assessment Multi-Tool</a:t>
            </a:r>
            <a:endParaRPr lang="en-US" dirty="0"/>
          </a:p>
        </p:txBody>
      </p:sp>
      <p:sp>
        <p:nvSpPr>
          <p:cNvPr id="13" name="TextBox 12"/>
          <p:cNvSpPr txBox="1"/>
          <p:nvPr/>
        </p:nvSpPr>
        <p:spPr>
          <a:xfrm>
            <a:off x="2419756" y="1173214"/>
            <a:ext cx="2016757" cy="992317"/>
          </a:xfrm>
          <a:prstGeom prst="roundRect">
            <a:avLst>
              <a:gd name="adj" fmla="val 6641"/>
            </a:avLst>
          </a:prstGeom>
          <a:solidFill>
            <a:schemeClr val="bg1">
              <a:alpha val="83000"/>
            </a:schemeClr>
          </a:solidFill>
        </p:spPr>
        <p:txBody>
          <a:bodyPr wrap="square" rtlCol="0" anchor="ctr">
            <a:noAutofit/>
          </a:bodyPr>
          <a:lstStyle/>
          <a:p>
            <a:pPr algn="ctr"/>
            <a:r>
              <a:rPr lang="en-US" dirty="0">
                <a:solidFill>
                  <a:srgbClr val="F58220"/>
                </a:solidFill>
                <a:latin typeface="Gotham-Book"/>
                <a:cs typeface="Gotham-Book"/>
              </a:rPr>
              <a:t>Competitive</a:t>
            </a:r>
          </a:p>
          <a:p>
            <a:pPr algn="ctr"/>
            <a:r>
              <a:rPr lang="en-US" dirty="0">
                <a:solidFill>
                  <a:srgbClr val="F58220"/>
                </a:solidFill>
                <a:latin typeface="Gotham-Book"/>
                <a:cs typeface="Gotham-Book"/>
              </a:rPr>
              <a:t>Landscape</a:t>
            </a:r>
          </a:p>
        </p:txBody>
      </p:sp>
    </p:spTree>
    <p:extLst>
      <p:ext uri="{BB962C8B-B14F-4D97-AF65-F5344CB8AC3E}">
        <p14:creationId xmlns:p14="http://schemas.microsoft.com/office/powerpoint/2010/main" val="20865773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7525" y="582613"/>
            <a:ext cx="3281363" cy="1846262"/>
          </a:xfrm>
        </p:spPr>
      </p:sp>
      <p:sp>
        <p:nvSpPr>
          <p:cNvPr id="3" name="Notes Placeholder 2"/>
          <p:cNvSpPr>
            <a:spLocks noGrp="1"/>
          </p:cNvSpPr>
          <p:nvPr>
            <p:ph type="body" idx="1"/>
          </p:nvPr>
        </p:nvSpPr>
        <p:spPr/>
        <p:txBody>
          <a:bodyPr/>
          <a:lstStyle/>
          <a:p>
            <a:pPr>
              <a:spcAft>
                <a:spcPts val="1200"/>
              </a:spcAft>
            </a:pPr>
            <a:endParaRPr lang="en-US" sz="1100" b="0" i="0" kern="1200" dirty="0">
              <a:solidFill>
                <a:schemeClr val="tx1"/>
              </a:solidFill>
              <a:latin typeface="Gotham-Book"/>
              <a:ea typeface="+mn-ea"/>
              <a:cs typeface="Gotham-Book"/>
            </a:endParaRPr>
          </a:p>
        </p:txBody>
      </p:sp>
      <p:sp>
        <p:nvSpPr>
          <p:cNvPr id="5" name="Footer Placeholder 4"/>
          <p:cNvSpPr>
            <a:spLocks noGrp="1"/>
          </p:cNvSpPr>
          <p:nvPr>
            <p:ph type="ftr" sz="quarter" idx="11"/>
          </p:nvPr>
        </p:nvSpPr>
        <p:spPr/>
        <p:txBody>
          <a:bodyPr/>
          <a:lstStyle/>
          <a:p>
            <a:r>
              <a:rPr lang="en-US" dirty="0"/>
              <a:t>©  </a:t>
            </a:r>
            <a:r>
              <a:rPr lang="is-IS" dirty="0"/>
              <a:t>2023</a:t>
            </a:r>
            <a:r>
              <a:rPr lang="en-US" dirty="0"/>
              <a:t> </a:t>
            </a:r>
            <a:r>
              <a:rPr lang="en-US" dirty="0" err="1"/>
              <a:t>theProductPath</a:t>
            </a:r>
            <a:r>
              <a:rPr lang="en-US" dirty="0"/>
              <a:t> </a:t>
            </a:r>
          </a:p>
        </p:txBody>
      </p:sp>
      <p:sp>
        <p:nvSpPr>
          <p:cNvPr id="6" name="Header Placeholder 5"/>
          <p:cNvSpPr>
            <a:spLocks noGrp="1"/>
          </p:cNvSpPr>
          <p:nvPr>
            <p:ph type="hdr" sz="quarter" idx="12"/>
          </p:nvPr>
        </p:nvSpPr>
        <p:spPr/>
        <p:txBody>
          <a:bodyPr/>
          <a:lstStyle/>
          <a:p>
            <a:r>
              <a:rPr lang="en-US"/>
              <a:t>Opportunity Assessment Multi-Tool</a:t>
            </a:r>
            <a:endParaRPr lang="en-US" dirty="0"/>
          </a:p>
        </p:txBody>
      </p:sp>
      <p:sp>
        <p:nvSpPr>
          <p:cNvPr id="10" name="TextBox 9"/>
          <p:cNvSpPr txBox="1"/>
          <p:nvPr/>
        </p:nvSpPr>
        <p:spPr>
          <a:xfrm>
            <a:off x="2426106" y="1155772"/>
            <a:ext cx="2016757" cy="992317"/>
          </a:xfrm>
          <a:prstGeom prst="roundRect">
            <a:avLst>
              <a:gd name="adj" fmla="val 6641"/>
            </a:avLst>
          </a:prstGeom>
          <a:solidFill>
            <a:schemeClr val="bg1">
              <a:alpha val="83000"/>
            </a:schemeClr>
          </a:solidFill>
        </p:spPr>
        <p:txBody>
          <a:bodyPr wrap="square" rtlCol="0" anchor="ctr">
            <a:noAutofit/>
          </a:bodyPr>
          <a:lstStyle/>
          <a:p>
            <a:pPr algn="ctr"/>
            <a:r>
              <a:rPr lang="en-US" dirty="0">
                <a:solidFill>
                  <a:srgbClr val="F58220"/>
                </a:solidFill>
                <a:latin typeface="Gotham-Book"/>
                <a:cs typeface="Gotham-Book"/>
              </a:rPr>
              <a:t>Our Differentiator</a:t>
            </a:r>
          </a:p>
        </p:txBody>
      </p:sp>
    </p:spTree>
    <p:extLst>
      <p:ext uri="{BB962C8B-B14F-4D97-AF65-F5344CB8AC3E}">
        <p14:creationId xmlns:p14="http://schemas.microsoft.com/office/powerpoint/2010/main" val="17871629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7525" y="588963"/>
            <a:ext cx="3281363" cy="1846262"/>
          </a:xfrm>
        </p:spPr>
      </p:sp>
      <p:sp>
        <p:nvSpPr>
          <p:cNvPr id="5" name="Footer Placeholder 4"/>
          <p:cNvSpPr>
            <a:spLocks noGrp="1"/>
          </p:cNvSpPr>
          <p:nvPr>
            <p:ph type="ftr" sz="quarter" idx="11"/>
          </p:nvPr>
        </p:nvSpPr>
        <p:spPr/>
        <p:txBody>
          <a:bodyPr/>
          <a:lstStyle/>
          <a:p>
            <a:r>
              <a:rPr lang="en-US" dirty="0"/>
              <a:t>©  </a:t>
            </a:r>
            <a:r>
              <a:rPr lang="is-IS" dirty="0"/>
              <a:t>2023</a:t>
            </a:r>
            <a:r>
              <a:rPr lang="en-US" dirty="0"/>
              <a:t> </a:t>
            </a:r>
            <a:r>
              <a:rPr lang="en-US" dirty="0" err="1"/>
              <a:t>theProductPath</a:t>
            </a:r>
            <a:r>
              <a:rPr lang="en-US" dirty="0"/>
              <a:t> </a:t>
            </a:r>
          </a:p>
        </p:txBody>
      </p:sp>
      <p:sp>
        <p:nvSpPr>
          <p:cNvPr id="6" name="Header Placeholder 5"/>
          <p:cNvSpPr>
            <a:spLocks noGrp="1"/>
          </p:cNvSpPr>
          <p:nvPr>
            <p:ph type="hdr" sz="quarter" idx="12"/>
          </p:nvPr>
        </p:nvSpPr>
        <p:spPr/>
        <p:txBody>
          <a:bodyPr/>
          <a:lstStyle/>
          <a:p>
            <a:r>
              <a:rPr lang="en-US"/>
              <a:t>Opportunity Assessment Multi-Tool</a:t>
            </a:r>
            <a:endParaRPr lang="en-US" dirty="0"/>
          </a:p>
        </p:txBody>
      </p:sp>
      <p:sp>
        <p:nvSpPr>
          <p:cNvPr id="9" name="TextBox 8"/>
          <p:cNvSpPr txBox="1"/>
          <p:nvPr/>
        </p:nvSpPr>
        <p:spPr>
          <a:xfrm>
            <a:off x="2426106" y="1160857"/>
            <a:ext cx="2016757" cy="992317"/>
          </a:xfrm>
          <a:prstGeom prst="roundRect">
            <a:avLst>
              <a:gd name="adj" fmla="val 6641"/>
            </a:avLst>
          </a:prstGeom>
          <a:solidFill>
            <a:schemeClr val="bg1">
              <a:alpha val="83000"/>
            </a:schemeClr>
          </a:solidFill>
        </p:spPr>
        <p:txBody>
          <a:bodyPr wrap="square" rtlCol="0" anchor="ctr">
            <a:noAutofit/>
          </a:bodyPr>
          <a:lstStyle/>
          <a:p>
            <a:pPr algn="ctr"/>
            <a:r>
              <a:rPr lang="en-US" dirty="0">
                <a:solidFill>
                  <a:srgbClr val="F58220"/>
                </a:solidFill>
                <a:latin typeface="Gotham-Book"/>
                <a:cs typeface="Gotham-Book"/>
              </a:rPr>
              <a:t>Market</a:t>
            </a:r>
          </a:p>
          <a:p>
            <a:pPr algn="ctr"/>
            <a:r>
              <a:rPr lang="en-US" dirty="0">
                <a:solidFill>
                  <a:srgbClr val="F58220"/>
                </a:solidFill>
                <a:latin typeface="Gotham-Book"/>
                <a:cs typeface="Gotham-Book"/>
              </a:rPr>
              <a:t>Window</a:t>
            </a:r>
          </a:p>
        </p:txBody>
      </p:sp>
    </p:spTree>
    <p:extLst>
      <p:ext uri="{BB962C8B-B14F-4D97-AF65-F5344CB8AC3E}">
        <p14:creationId xmlns:p14="http://schemas.microsoft.com/office/powerpoint/2010/main" val="15086543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7525" y="588963"/>
            <a:ext cx="3281363" cy="1846262"/>
          </a:xfrm>
        </p:spPr>
      </p:sp>
      <p:sp>
        <p:nvSpPr>
          <p:cNvPr id="5" name="Footer Placeholder 4"/>
          <p:cNvSpPr>
            <a:spLocks noGrp="1"/>
          </p:cNvSpPr>
          <p:nvPr>
            <p:ph type="ftr" sz="quarter" idx="11"/>
          </p:nvPr>
        </p:nvSpPr>
        <p:spPr/>
        <p:txBody>
          <a:bodyPr/>
          <a:lstStyle/>
          <a:p>
            <a:r>
              <a:rPr lang="en-US" dirty="0"/>
              <a:t>©  </a:t>
            </a:r>
            <a:r>
              <a:rPr lang="is-IS" dirty="0"/>
              <a:t>2023</a:t>
            </a:r>
            <a:r>
              <a:rPr lang="en-US" dirty="0"/>
              <a:t> </a:t>
            </a:r>
            <a:r>
              <a:rPr lang="en-US" dirty="0" err="1"/>
              <a:t>theProductPath</a:t>
            </a:r>
            <a:r>
              <a:rPr lang="en-US" dirty="0"/>
              <a:t> </a:t>
            </a:r>
          </a:p>
        </p:txBody>
      </p:sp>
      <p:sp>
        <p:nvSpPr>
          <p:cNvPr id="6" name="Header Placeholder 5"/>
          <p:cNvSpPr>
            <a:spLocks noGrp="1"/>
          </p:cNvSpPr>
          <p:nvPr>
            <p:ph type="hdr" sz="quarter" idx="12"/>
          </p:nvPr>
        </p:nvSpPr>
        <p:spPr/>
        <p:txBody>
          <a:bodyPr/>
          <a:lstStyle/>
          <a:p>
            <a:r>
              <a:rPr lang="en-US"/>
              <a:t>Opportunity Assessment Multi-Tool</a:t>
            </a:r>
            <a:endParaRPr lang="en-US" dirty="0"/>
          </a:p>
        </p:txBody>
      </p:sp>
      <p:sp>
        <p:nvSpPr>
          <p:cNvPr id="9" name="TextBox 8"/>
          <p:cNvSpPr txBox="1"/>
          <p:nvPr/>
        </p:nvSpPr>
        <p:spPr>
          <a:xfrm>
            <a:off x="2426106" y="1160857"/>
            <a:ext cx="2016757" cy="992317"/>
          </a:xfrm>
          <a:prstGeom prst="roundRect">
            <a:avLst>
              <a:gd name="adj" fmla="val 6641"/>
            </a:avLst>
          </a:prstGeom>
          <a:solidFill>
            <a:schemeClr val="bg1">
              <a:alpha val="83000"/>
            </a:schemeClr>
          </a:solidFill>
        </p:spPr>
        <p:txBody>
          <a:bodyPr wrap="square" rtlCol="0" anchor="ctr">
            <a:noAutofit/>
          </a:bodyPr>
          <a:lstStyle/>
          <a:p>
            <a:pPr algn="ctr"/>
            <a:r>
              <a:rPr lang="en-US" dirty="0">
                <a:solidFill>
                  <a:srgbClr val="F58220"/>
                </a:solidFill>
                <a:latin typeface="Gotham-Book"/>
                <a:cs typeface="Gotham-Book"/>
              </a:rPr>
              <a:t>Go to Market</a:t>
            </a:r>
          </a:p>
          <a:p>
            <a:pPr algn="ctr"/>
            <a:r>
              <a:rPr lang="en-US" dirty="0">
                <a:solidFill>
                  <a:srgbClr val="F58220"/>
                </a:solidFill>
                <a:latin typeface="Gotham-Book"/>
                <a:cs typeface="Gotham-Book"/>
              </a:rPr>
              <a:t>Strategy</a:t>
            </a:r>
          </a:p>
        </p:txBody>
      </p:sp>
    </p:spTree>
    <p:extLst>
      <p:ext uri="{BB962C8B-B14F-4D97-AF65-F5344CB8AC3E}">
        <p14:creationId xmlns:p14="http://schemas.microsoft.com/office/powerpoint/2010/main" val="32791206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7525" y="555625"/>
            <a:ext cx="3281363" cy="1846263"/>
          </a:xfrm>
        </p:spPr>
      </p:sp>
      <p:sp>
        <p:nvSpPr>
          <p:cNvPr id="3" name="Notes Placeholder 2"/>
          <p:cNvSpPr>
            <a:spLocks noGrp="1"/>
          </p:cNvSpPr>
          <p:nvPr>
            <p:ph type="body" idx="1"/>
          </p:nvPr>
        </p:nvSpPr>
        <p:spPr/>
        <p:txBody>
          <a:bodyPr/>
          <a:lstStyle/>
          <a:p>
            <a:pPr>
              <a:spcAft>
                <a:spcPts val="900"/>
              </a:spcAft>
            </a:pPr>
            <a:endParaRPr lang="en-US" sz="1100" b="0" i="0" kern="1200" baseline="0" dirty="0">
              <a:solidFill>
                <a:schemeClr val="tx1"/>
              </a:solidFill>
              <a:latin typeface="Gotham-Book"/>
              <a:ea typeface="+mn-ea"/>
              <a:cs typeface="Gotham-Book"/>
            </a:endParaRPr>
          </a:p>
        </p:txBody>
      </p:sp>
      <p:sp>
        <p:nvSpPr>
          <p:cNvPr id="5" name="Footer Placeholder 4"/>
          <p:cNvSpPr>
            <a:spLocks noGrp="1"/>
          </p:cNvSpPr>
          <p:nvPr>
            <p:ph type="ftr" sz="quarter" idx="11"/>
          </p:nvPr>
        </p:nvSpPr>
        <p:spPr/>
        <p:txBody>
          <a:bodyPr/>
          <a:lstStyle/>
          <a:p>
            <a:r>
              <a:rPr lang="en-US" dirty="0"/>
              <a:t>©  </a:t>
            </a:r>
            <a:r>
              <a:rPr lang="is-IS" dirty="0"/>
              <a:t>2023</a:t>
            </a:r>
            <a:r>
              <a:rPr lang="en-US" dirty="0"/>
              <a:t> </a:t>
            </a:r>
            <a:r>
              <a:rPr lang="en-US" dirty="0" err="1"/>
              <a:t>theProductPath</a:t>
            </a:r>
            <a:r>
              <a:rPr lang="en-US" dirty="0"/>
              <a:t> </a:t>
            </a:r>
          </a:p>
        </p:txBody>
      </p:sp>
      <p:sp>
        <p:nvSpPr>
          <p:cNvPr id="6" name="Header Placeholder 5"/>
          <p:cNvSpPr>
            <a:spLocks noGrp="1"/>
          </p:cNvSpPr>
          <p:nvPr>
            <p:ph type="hdr" sz="quarter" idx="12"/>
          </p:nvPr>
        </p:nvSpPr>
        <p:spPr/>
        <p:txBody>
          <a:bodyPr/>
          <a:lstStyle/>
          <a:p>
            <a:r>
              <a:rPr lang="en-US"/>
              <a:t>Opportunity Assessment Multi-Tool</a:t>
            </a:r>
            <a:endParaRPr lang="en-US" dirty="0"/>
          </a:p>
        </p:txBody>
      </p:sp>
      <p:sp>
        <p:nvSpPr>
          <p:cNvPr id="9" name="TextBox 8"/>
          <p:cNvSpPr txBox="1"/>
          <p:nvPr/>
        </p:nvSpPr>
        <p:spPr>
          <a:xfrm>
            <a:off x="2424563" y="1128292"/>
            <a:ext cx="2016757" cy="992317"/>
          </a:xfrm>
          <a:prstGeom prst="roundRect">
            <a:avLst>
              <a:gd name="adj" fmla="val 6641"/>
            </a:avLst>
          </a:prstGeom>
          <a:solidFill>
            <a:schemeClr val="bg1">
              <a:alpha val="83000"/>
            </a:schemeClr>
          </a:solidFill>
        </p:spPr>
        <p:txBody>
          <a:bodyPr wrap="square" rtlCol="0" anchor="ctr">
            <a:noAutofit/>
          </a:bodyPr>
          <a:lstStyle/>
          <a:p>
            <a:pPr algn="ctr"/>
            <a:r>
              <a:rPr lang="en-US" dirty="0">
                <a:solidFill>
                  <a:srgbClr val="F58220"/>
                </a:solidFill>
                <a:latin typeface="Gotham-Book"/>
                <a:cs typeface="Gotham-Book"/>
              </a:rPr>
              <a:t>Solution</a:t>
            </a:r>
          </a:p>
          <a:p>
            <a:pPr algn="ctr"/>
            <a:r>
              <a:rPr lang="en-US" dirty="0">
                <a:solidFill>
                  <a:srgbClr val="F58220"/>
                </a:solidFill>
                <a:latin typeface="Gotham-Book"/>
                <a:cs typeface="Gotham-Book"/>
              </a:rPr>
              <a:t>Requirements</a:t>
            </a:r>
          </a:p>
        </p:txBody>
      </p:sp>
    </p:spTree>
    <p:extLst>
      <p:ext uri="{BB962C8B-B14F-4D97-AF65-F5344CB8AC3E}">
        <p14:creationId xmlns:p14="http://schemas.microsoft.com/office/powerpoint/2010/main" val="31297657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3400" y="712788"/>
            <a:ext cx="3281363" cy="1846262"/>
          </a:xfrm>
        </p:spPr>
      </p:sp>
      <p:sp>
        <p:nvSpPr>
          <p:cNvPr id="5" name="Footer Placeholder 4"/>
          <p:cNvSpPr>
            <a:spLocks noGrp="1"/>
          </p:cNvSpPr>
          <p:nvPr>
            <p:ph type="ftr" sz="quarter" idx="11"/>
          </p:nvPr>
        </p:nvSpPr>
        <p:spPr/>
        <p:txBody>
          <a:bodyPr/>
          <a:lstStyle/>
          <a:p>
            <a:r>
              <a:rPr lang="en-US" dirty="0"/>
              <a:t>©  </a:t>
            </a:r>
            <a:r>
              <a:rPr lang="is-IS" dirty="0"/>
              <a:t>2023</a:t>
            </a:r>
            <a:r>
              <a:rPr lang="en-US" dirty="0"/>
              <a:t> </a:t>
            </a:r>
            <a:r>
              <a:rPr lang="en-US" dirty="0" err="1"/>
              <a:t>theProductPath</a:t>
            </a:r>
            <a:r>
              <a:rPr lang="en-US" dirty="0"/>
              <a:t> </a:t>
            </a:r>
          </a:p>
        </p:txBody>
      </p:sp>
      <p:sp>
        <p:nvSpPr>
          <p:cNvPr id="6" name="Header Placeholder 5"/>
          <p:cNvSpPr>
            <a:spLocks noGrp="1"/>
          </p:cNvSpPr>
          <p:nvPr>
            <p:ph type="hdr" sz="quarter" idx="12"/>
          </p:nvPr>
        </p:nvSpPr>
        <p:spPr/>
        <p:txBody>
          <a:bodyPr/>
          <a:lstStyle/>
          <a:p>
            <a:r>
              <a:rPr lang="en-US"/>
              <a:t>Opportunity Assessment Multi-Tool</a:t>
            </a:r>
            <a:endParaRPr lang="en-US" dirty="0"/>
          </a:p>
        </p:txBody>
      </p:sp>
      <p:sp>
        <p:nvSpPr>
          <p:cNvPr id="9" name="TextBox 8"/>
          <p:cNvSpPr txBox="1"/>
          <p:nvPr/>
        </p:nvSpPr>
        <p:spPr>
          <a:xfrm>
            <a:off x="2420621" y="1284425"/>
            <a:ext cx="2016757" cy="992317"/>
          </a:xfrm>
          <a:prstGeom prst="roundRect">
            <a:avLst>
              <a:gd name="adj" fmla="val 6641"/>
            </a:avLst>
          </a:prstGeom>
          <a:solidFill>
            <a:schemeClr val="bg1">
              <a:alpha val="83000"/>
            </a:schemeClr>
          </a:solidFill>
        </p:spPr>
        <p:txBody>
          <a:bodyPr wrap="square" rtlCol="0" anchor="ctr">
            <a:noAutofit/>
          </a:bodyPr>
          <a:lstStyle/>
          <a:p>
            <a:pPr algn="ctr"/>
            <a:r>
              <a:rPr lang="en-US" dirty="0">
                <a:solidFill>
                  <a:srgbClr val="F58220"/>
                </a:solidFill>
                <a:latin typeface="Gotham-Book"/>
                <a:cs typeface="Gotham-Book"/>
              </a:rPr>
              <a:t>Go or</a:t>
            </a:r>
            <a:br>
              <a:rPr lang="en-US" dirty="0">
                <a:solidFill>
                  <a:srgbClr val="F58220"/>
                </a:solidFill>
                <a:latin typeface="Gotham-Book"/>
                <a:cs typeface="Gotham-Book"/>
              </a:rPr>
            </a:br>
            <a:r>
              <a:rPr lang="en-US" dirty="0">
                <a:solidFill>
                  <a:srgbClr val="F58220"/>
                </a:solidFill>
                <a:latin typeface="Gotham-Book"/>
                <a:cs typeface="Gotham-Book"/>
              </a:rPr>
              <a:t>No-Go</a:t>
            </a:r>
          </a:p>
        </p:txBody>
      </p:sp>
    </p:spTree>
    <p:extLst>
      <p:ext uri="{BB962C8B-B14F-4D97-AF65-F5344CB8AC3E}">
        <p14:creationId xmlns:p14="http://schemas.microsoft.com/office/powerpoint/2010/main" val="21805429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7525" y="582613"/>
            <a:ext cx="3281363" cy="18462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Opportunity Assessment Multi-Tool</a:t>
            </a:r>
            <a:endParaRPr lang="en-US" dirty="0"/>
          </a:p>
        </p:txBody>
      </p:sp>
      <p:sp>
        <p:nvSpPr>
          <p:cNvPr id="5" name="Footer Placeholder 4"/>
          <p:cNvSpPr>
            <a:spLocks noGrp="1"/>
          </p:cNvSpPr>
          <p:nvPr>
            <p:ph type="ftr" sz="quarter" idx="11"/>
          </p:nvPr>
        </p:nvSpPr>
        <p:spPr/>
        <p:txBody>
          <a:bodyPr/>
          <a:lstStyle/>
          <a:p>
            <a:r>
              <a:rPr lang="en-US" dirty="0"/>
              <a:t>©  </a:t>
            </a:r>
            <a:r>
              <a:rPr lang="is-IS" dirty="0"/>
              <a:t>2023</a:t>
            </a:r>
            <a:r>
              <a:rPr lang="en-US" dirty="0"/>
              <a:t> </a:t>
            </a:r>
            <a:r>
              <a:rPr lang="en-US" dirty="0" err="1"/>
              <a:t>theProductPath</a:t>
            </a:r>
            <a:r>
              <a:rPr lang="en-US" dirty="0"/>
              <a:t> </a:t>
            </a:r>
          </a:p>
        </p:txBody>
      </p:sp>
    </p:spTree>
    <p:extLst>
      <p:ext uri="{BB962C8B-B14F-4D97-AF65-F5344CB8AC3E}">
        <p14:creationId xmlns:p14="http://schemas.microsoft.com/office/powerpoint/2010/main" val="2182469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7525" y="582613"/>
            <a:ext cx="3281363" cy="1846262"/>
          </a:xfrm>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dirty="0"/>
              <a:t>©  </a:t>
            </a:r>
            <a:r>
              <a:rPr lang="is-IS" dirty="0"/>
              <a:t>2023</a:t>
            </a:r>
            <a:r>
              <a:rPr lang="en-US" dirty="0"/>
              <a:t> </a:t>
            </a:r>
            <a:r>
              <a:rPr lang="en-US" dirty="0" err="1"/>
              <a:t>theProductPath</a:t>
            </a:r>
            <a:r>
              <a:rPr lang="en-US" dirty="0"/>
              <a:t> </a:t>
            </a:r>
          </a:p>
        </p:txBody>
      </p:sp>
      <p:sp>
        <p:nvSpPr>
          <p:cNvPr id="6" name="Header Placeholder 5"/>
          <p:cNvSpPr>
            <a:spLocks noGrp="1"/>
          </p:cNvSpPr>
          <p:nvPr>
            <p:ph type="hdr" sz="quarter" idx="12"/>
          </p:nvPr>
        </p:nvSpPr>
        <p:spPr/>
        <p:txBody>
          <a:bodyPr/>
          <a:lstStyle/>
          <a:p>
            <a:r>
              <a:rPr lang="en-US"/>
              <a:t>Opportunity Assessment Multi-Tool</a:t>
            </a:r>
            <a:endParaRPr lang="en-US" dirty="0"/>
          </a:p>
        </p:txBody>
      </p:sp>
    </p:spTree>
    <p:extLst>
      <p:ext uri="{BB962C8B-B14F-4D97-AF65-F5344CB8AC3E}">
        <p14:creationId xmlns:p14="http://schemas.microsoft.com/office/powerpoint/2010/main" val="12842633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7525" y="582613"/>
            <a:ext cx="3281363" cy="18462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Opportunity Assessment Multi-Tool</a:t>
            </a:r>
            <a:endParaRPr lang="en-US" dirty="0"/>
          </a:p>
        </p:txBody>
      </p:sp>
      <p:sp>
        <p:nvSpPr>
          <p:cNvPr id="5" name="Footer Placeholder 4"/>
          <p:cNvSpPr>
            <a:spLocks noGrp="1"/>
          </p:cNvSpPr>
          <p:nvPr>
            <p:ph type="ftr" sz="quarter" idx="11"/>
          </p:nvPr>
        </p:nvSpPr>
        <p:spPr/>
        <p:txBody>
          <a:bodyPr/>
          <a:lstStyle/>
          <a:p>
            <a:r>
              <a:rPr lang="en-US" dirty="0"/>
              <a:t>©  </a:t>
            </a:r>
            <a:r>
              <a:rPr lang="is-IS" dirty="0"/>
              <a:t>2023</a:t>
            </a:r>
            <a:r>
              <a:rPr lang="en-US" dirty="0"/>
              <a:t> </a:t>
            </a:r>
            <a:r>
              <a:rPr lang="en-US" dirty="0" err="1"/>
              <a:t>theProductPath</a:t>
            </a:r>
            <a:r>
              <a:rPr lang="en-US" dirty="0"/>
              <a:t> </a:t>
            </a:r>
          </a:p>
        </p:txBody>
      </p:sp>
    </p:spTree>
    <p:extLst>
      <p:ext uri="{BB962C8B-B14F-4D97-AF65-F5344CB8AC3E}">
        <p14:creationId xmlns:p14="http://schemas.microsoft.com/office/powerpoint/2010/main" val="27587267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7525" y="458788"/>
            <a:ext cx="3281363" cy="18462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Opportunity Assessment Multi-Tool</a:t>
            </a:r>
            <a:endParaRPr lang="en-US" dirty="0"/>
          </a:p>
        </p:txBody>
      </p:sp>
      <p:sp>
        <p:nvSpPr>
          <p:cNvPr id="5" name="Footer Placeholder 4"/>
          <p:cNvSpPr>
            <a:spLocks noGrp="1"/>
          </p:cNvSpPr>
          <p:nvPr>
            <p:ph type="ftr" sz="quarter" idx="11"/>
          </p:nvPr>
        </p:nvSpPr>
        <p:spPr/>
        <p:txBody>
          <a:bodyPr/>
          <a:lstStyle/>
          <a:p>
            <a:r>
              <a:rPr lang="en-US" dirty="0"/>
              <a:t>©  </a:t>
            </a:r>
            <a:r>
              <a:rPr lang="is-IS" dirty="0"/>
              <a:t>2023</a:t>
            </a:r>
            <a:r>
              <a:rPr lang="en-US" dirty="0"/>
              <a:t> </a:t>
            </a:r>
            <a:r>
              <a:rPr lang="en-US" dirty="0" err="1"/>
              <a:t>theProductPath</a:t>
            </a:r>
            <a:r>
              <a:rPr lang="en-US" dirty="0"/>
              <a:t> </a:t>
            </a:r>
          </a:p>
        </p:txBody>
      </p:sp>
    </p:spTree>
    <p:extLst>
      <p:ext uri="{BB962C8B-B14F-4D97-AF65-F5344CB8AC3E}">
        <p14:creationId xmlns:p14="http://schemas.microsoft.com/office/powerpoint/2010/main" val="21619353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7525" y="582613"/>
            <a:ext cx="3281363" cy="18462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Opportunity Assessment Multi-Tool</a:t>
            </a:r>
            <a:endParaRPr lang="en-US" dirty="0"/>
          </a:p>
        </p:txBody>
      </p:sp>
      <p:sp>
        <p:nvSpPr>
          <p:cNvPr id="5" name="Footer Placeholder 4"/>
          <p:cNvSpPr>
            <a:spLocks noGrp="1"/>
          </p:cNvSpPr>
          <p:nvPr>
            <p:ph type="ftr" sz="quarter" idx="11"/>
          </p:nvPr>
        </p:nvSpPr>
        <p:spPr/>
        <p:txBody>
          <a:bodyPr/>
          <a:lstStyle/>
          <a:p>
            <a:r>
              <a:rPr lang="en-US" dirty="0"/>
              <a:t>©  </a:t>
            </a:r>
            <a:r>
              <a:rPr lang="is-IS" dirty="0"/>
              <a:t>2023</a:t>
            </a:r>
            <a:r>
              <a:rPr lang="en-US" dirty="0"/>
              <a:t> </a:t>
            </a:r>
            <a:r>
              <a:rPr lang="en-US" dirty="0" err="1"/>
              <a:t>theProductPath</a:t>
            </a:r>
            <a:r>
              <a:rPr lang="en-US" dirty="0"/>
              <a:t> </a:t>
            </a:r>
          </a:p>
        </p:txBody>
      </p:sp>
    </p:spTree>
    <p:extLst>
      <p:ext uri="{BB962C8B-B14F-4D97-AF65-F5344CB8AC3E}">
        <p14:creationId xmlns:p14="http://schemas.microsoft.com/office/powerpoint/2010/main" val="21619353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7525" y="582613"/>
            <a:ext cx="3281363" cy="18462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Opportunity Assessment Multi-Tool</a:t>
            </a:r>
            <a:endParaRPr lang="en-US" dirty="0"/>
          </a:p>
        </p:txBody>
      </p:sp>
      <p:sp>
        <p:nvSpPr>
          <p:cNvPr id="5" name="Footer Placeholder 4"/>
          <p:cNvSpPr>
            <a:spLocks noGrp="1"/>
          </p:cNvSpPr>
          <p:nvPr>
            <p:ph type="ftr" sz="quarter" idx="11"/>
          </p:nvPr>
        </p:nvSpPr>
        <p:spPr/>
        <p:txBody>
          <a:bodyPr/>
          <a:lstStyle/>
          <a:p>
            <a:r>
              <a:rPr lang="en-US" dirty="0"/>
              <a:t>©  </a:t>
            </a:r>
            <a:r>
              <a:rPr lang="is-IS" dirty="0"/>
              <a:t>2023</a:t>
            </a:r>
            <a:r>
              <a:rPr lang="en-US" dirty="0"/>
              <a:t> </a:t>
            </a:r>
            <a:r>
              <a:rPr lang="en-US" dirty="0" err="1"/>
              <a:t>theProductPath</a:t>
            </a:r>
            <a:r>
              <a:rPr lang="en-US" dirty="0"/>
              <a:t> </a:t>
            </a:r>
          </a:p>
        </p:txBody>
      </p:sp>
    </p:spTree>
    <p:extLst>
      <p:ext uri="{BB962C8B-B14F-4D97-AF65-F5344CB8AC3E}">
        <p14:creationId xmlns:p14="http://schemas.microsoft.com/office/powerpoint/2010/main" val="28658032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7525" y="582613"/>
            <a:ext cx="3281363" cy="1846262"/>
          </a:xfrm>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  </a:t>
            </a:r>
            <a:r>
              <a:rPr lang="is-IS" dirty="0"/>
              <a:t>2023</a:t>
            </a:r>
            <a:r>
              <a:rPr lang="en-US" dirty="0"/>
              <a:t> </a:t>
            </a:r>
            <a:r>
              <a:rPr lang="en-US" dirty="0" err="1"/>
              <a:t>theProductPath</a:t>
            </a:r>
            <a:r>
              <a:rPr lang="en-US" dirty="0"/>
              <a:t> </a:t>
            </a:r>
          </a:p>
        </p:txBody>
      </p:sp>
      <p:sp>
        <p:nvSpPr>
          <p:cNvPr id="6" name="Header Placeholder 5"/>
          <p:cNvSpPr>
            <a:spLocks noGrp="1"/>
          </p:cNvSpPr>
          <p:nvPr>
            <p:ph type="hdr" sz="quarter" idx="12"/>
          </p:nvPr>
        </p:nvSpPr>
        <p:spPr/>
        <p:txBody>
          <a:bodyPr/>
          <a:lstStyle/>
          <a:p>
            <a:r>
              <a:rPr lang="en-US"/>
              <a:t>Opportunity Assessment Multi-Tool</a:t>
            </a:r>
            <a:endParaRPr lang="en-US" dirty="0"/>
          </a:p>
        </p:txBody>
      </p:sp>
    </p:spTree>
    <p:extLst>
      <p:ext uri="{BB962C8B-B14F-4D97-AF65-F5344CB8AC3E}">
        <p14:creationId xmlns:p14="http://schemas.microsoft.com/office/powerpoint/2010/main" val="16247176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7525" y="582613"/>
            <a:ext cx="3281363" cy="1846262"/>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Opportunity Assessment Multi-Tool</a:t>
            </a:r>
            <a:endParaRPr lang="en-US" dirty="0"/>
          </a:p>
        </p:txBody>
      </p:sp>
      <p:sp>
        <p:nvSpPr>
          <p:cNvPr id="5" name="Footer Placeholder 4"/>
          <p:cNvSpPr>
            <a:spLocks noGrp="1"/>
          </p:cNvSpPr>
          <p:nvPr>
            <p:ph type="ftr" sz="quarter" idx="11"/>
          </p:nvPr>
        </p:nvSpPr>
        <p:spPr/>
        <p:txBody>
          <a:bodyPr/>
          <a:lstStyle/>
          <a:p>
            <a:r>
              <a:rPr lang="en-US" dirty="0"/>
              <a:t>©  </a:t>
            </a:r>
            <a:r>
              <a:rPr lang="is-IS" dirty="0"/>
              <a:t>2023</a:t>
            </a:r>
            <a:r>
              <a:rPr lang="en-US" dirty="0"/>
              <a:t> </a:t>
            </a:r>
            <a:r>
              <a:rPr lang="en-US" dirty="0" err="1"/>
              <a:t>theProductPath</a:t>
            </a:r>
            <a:r>
              <a:rPr lang="en-US" dirty="0"/>
              <a:t> </a:t>
            </a:r>
          </a:p>
        </p:txBody>
      </p:sp>
    </p:spTree>
    <p:extLst>
      <p:ext uri="{BB962C8B-B14F-4D97-AF65-F5344CB8AC3E}">
        <p14:creationId xmlns:p14="http://schemas.microsoft.com/office/powerpoint/2010/main" val="18029236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E0DD1C-4FEE-A744-99CE-DBFE8B04C358}" type="slidenum">
              <a:rPr lang="en-US" smtClean="0"/>
              <a:t>56</a:t>
            </a:fld>
            <a:endParaRPr lang="en-US"/>
          </a:p>
        </p:txBody>
      </p:sp>
    </p:spTree>
    <p:extLst>
      <p:ext uri="{BB962C8B-B14F-4D97-AF65-F5344CB8AC3E}">
        <p14:creationId xmlns:p14="http://schemas.microsoft.com/office/powerpoint/2010/main" val="3140233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E0DD1C-4FEE-A744-99CE-DBFE8B04C358}" type="slidenum">
              <a:rPr lang="en-US" smtClean="0"/>
              <a:t>57</a:t>
            </a:fld>
            <a:endParaRPr lang="en-US"/>
          </a:p>
        </p:txBody>
      </p:sp>
    </p:spTree>
    <p:extLst>
      <p:ext uri="{BB962C8B-B14F-4D97-AF65-F5344CB8AC3E}">
        <p14:creationId xmlns:p14="http://schemas.microsoft.com/office/powerpoint/2010/main" val="24168878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7525" y="582613"/>
            <a:ext cx="3281363" cy="1846262"/>
          </a:xfrm>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  </a:t>
            </a:r>
            <a:r>
              <a:rPr lang="is-IS" dirty="0"/>
              <a:t>2023</a:t>
            </a:r>
            <a:r>
              <a:rPr lang="en-US" dirty="0"/>
              <a:t> </a:t>
            </a:r>
            <a:r>
              <a:rPr lang="en-US" dirty="0" err="1"/>
              <a:t>theProductPath</a:t>
            </a:r>
            <a:r>
              <a:rPr lang="en-US" dirty="0"/>
              <a:t> </a:t>
            </a:r>
          </a:p>
        </p:txBody>
      </p:sp>
      <p:sp>
        <p:nvSpPr>
          <p:cNvPr id="6" name="Header Placeholder 5"/>
          <p:cNvSpPr>
            <a:spLocks noGrp="1"/>
          </p:cNvSpPr>
          <p:nvPr>
            <p:ph type="hdr" sz="quarter" idx="12"/>
          </p:nvPr>
        </p:nvSpPr>
        <p:spPr/>
        <p:txBody>
          <a:bodyPr/>
          <a:lstStyle/>
          <a:p>
            <a:r>
              <a:rPr lang="en-US"/>
              <a:t>Opportunity Assessment Multi-Tool</a:t>
            </a:r>
            <a:endParaRPr lang="en-US" dirty="0"/>
          </a:p>
        </p:txBody>
      </p:sp>
    </p:spTree>
    <p:extLst>
      <p:ext uri="{BB962C8B-B14F-4D97-AF65-F5344CB8AC3E}">
        <p14:creationId xmlns:p14="http://schemas.microsoft.com/office/powerpoint/2010/main" val="1624717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2813976" y="5353326"/>
            <a:ext cx="6240407" cy="990325"/>
          </a:xfrm>
          <a:prstGeom prst="roundRect">
            <a:avLst>
              <a:gd name="adj" fmla="val 3853"/>
            </a:avLst>
          </a:prstGeom>
          <a:solidFill>
            <a:srgbClr val="323C53">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spcBef>
                <a:spcPts val="1600"/>
              </a:spcBef>
              <a:spcAft>
                <a:spcPts val="300"/>
              </a:spcAft>
            </a:pPr>
            <a:r>
              <a:rPr lang="en-US" sz="1200" dirty="0">
                <a:solidFill>
                  <a:prstClr val="white"/>
                </a:solidFill>
                <a:latin typeface="Gotham-Medium"/>
                <a:cs typeface="Gotham-Medium"/>
              </a:rPr>
              <a:t>Common pitfalls</a:t>
            </a:r>
          </a:p>
          <a:p>
            <a:pPr lvl="0"/>
            <a:r>
              <a:rPr lang="en-US" sz="1100" dirty="0">
                <a:solidFill>
                  <a:prstClr val="white"/>
                </a:solidFill>
                <a:latin typeface="Gotham-Book"/>
                <a:cs typeface="Gotham-Book"/>
              </a:rPr>
              <a:t>This is not necessarily a problem that your company has. If you find that you’re focusing on pains experienced by your own business, you may achieve better results using a different tool such as a formal business case, a SWOT analysis, or even a good ROI calculation worksheet.</a:t>
            </a:r>
          </a:p>
        </p:txBody>
      </p:sp>
      <p:sp>
        <p:nvSpPr>
          <p:cNvPr id="11" name="Rounded Rectangle 10"/>
          <p:cNvSpPr/>
          <p:nvPr/>
        </p:nvSpPr>
        <p:spPr>
          <a:xfrm>
            <a:off x="2816690" y="2498940"/>
            <a:ext cx="6240407" cy="2781470"/>
          </a:xfrm>
          <a:prstGeom prst="roundRect">
            <a:avLst>
              <a:gd name="adj" fmla="val 1446"/>
            </a:avLst>
          </a:prstGeom>
          <a:solidFill>
            <a:srgbClr val="2D92AA">
              <a:alpha val="5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Image Placeholder 1"/>
          <p:cNvSpPr>
            <a:spLocks noGrp="1" noRot="1" noChangeAspect="1"/>
          </p:cNvSpPr>
          <p:nvPr>
            <p:ph type="sldImg"/>
          </p:nvPr>
        </p:nvSpPr>
        <p:spPr>
          <a:xfrm>
            <a:off x="-179388" y="514350"/>
            <a:ext cx="3251201" cy="1830388"/>
          </a:xfrm>
        </p:spPr>
      </p:sp>
      <p:sp>
        <p:nvSpPr>
          <p:cNvPr id="3" name="Notes Placeholder 2"/>
          <p:cNvSpPr>
            <a:spLocks noGrp="1"/>
          </p:cNvSpPr>
          <p:nvPr>
            <p:ph type="body" idx="1"/>
          </p:nvPr>
        </p:nvSpPr>
        <p:spPr>
          <a:xfrm>
            <a:off x="2816690" y="514351"/>
            <a:ext cx="6132576" cy="4838975"/>
          </a:xfrm>
        </p:spPr>
        <p:txBody>
          <a:bodyPr/>
          <a:lstStyle/>
          <a:p>
            <a:pPr>
              <a:spcAft>
                <a:spcPts val="900"/>
              </a:spcAft>
            </a:pPr>
            <a:r>
              <a:rPr lang="en-US" sz="1200" dirty="0">
                <a:latin typeface="Gotham-Medium"/>
                <a:cs typeface="Gotham-Medium"/>
              </a:rPr>
              <a:t>Need help with</a:t>
            </a:r>
            <a:r>
              <a:rPr lang="en-US" sz="1200" baseline="0" dirty="0">
                <a:latin typeface="Gotham-Medium"/>
                <a:cs typeface="Gotham-Medium"/>
              </a:rPr>
              <a:t> this topic?</a:t>
            </a:r>
          </a:p>
          <a:p>
            <a:pPr marL="171450" indent="-171450">
              <a:buFont typeface="Arial"/>
              <a:buChar char="•"/>
            </a:pPr>
            <a:r>
              <a:rPr lang="en-US" b="0" i="0" baseline="0" dirty="0">
                <a:latin typeface="Gotham-Book"/>
                <a:cs typeface="Gotham-Book"/>
              </a:rPr>
              <a:t>Describe only the problem, not the solution </a:t>
            </a:r>
          </a:p>
          <a:p>
            <a:pPr marL="511175" lvl="1" indent="-171450">
              <a:buFont typeface="Arial"/>
              <a:buChar char="•"/>
            </a:pPr>
            <a:r>
              <a:rPr lang="en-US" b="0" i="0" baseline="0" dirty="0">
                <a:latin typeface="Gotham-Book"/>
                <a:cs typeface="Gotham-Book"/>
              </a:rPr>
              <a:t>There should be no reason to include anything about you, your product(s) or your business (you can make some of these connections in 6 – Our Differentiator)</a:t>
            </a:r>
          </a:p>
          <a:p>
            <a:pPr marL="511175" lvl="1" indent="-171450">
              <a:buFont typeface="Arial"/>
              <a:buChar char="•"/>
            </a:pPr>
            <a:r>
              <a:rPr lang="en-US" b="0" i="0" baseline="0" dirty="0">
                <a:latin typeface="Gotham-Book"/>
                <a:cs typeface="Gotham-Book"/>
              </a:rPr>
              <a:t>Unless you caused or contributed to the actual problem, you should be able to describe some existing (customer) pain independently from your proposed solution</a:t>
            </a:r>
          </a:p>
          <a:p>
            <a:pPr marL="171450" indent="-171450">
              <a:buFont typeface="Arial"/>
              <a:buChar char="•"/>
            </a:pPr>
            <a:r>
              <a:rPr lang="en-US" b="0" i="0" baseline="0" dirty="0">
                <a:latin typeface="Gotham-Book"/>
                <a:cs typeface="Gotham-Book"/>
              </a:rPr>
              <a:t>Aim for stating the problem in 50 words or less</a:t>
            </a:r>
          </a:p>
          <a:p>
            <a:pPr marL="171450" lvl="0" indent="-171450">
              <a:buFont typeface="Arial"/>
              <a:buChar char="•"/>
            </a:pPr>
            <a:r>
              <a:rPr lang="en-US" b="0" i="0" baseline="0" dirty="0">
                <a:latin typeface="Gotham-Book"/>
                <a:cs typeface="Gotham-Book"/>
              </a:rPr>
              <a:t>You can begin by finishing sentences like these:</a:t>
            </a:r>
          </a:p>
          <a:p>
            <a:pPr marL="511175" lvl="1" indent="-171450">
              <a:buFont typeface="Arial"/>
              <a:buChar char="•"/>
            </a:pPr>
            <a:r>
              <a:rPr lang="en-US" b="0" i="0" baseline="0" dirty="0">
                <a:latin typeface="Gotham-Book"/>
                <a:cs typeface="Gotham-Book"/>
              </a:rPr>
              <a:t>“Today, many [target users or businesses] struggle with …”</a:t>
            </a:r>
          </a:p>
          <a:p>
            <a:pPr marL="511175" lvl="1" indent="-171450">
              <a:buFont typeface="Arial"/>
              <a:buChar char="•"/>
            </a:pPr>
            <a:r>
              <a:rPr lang="en-US" b="0" i="0" baseline="0" dirty="0">
                <a:latin typeface="Gotham-Book"/>
                <a:cs typeface="Gotham-Book"/>
              </a:rPr>
              <a:t>“A common issue that many [target users] face is…” </a:t>
            </a:r>
          </a:p>
          <a:p>
            <a:pPr lvl="0">
              <a:spcBef>
                <a:spcPts val="1200"/>
              </a:spcBef>
              <a:spcAft>
                <a:spcPts val="900"/>
              </a:spcAft>
            </a:pPr>
            <a:r>
              <a:rPr lang="en-US" sz="1200" dirty="0">
                <a:latin typeface="Gotham-Medium"/>
                <a:cs typeface="Gotham-Medium"/>
              </a:rPr>
              <a:t>Still struggling? Try these brainstorming ideas:</a:t>
            </a:r>
          </a:p>
          <a:p>
            <a:pPr marL="171450" indent="-171450">
              <a:buFont typeface="Arial"/>
              <a:buChar char="•"/>
            </a:pPr>
            <a:r>
              <a:rPr lang="en-US" b="0" i="0" baseline="0" dirty="0">
                <a:latin typeface="Gotham-Book"/>
                <a:cs typeface="Gotham-Book"/>
              </a:rPr>
              <a:t>Think of the kind of pain a company with this problem is experiencing</a:t>
            </a:r>
          </a:p>
          <a:p>
            <a:pPr marL="171450" lvl="0" indent="-171450">
              <a:spcBef>
                <a:spcPts val="10000"/>
              </a:spcBef>
              <a:buFont typeface="Arial"/>
              <a:buChar char="•"/>
            </a:pPr>
            <a:r>
              <a:rPr lang="en-US" b="0" i="0" baseline="0" dirty="0">
                <a:latin typeface="Gotham-Book"/>
                <a:cs typeface="Gotham-Book"/>
              </a:rPr>
              <a:t>Try weaving in just how hard it is to solve this problem, or more specifically why the customer is not likely to have figured out their own solution.</a:t>
            </a:r>
          </a:p>
          <a:p>
            <a:pPr marL="171450" lvl="0" indent="-171450">
              <a:buFont typeface="Arial"/>
              <a:buChar char="•"/>
            </a:pPr>
            <a:r>
              <a:rPr lang="en-US" b="0" i="0" kern="1200" dirty="0">
                <a:latin typeface="Gotham-Book"/>
                <a:cs typeface="Gotham-Book"/>
              </a:rPr>
              <a:t>What would solving the problem be worth to your customers? If possible, put a dollar figure on it. For example, </a:t>
            </a:r>
            <a:r>
              <a:rPr lang="en-US" b="0" i="1" kern="1200" dirty="0">
                <a:latin typeface="Gotham-Book"/>
                <a:cs typeface="Gotham-Book"/>
              </a:rPr>
              <a:t>“On average, SMB companies overpay for their XYZ each year by thousands of dollars.”</a:t>
            </a:r>
          </a:p>
        </p:txBody>
      </p:sp>
      <p:sp>
        <p:nvSpPr>
          <p:cNvPr id="5" name="Footer Placeholder 4"/>
          <p:cNvSpPr>
            <a:spLocks noGrp="1"/>
          </p:cNvSpPr>
          <p:nvPr>
            <p:ph type="ftr" sz="quarter" idx="11"/>
          </p:nvPr>
        </p:nvSpPr>
        <p:spPr>
          <a:xfrm>
            <a:off x="160095" y="6471222"/>
            <a:ext cx="2507686" cy="342900"/>
          </a:xfrm>
        </p:spPr>
        <p:txBody>
          <a:bodyPr/>
          <a:lstStyle/>
          <a:p>
            <a:r>
              <a:rPr lang="en-US" dirty="0"/>
              <a:t>©  </a:t>
            </a:r>
            <a:r>
              <a:rPr lang="is-IS" dirty="0"/>
              <a:t>2023</a:t>
            </a:r>
            <a:r>
              <a:rPr lang="en-US" dirty="0"/>
              <a:t> </a:t>
            </a:r>
            <a:r>
              <a:rPr lang="en-US" dirty="0" err="1"/>
              <a:t>theProductPath</a:t>
            </a:r>
            <a:r>
              <a:rPr lang="en-US" dirty="0"/>
              <a:t> </a:t>
            </a:r>
          </a:p>
        </p:txBody>
      </p:sp>
      <p:sp>
        <p:nvSpPr>
          <p:cNvPr id="6" name="Header Placeholder 5"/>
          <p:cNvSpPr>
            <a:spLocks noGrp="1"/>
          </p:cNvSpPr>
          <p:nvPr>
            <p:ph type="hdr" sz="quarter" idx="12"/>
          </p:nvPr>
        </p:nvSpPr>
        <p:spPr>
          <a:xfrm>
            <a:off x="212836" y="90559"/>
            <a:ext cx="5959602" cy="313267"/>
          </a:xfrm>
        </p:spPr>
        <p:txBody>
          <a:bodyPr/>
          <a:lstStyle/>
          <a:p>
            <a:r>
              <a:rPr lang="en-US" dirty="0"/>
              <a:t>Opportunity Assessment Multi-Tool</a:t>
            </a:r>
          </a:p>
        </p:txBody>
      </p:sp>
      <p:sp>
        <p:nvSpPr>
          <p:cNvPr id="8" name="TextBox 7"/>
          <p:cNvSpPr txBox="1"/>
          <p:nvPr/>
        </p:nvSpPr>
        <p:spPr>
          <a:xfrm>
            <a:off x="225777" y="2587345"/>
            <a:ext cx="2442003" cy="3676392"/>
          </a:xfrm>
          <a:prstGeom prst="rect">
            <a:avLst/>
          </a:prstGeom>
          <a:noFill/>
        </p:spPr>
        <p:txBody>
          <a:bodyPr wrap="square" rtlCol="0">
            <a:spAutoFit/>
          </a:bodyPr>
          <a:lstStyle/>
          <a:p>
            <a:pPr marL="458788">
              <a:lnSpc>
                <a:spcPct val="120000"/>
              </a:lnSpc>
            </a:pPr>
            <a:r>
              <a:rPr lang="en-US" sz="1100" b="1" dirty="0">
                <a:solidFill>
                  <a:srgbClr val="323C53"/>
                </a:solidFill>
                <a:latin typeface="Gotham-Book"/>
                <a:cs typeface="Gotham-Book"/>
              </a:rPr>
              <a:t>Take tips from the professionals</a:t>
            </a:r>
            <a:endParaRPr lang="en-US" sz="1100" dirty="0">
              <a:solidFill>
                <a:srgbClr val="323C53"/>
              </a:solidFill>
              <a:latin typeface="Gotham-Book"/>
              <a:cs typeface="Gotham-Book"/>
            </a:endParaRPr>
          </a:p>
          <a:p>
            <a:pPr>
              <a:spcBef>
                <a:spcPts val="300"/>
              </a:spcBef>
            </a:pPr>
            <a:r>
              <a:rPr lang="en-US" sz="1050" dirty="0">
                <a:solidFill>
                  <a:srgbClr val="323C53"/>
                </a:solidFill>
                <a:latin typeface="Gotham-Book"/>
                <a:cs typeface="Gotham-Book"/>
              </a:rPr>
              <a:t>When you watch or listen to effective commercials, you will notice that they tend to start with pure problem statements. They look to establish some “pain” up front to help their audience self-identify. Only after the pain is identified (and often exaggerated or amplified) does the message switch to how to fix/resolve it. For example:</a:t>
            </a:r>
          </a:p>
          <a:p>
            <a:pPr marL="171450" indent="-171450">
              <a:spcBef>
                <a:spcPts val="600"/>
              </a:spcBef>
              <a:buFont typeface="Arial"/>
              <a:buChar char="•"/>
            </a:pPr>
            <a:r>
              <a:rPr lang="en-US" sz="1050" dirty="0">
                <a:solidFill>
                  <a:srgbClr val="323C53"/>
                </a:solidFill>
                <a:latin typeface="Gotham-Book"/>
                <a:cs typeface="Gotham-Book"/>
              </a:rPr>
              <a:t>“I run my own business so I know how hard it is to find and hire the right people. There are so many job boards out there and …”</a:t>
            </a:r>
          </a:p>
          <a:p>
            <a:pPr marL="171450" indent="-171450">
              <a:spcBef>
                <a:spcPts val="600"/>
              </a:spcBef>
              <a:buFont typeface="Arial"/>
              <a:buChar char="•"/>
            </a:pPr>
            <a:r>
              <a:rPr lang="en-US" sz="1050" dirty="0">
                <a:solidFill>
                  <a:srgbClr val="323C53"/>
                </a:solidFill>
                <a:latin typeface="Gotham-Book"/>
                <a:cs typeface="Gotham-Book"/>
              </a:rPr>
              <a:t>“Filing your taxes is hard…”</a:t>
            </a:r>
          </a:p>
          <a:p>
            <a:pPr marL="171450" indent="-171450">
              <a:spcBef>
                <a:spcPts val="600"/>
              </a:spcBef>
              <a:buFont typeface="Arial"/>
              <a:buChar char="•"/>
            </a:pPr>
            <a:r>
              <a:rPr lang="en-US" sz="1050" dirty="0">
                <a:solidFill>
                  <a:srgbClr val="323C53"/>
                </a:solidFill>
                <a:latin typeface="Gotham-Book"/>
                <a:cs typeface="Gotham-Book"/>
              </a:rPr>
              <a:t>“Struggling to pay your bills?”</a:t>
            </a:r>
          </a:p>
        </p:txBody>
      </p:sp>
      <p:graphicFrame>
        <p:nvGraphicFramePr>
          <p:cNvPr id="9" name="Table 8"/>
          <p:cNvGraphicFramePr>
            <a:graphicFrameLocks noGrp="1"/>
          </p:cNvGraphicFramePr>
          <p:nvPr/>
        </p:nvGraphicFramePr>
        <p:xfrm>
          <a:off x="3234511" y="3100114"/>
          <a:ext cx="4618911" cy="1091700"/>
        </p:xfrm>
        <a:graphic>
          <a:graphicData uri="http://schemas.openxmlformats.org/drawingml/2006/table">
            <a:tbl>
              <a:tblPr>
                <a:tableStyleId>{5940675A-B579-460E-94D1-54222C63F5DA}</a:tableStyleId>
              </a:tblPr>
              <a:tblGrid>
                <a:gridCol w="2309241">
                  <a:extLst>
                    <a:ext uri="{9D8B030D-6E8A-4147-A177-3AD203B41FA5}">
                      <a16:colId xmlns:a16="http://schemas.microsoft.com/office/drawing/2014/main" val="20000"/>
                    </a:ext>
                  </a:extLst>
                </a:gridCol>
                <a:gridCol w="2309670">
                  <a:extLst>
                    <a:ext uri="{9D8B030D-6E8A-4147-A177-3AD203B41FA5}">
                      <a16:colId xmlns:a16="http://schemas.microsoft.com/office/drawing/2014/main" val="20001"/>
                    </a:ext>
                  </a:extLst>
                </a:gridCol>
              </a:tblGrid>
              <a:tr h="272925">
                <a:tc>
                  <a:txBody>
                    <a:bodyPr/>
                    <a:lstStyle/>
                    <a:p>
                      <a:r>
                        <a:rPr lang="en-US" sz="1000" b="0" i="0" dirty="0">
                          <a:solidFill>
                            <a:srgbClr val="323C53"/>
                          </a:solidFill>
                          <a:latin typeface="Gotham-Book"/>
                          <a:cs typeface="Gotham-Book"/>
                        </a:rPr>
                        <a:t>Lost revenue?</a:t>
                      </a:r>
                    </a:p>
                  </a:txBody>
                  <a:tcPr>
                    <a:lnL w="12700" cmpd="sng">
                      <a:noFill/>
                    </a:lnL>
                    <a:lnR w="12700" cap="flat" cmpd="sng" algn="ctr">
                      <a:solidFill>
                        <a:scrgbClr r="0" g="0" b="0"/>
                      </a:solidFill>
                      <a:prstDash val="dot"/>
                      <a:round/>
                      <a:headEnd type="none" w="med" len="med"/>
                      <a:tailEnd type="none" w="med" len="med"/>
                    </a:lnR>
                    <a:lnT w="12700" cmpd="sng">
                      <a:noFill/>
                    </a:lnT>
                    <a:lnB w="12700" cap="flat" cmpd="sng" algn="ctr">
                      <a:solidFill>
                        <a:scrgbClr r="0" g="0" b="0"/>
                      </a:solidFill>
                      <a:prstDash val="dot"/>
                      <a:round/>
                      <a:headEnd type="none" w="med" len="med"/>
                      <a:tailEnd type="none" w="med" len="med"/>
                    </a:lnB>
                    <a:lnTlToBr w="12700" cmpd="sng">
                      <a:noFill/>
                      <a:prstDash val="solid"/>
                    </a:lnTlToBr>
                    <a:lnBlToTr w="12700" cmpd="sng">
                      <a:noFill/>
                      <a:prstDash val="solid"/>
                    </a:lnBlToTr>
                  </a:tcPr>
                </a:tc>
                <a:tc>
                  <a:txBody>
                    <a:bodyPr/>
                    <a:lstStyle/>
                    <a:p>
                      <a:pPr marL="223838" indent="0"/>
                      <a:r>
                        <a:rPr lang="en-US" sz="1000" b="0" i="0" dirty="0">
                          <a:solidFill>
                            <a:srgbClr val="323C53"/>
                          </a:solidFill>
                          <a:latin typeface="Gotham-Book"/>
                          <a:cs typeface="Gotham-Book"/>
                        </a:rPr>
                        <a:t>Higher costs?</a:t>
                      </a:r>
                    </a:p>
                  </a:txBody>
                  <a:tcPr>
                    <a:lnL w="12700" cap="flat" cmpd="sng" algn="ctr">
                      <a:solidFill>
                        <a:scrgbClr r="0" g="0" b="0"/>
                      </a:solidFill>
                      <a:prstDash val="dot"/>
                      <a:round/>
                      <a:headEnd type="none" w="med" len="med"/>
                      <a:tailEnd type="none" w="med" len="med"/>
                    </a:lnL>
                    <a:lnR w="12700" cmpd="sng">
                      <a:noFill/>
                    </a:lnR>
                    <a:lnT w="12700" cmpd="sng">
                      <a:noFill/>
                    </a:lnT>
                    <a:lnB w="12700" cap="flat" cmpd="sng" algn="ctr">
                      <a:solidFill>
                        <a:scrgbClr r="0" g="0" b="0"/>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2925">
                <a:tc>
                  <a:txBody>
                    <a:bodyPr/>
                    <a:lstStyle/>
                    <a:p>
                      <a:r>
                        <a:rPr lang="en-US" sz="1000" b="0" i="0" dirty="0">
                          <a:solidFill>
                            <a:srgbClr val="323C53"/>
                          </a:solidFill>
                          <a:latin typeface="Gotham-Book"/>
                          <a:cs typeface="Gotham-Book"/>
                        </a:rPr>
                        <a:t>Productivity</a:t>
                      </a:r>
                      <a:r>
                        <a:rPr lang="en-US" sz="1000" b="0" i="0" baseline="0" dirty="0">
                          <a:solidFill>
                            <a:srgbClr val="323C53"/>
                          </a:solidFill>
                          <a:latin typeface="Gotham-Book"/>
                          <a:cs typeface="Gotham-Book"/>
                        </a:rPr>
                        <a:t> loss?</a:t>
                      </a:r>
                      <a:endParaRPr lang="en-US" sz="1000" b="0" i="0" dirty="0">
                        <a:solidFill>
                          <a:srgbClr val="323C53"/>
                        </a:solidFill>
                        <a:latin typeface="Gotham-Book"/>
                        <a:cs typeface="Gotham-Book"/>
                      </a:endParaRPr>
                    </a:p>
                  </a:txBody>
                  <a:tcPr>
                    <a:lnL w="12700" cmpd="sng">
                      <a:noFill/>
                    </a:lnL>
                    <a:lnR w="12700" cap="flat" cmpd="sng" algn="ctr">
                      <a:solidFill>
                        <a:scrgbClr r="0" g="0" b="0"/>
                      </a:solidFill>
                      <a:prstDash val="dot"/>
                      <a:round/>
                      <a:headEnd type="none" w="med" len="med"/>
                      <a:tailEnd type="none" w="med" len="med"/>
                    </a:lnR>
                    <a:lnT w="12700" cap="flat" cmpd="sng" algn="ctr">
                      <a:solidFill>
                        <a:scrgbClr r="0" g="0" b="0"/>
                      </a:solidFill>
                      <a:prstDash val="dot"/>
                      <a:round/>
                      <a:headEnd type="none" w="med" len="med"/>
                      <a:tailEnd type="none" w="med" len="med"/>
                    </a:lnT>
                    <a:lnB w="12700" cap="flat" cmpd="sng" algn="ctr">
                      <a:solidFill>
                        <a:scrgbClr r="0" g="0" b="0"/>
                      </a:solidFill>
                      <a:prstDash val="dot"/>
                      <a:round/>
                      <a:headEnd type="none" w="med" len="med"/>
                      <a:tailEnd type="none" w="med" len="med"/>
                    </a:lnB>
                    <a:lnTlToBr w="12700" cmpd="sng">
                      <a:noFill/>
                      <a:prstDash val="solid"/>
                    </a:lnTlToBr>
                    <a:lnBlToTr w="12700" cmpd="sng">
                      <a:noFill/>
                      <a:prstDash val="solid"/>
                    </a:lnBlToTr>
                  </a:tcPr>
                </a:tc>
                <a:tc>
                  <a:txBody>
                    <a:bodyPr/>
                    <a:lstStyle/>
                    <a:p>
                      <a:pPr marL="223838" indent="0"/>
                      <a:r>
                        <a:rPr lang="en-US" sz="1000" b="0" i="0" dirty="0">
                          <a:solidFill>
                            <a:srgbClr val="323C53"/>
                          </a:solidFill>
                          <a:latin typeface="Gotham-Book"/>
                          <a:cs typeface="Gotham-Book"/>
                        </a:rPr>
                        <a:t>Longer time to market?</a:t>
                      </a:r>
                    </a:p>
                  </a:txBody>
                  <a:tcPr>
                    <a:lnL w="12700" cap="flat" cmpd="sng" algn="ctr">
                      <a:solidFill>
                        <a:scrgbClr r="0" g="0" b="0"/>
                      </a:solidFill>
                      <a:prstDash val="dot"/>
                      <a:round/>
                      <a:headEnd type="none" w="med" len="med"/>
                      <a:tailEnd type="none" w="med" len="med"/>
                    </a:lnL>
                    <a:lnR w="12700" cmpd="sng">
                      <a:noFill/>
                    </a:lnR>
                    <a:lnT w="12700" cap="flat" cmpd="sng" algn="ctr">
                      <a:solidFill>
                        <a:scrgbClr r="0" g="0" b="0"/>
                      </a:solidFill>
                      <a:prstDash val="dot"/>
                      <a:round/>
                      <a:headEnd type="none" w="med" len="med"/>
                      <a:tailEnd type="none" w="med" len="med"/>
                    </a:lnT>
                    <a:lnB w="12700" cap="flat" cmpd="sng" algn="ctr">
                      <a:solidFill>
                        <a:scrgbClr r="0" g="0" b="0"/>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72925">
                <a:tc>
                  <a:txBody>
                    <a:bodyPr/>
                    <a:lstStyle/>
                    <a:p>
                      <a:r>
                        <a:rPr lang="en-US" sz="1000" b="0" i="0" dirty="0">
                          <a:solidFill>
                            <a:srgbClr val="323C53"/>
                          </a:solidFill>
                          <a:latin typeface="Gotham-Book"/>
                          <a:cs typeface="Gotham-Book"/>
                        </a:rPr>
                        <a:t>Legal/compliance</a:t>
                      </a:r>
                      <a:r>
                        <a:rPr lang="en-US" sz="1000" b="0" i="0" baseline="0" dirty="0">
                          <a:solidFill>
                            <a:srgbClr val="323C53"/>
                          </a:solidFill>
                          <a:latin typeface="Gotham-Book"/>
                          <a:cs typeface="Gotham-Book"/>
                        </a:rPr>
                        <a:t> risk?</a:t>
                      </a:r>
                      <a:endParaRPr lang="en-US" sz="1000" b="0" i="0" dirty="0">
                        <a:solidFill>
                          <a:srgbClr val="323C53"/>
                        </a:solidFill>
                        <a:latin typeface="Gotham-Book"/>
                        <a:cs typeface="Gotham-Book"/>
                      </a:endParaRPr>
                    </a:p>
                  </a:txBody>
                  <a:tcPr>
                    <a:lnL w="12700" cmpd="sng">
                      <a:noFill/>
                    </a:lnL>
                    <a:lnR w="12700" cap="flat" cmpd="sng" algn="ctr">
                      <a:solidFill>
                        <a:scrgbClr r="0" g="0" b="0"/>
                      </a:solidFill>
                      <a:prstDash val="dot"/>
                      <a:round/>
                      <a:headEnd type="none" w="med" len="med"/>
                      <a:tailEnd type="none" w="med" len="med"/>
                    </a:lnR>
                    <a:lnT w="12700" cap="flat" cmpd="sng" algn="ctr">
                      <a:solidFill>
                        <a:scrgbClr r="0" g="0" b="0"/>
                      </a:solidFill>
                      <a:prstDash val="dot"/>
                      <a:round/>
                      <a:headEnd type="none" w="med" len="med"/>
                      <a:tailEnd type="none" w="med" len="med"/>
                    </a:lnT>
                    <a:lnB w="12700" cap="flat" cmpd="sng" algn="ctr">
                      <a:solidFill>
                        <a:scrgbClr r="0" g="0" b="0"/>
                      </a:solidFill>
                      <a:prstDash val="dot"/>
                      <a:round/>
                      <a:headEnd type="none" w="med" len="med"/>
                      <a:tailEnd type="none" w="med" len="med"/>
                    </a:lnB>
                    <a:lnTlToBr w="12700" cmpd="sng">
                      <a:noFill/>
                      <a:prstDash val="solid"/>
                    </a:lnTlToBr>
                    <a:lnBlToTr w="12700" cmpd="sng">
                      <a:noFill/>
                      <a:prstDash val="solid"/>
                    </a:lnBlToTr>
                  </a:tcPr>
                </a:tc>
                <a:tc>
                  <a:txBody>
                    <a:bodyPr/>
                    <a:lstStyle/>
                    <a:p>
                      <a:pPr marL="223838" indent="0"/>
                      <a:r>
                        <a:rPr lang="en-US" sz="1000" b="0" i="0" dirty="0">
                          <a:solidFill>
                            <a:srgbClr val="323C53"/>
                          </a:solidFill>
                          <a:latin typeface="Gotham-Book"/>
                          <a:cs typeface="Gotham-Book"/>
                        </a:rPr>
                        <a:t>Unhappy</a:t>
                      </a:r>
                      <a:r>
                        <a:rPr lang="en-US" sz="1000" b="0" i="0" baseline="0" dirty="0">
                          <a:solidFill>
                            <a:srgbClr val="323C53"/>
                          </a:solidFill>
                          <a:latin typeface="Gotham-Book"/>
                          <a:cs typeface="Gotham-Book"/>
                        </a:rPr>
                        <a:t> customers?</a:t>
                      </a:r>
                      <a:endParaRPr lang="en-US" sz="1000" b="0" i="0" dirty="0">
                        <a:solidFill>
                          <a:srgbClr val="323C53"/>
                        </a:solidFill>
                        <a:latin typeface="Gotham-Book"/>
                        <a:cs typeface="Gotham-Book"/>
                      </a:endParaRPr>
                    </a:p>
                  </a:txBody>
                  <a:tcPr>
                    <a:lnL w="12700" cap="flat" cmpd="sng" algn="ctr">
                      <a:solidFill>
                        <a:scrgbClr r="0" g="0" b="0"/>
                      </a:solidFill>
                      <a:prstDash val="dot"/>
                      <a:round/>
                      <a:headEnd type="none" w="med" len="med"/>
                      <a:tailEnd type="none" w="med" len="med"/>
                    </a:lnL>
                    <a:lnR w="12700" cmpd="sng">
                      <a:noFill/>
                    </a:lnR>
                    <a:lnT w="12700" cap="flat" cmpd="sng" algn="ctr">
                      <a:solidFill>
                        <a:scrgbClr r="0" g="0" b="0"/>
                      </a:solidFill>
                      <a:prstDash val="dot"/>
                      <a:round/>
                      <a:headEnd type="none" w="med" len="med"/>
                      <a:tailEnd type="none" w="med" len="med"/>
                    </a:lnT>
                    <a:lnB w="12700" cap="flat" cmpd="sng" algn="ctr">
                      <a:solidFill>
                        <a:scrgbClr r="0" g="0" b="0"/>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72925">
                <a:tc>
                  <a:txBody>
                    <a:bodyPr/>
                    <a:lstStyle/>
                    <a:p>
                      <a:r>
                        <a:rPr lang="en-US" sz="1000" b="0" i="0" dirty="0">
                          <a:solidFill>
                            <a:srgbClr val="323C53"/>
                          </a:solidFill>
                          <a:latin typeface="Gotham-Book"/>
                          <a:cs typeface="Gotham-Book"/>
                        </a:rPr>
                        <a:t>Declining</a:t>
                      </a:r>
                      <a:r>
                        <a:rPr lang="en-US" sz="1000" b="0" i="0" baseline="0" dirty="0">
                          <a:solidFill>
                            <a:srgbClr val="323C53"/>
                          </a:solidFill>
                          <a:latin typeface="Gotham-Book"/>
                          <a:cs typeface="Gotham-Book"/>
                        </a:rPr>
                        <a:t> employee morale?</a:t>
                      </a:r>
                      <a:endParaRPr lang="en-US" sz="1000" b="0" i="0" dirty="0">
                        <a:solidFill>
                          <a:srgbClr val="323C53"/>
                        </a:solidFill>
                        <a:latin typeface="Gotham-Book"/>
                        <a:cs typeface="Gotham-Book"/>
                      </a:endParaRPr>
                    </a:p>
                  </a:txBody>
                  <a:tcPr>
                    <a:lnL w="12700" cmpd="sng">
                      <a:noFill/>
                    </a:lnL>
                    <a:lnR w="12700" cap="flat" cmpd="sng" algn="ctr">
                      <a:solidFill>
                        <a:scrgbClr r="0" g="0" b="0"/>
                      </a:solidFill>
                      <a:prstDash val="dot"/>
                      <a:round/>
                      <a:headEnd type="none" w="med" len="med"/>
                      <a:tailEnd type="none" w="med" len="med"/>
                    </a:lnR>
                    <a:lnT w="12700" cap="flat" cmpd="sng" algn="ctr">
                      <a:solidFill>
                        <a:scrgbClr r="0" g="0" b="0"/>
                      </a:solidFill>
                      <a:prstDash val="dot"/>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223838" indent="0"/>
                      <a:r>
                        <a:rPr lang="en-US" sz="1000" b="0" i="0" dirty="0">
                          <a:solidFill>
                            <a:srgbClr val="323C53"/>
                          </a:solidFill>
                          <a:latin typeface="Gotham-Book"/>
                          <a:cs typeface="Gotham-Book"/>
                        </a:rPr>
                        <a:t>Poor</a:t>
                      </a:r>
                      <a:r>
                        <a:rPr lang="en-US" sz="1000" b="0" i="0" baseline="0" dirty="0">
                          <a:solidFill>
                            <a:srgbClr val="323C53"/>
                          </a:solidFill>
                          <a:latin typeface="Gotham-Book"/>
                          <a:cs typeface="Gotham-Book"/>
                        </a:rPr>
                        <a:t> customer satisfaction?</a:t>
                      </a:r>
                      <a:endParaRPr lang="en-US" sz="1000" b="0" i="0" dirty="0">
                        <a:solidFill>
                          <a:srgbClr val="323C53"/>
                        </a:solidFill>
                        <a:latin typeface="Gotham-Book"/>
                        <a:cs typeface="Gotham-Book"/>
                      </a:endParaRPr>
                    </a:p>
                  </a:txBody>
                  <a:tcPr>
                    <a:lnL w="12700" cap="flat" cmpd="sng" algn="ctr">
                      <a:solidFill>
                        <a:scrgbClr r="0" g="0" b="0"/>
                      </a:solidFill>
                      <a:prstDash val="dot"/>
                      <a:round/>
                      <a:headEnd type="none" w="med" len="med"/>
                      <a:tailEnd type="none" w="med" len="med"/>
                    </a:lnL>
                    <a:lnR w="12700" cmpd="sng">
                      <a:noFill/>
                    </a:lnR>
                    <a:lnT w="12700" cap="flat" cmpd="sng" algn="ctr">
                      <a:solidFill>
                        <a:scrgbClr r="0" g="0" b="0"/>
                      </a:solidFill>
                      <a:prstDash val="dot"/>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pic>
        <p:nvPicPr>
          <p:cNvPr id="7" name="Picture 6" descr="hand-oran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142" y="2640705"/>
            <a:ext cx="382578" cy="382578"/>
          </a:xfrm>
          <a:prstGeom prst="rect">
            <a:avLst/>
          </a:prstGeom>
        </p:spPr>
      </p:pic>
      <p:sp>
        <p:nvSpPr>
          <p:cNvPr id="10" name="Header Placeholder 5"/>
          <p:cNvSpPr txBox="1">
            <a:spLocks/>
          </p:cNvSpPr>
          <p:nvPr/>
        </p:nvSpPr>
        <p:spPr>
          <a:xfrm>
            <a:off x="5219044" y="90559"/>
            <a:ext cx="3838053" cy="313267"/>
          </a:xfrm>
          <a:prstGeom prst="rect">
            <a:avLst/>
          </a:prstGeom>
          <a:ln>
            <a:noFill/>
          </a:ln>
        </p:spPr>
        <p:txBody>
          <a:bodyPr vert="horz" lIns="91440" tIns="45720" rIns="91440" bIns="45720" rtlCol="0"/>
          <a:lstStyle>
            <a:defPPr>
              <a:defRPr lang="en-US"/>
            </a:defPPr>
            <a:lvl1pPr marL="0" algn="l" defTabSz="457200" rtl="0" eaLnBrk="1" latinLnBrk="0" hangingPunct="1">
              <a:spcBef>
                <a:spcPts val="1200"/>
              </a:spcBef>
              <a:defRPr sz="1800" b="0" i="0" kern="1200">
                <a:solidFill>
                  <a:srgbClr val="F58220"/>
                </a:solidFill>
                <a:latin typeface="Gotham-Book"/>
                <a:ea typeface="+mn-ea"/>
                <a:cs typeface="Gotham-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solidFill>
                  <a:srgbClr val="2D92AA"/>
                </a:solidFill>
              </a:rPr>
              <a:t>Assessment Guide | </a:t>
            </a:r>
            <a:r>
              <a:rPr lang="en-US" dirty="0"/>
              <a:t>1</a:t>
            </a:r>
            <a:r>
              <a:rPr lang="en-US" dirty="0">
                <a:solidFill>
                  <a:srgbClr val="2D92AA"/>
                </a:solidFill>
              </a:rPr>
              <a:t> of 10</a:t>
            </a:r>
          </a:p>
        </p:txBody>
      </p:sp>
      <p:sp>
        <p:nvSpPr>
          <p:cNvPr id="4" name="TextBox 3"/>
          <p:cNvSpPr txBox="1"/>
          <p:nvPr/>
        </p:nvSpPr>
        <p:spPr>
          <a:xfrm>
            <a:off x="440938" y="1086717"/>
            <a:ext cx="2016757" cy="992317"/>
          </a:xfrm>
          <a:prstGeom prst="roundRect">
            <a:avLst>
              <a:gd name="adj" fmla="val 6641"/>
            </a:avLst>
          </a:prstGeom>
          <a:solidFill>
            <a:schemeClr val="bg1">
              <a:alpha val="83000"/>
            </a:schemeClr>
          </a:solidFill>
        </p:spPr>
        <p:txBody>
          <a:bodyPr wrap="square" rtlCol="0" anchor="ctr">
            <a:noAutofit/>
          </a:bodyPr>
          <a:lstStyle/>
          <a:p>
            <a:pPr algn="ctr"/>
            <a:r>
              <a:rPr lang="en-US" dirty="0">
                <a:solidFill>
                  <a:srgbClr val="F58220"/>
                </a:solidFill>
                <a:latin typeface="Gotham-Book"/>
                <a:cs typeface="Gotham-Book"/>
              </a:rPr>
              <a:t>Value Proposition</a:t>
            </a:r>
          </a:p>
        </p:txBody>
      </p:sp>
    </p:spTree>
    <p:extLst>
      <p:ext uri="{BB962C8B-B14F-4D97-AF65-F5344CB8AC3E}">
        <p14:creationId xmlns:p14="http://schemas.microsoft.com/office/powerpoint/2010/main" val="1024027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2813976" y="5581644"/>
            <a:ext cx="6240407" cy="751765"/>
          </a:xfrm>
          <a:prstGeom prst="roundRect">
            <a:avLst>
              <a:gd name="adj" fmla="val 3853"/>
            </a:avLst>
          </a:prstGeom>
          <a:solidFill>
            <a:srgbClr val="323C53">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spcBef>
                <a:spcPts val="1500"/>
              </a:spcBef>
              <a:spcAft>
                <a:spcPts val="600"/>
              </a:spcAft>
              <a:defRPr/>
            </a:pPr>
            <a:r>
              <a:rPr lang="en-US" sz="1200" dirty="0">
                <a:solidFill>
                  <a:srgbClr val="FFFFFF"/>
                </a:solidFill>
                <a:latin typeface="Gotham-Medium"/>
                <a:cs typeface="Gotham-Medium"/>
              </a:rPr>
              <a:t>Sounds like personas…</a:t>
            </a:r>
          </a:p>
          <a:p>
            <a:r>
              <a:rPr lang="en-US" sz="1100" dirty="0">
                <a:solidFill>
                  <a:srgbClr val="FFFFFF"/>
                </a:solidFill>
                <a:latin typeface="Gotham-Book"/>
                <a:cs typeface="Gotham-Book"/>
              </a:rPr>
              <a:t>Yes! If you decide to move forward with this opportunity, it is likely that the team will use the information gathered in this step to jump start their work on true personas. </a:t>
            </a:r>
          </a:p>
        </p:txBody>
      </p:sp>
      <p:sp>
        <p:nvSpPr>
          <p:cNvPr id="2" name="Slide Image Placeholder 1"/>
          <p:cNvSpPr>
            <a:spLocks noGrp="1" noRot="1" noChangeAspect="1"/>
          </p:cNvSpPr>
          <p:nvPr>
            <p:ph type="sldImg"/>
          </p:nvPr>
        </p:nvSpPr>
        <p:spPr>
          <a:xfrm>
            <a:off x="-196850" y="514350"/>
            <a:ext cx="3281363" cy="1846263"/>
          </a:xfrm>
        </p:spPr>
      </p:sp>
      <p:sp>
        <p:nvSpPr>
          <p:cNvPr id="3" name="Notes Placeholder 2"/>
          <p:cNvSpPr>
            <a:spLocks noGrp="1"/>
          </p:cNvSpPr>
          <p:nvPr>
            <p:ph type="body" idx="1"/>
          </p:nvPr>
        </p:nvSpPr>
        <p:spPr>
          <a:xfrm>
            <a:off x="2825750" y="514351"/>
            <a:ext cx="6108458" cy="4985364"/>
          </a:xfrm>
        </p:spPr>
        <p:txBody>
          <a:bodyPr/>
          <a:lstStyle/>
          <a:p>
            <a:pPr marL="0" marR="0" lvl="0" indent="0" algn="l" defTabSz="457200" rtl="0" eaLnBrk="1" fontAlgn="auto" latinLnBrk="0" hangingPunct="1">
              <a:lnSpc>
                <a:spcPct val="100000"/>
              </a:lnSpc>
              <a:spcAft>
                <a:spcPts val="900"/>
              </a:spcAft>
              <a:buClrTx/>
              <a:buSzTx/>
              <a:buFontTx/>
              <a:buNone/>
              <a:tabLst/>
              <a:defRPr/>
            </a:pPr>
            <a:r>
              <a:rPr kumimoji="0" lang="en-US" sz="1200" u="none" strike="noStrike" kern="1200" cap="none" spc="0" normalizeH="0" baseline="0" noProof="0" dirty="0">
                <a:ln>
                  <a:noFill/>
                </a:ln>
                <a:solidFill>
                  <a:srgbClr val="323C53"/>
                </a:solidFill>
                <a:effectLst/>
                <a:uLnTx/>
                <a:uFillTx/>
                <a:latin typeface="Gotham-Medium"/>
                <a:ea typeface="+mn-ea"/>
                <a:cs typeface="Gotham-Medium"/>
              </a:rPr>
              <a:t>Need help with this topic?</a:t>
            </a:r>
          </a:p>
          <a:p>
            <a:pPr marL="171450" indent="-171450">
              <a:buFont typeface="Arial"/>
              <a:buChar char="•"/>
            </a:pPr>
            <a:r>
              <a:rPr lang="en-US" sz="1100" b="0" i="0" kern="1200" dirty="0">
                <a:latin typeface="Gotham-Book"/>
                <a:ea typeface="+mn-ea"/>
                <a:cs typeface="Gotham-Book"/>
              </a:rPr>
              <a:t>Create a detailed profile describing how to recognize your ideal prospect. </a:t>
            </a:r>
          </a:p>
          <a:p>
            <a:pPr marL="393700" lvl="1" indent="-171450">
              <a:buFont typeface="Arial"/>
              <a:buChar char="•"/>
            </a:pPr>
            <a:r>
              <a:rPr lang="en-US" sz="1050" b="0" i="0" kern="1200" dirty="0">
                <a:latin typeface="Gotham-Book"/>
                <a:ea typeface="+mn-ea"/>
                <a:cs typeface="Gotham-Book"/>
              </a:rPr>
              <a:t>Choose the specific demographics that are important: age, location, gender, income level, education level, occupation, ethnic background, marital status, etc.</a:t>
            </a:r>
          </a:p>
          <a:p>
            <a:pPr marL="393700" lvl="1" indent="-171450">
              <a:buFont typeface="Arial"/>
              <a:buChar char="•"/>
            </a:pPr>
            <a:r>
              <a:rPr lang="en-US" sz="1050" b="0" i="0" kern="1200" dirty="0">
                <a:latin typeface="Gotham-Book"/>
                <a:ea typeface="+mn-ea"/>
                <a:cs typeface="Gotham-Book"/>
              </a:rPr>
              <a:t>Your description may</a:t>
            </a:r>
            <a:r>
              <a:rPr lang="en-US" sz="1050" b="0" i="0" kern="1200" baseline="0" dirty="0">
                <a:latin typeface="Gotham-Book"/>
                <a:ea typeface="+mn-ea"/>
                <a:cs typeface="Gotham-Book"/>
              </a:rPr>
              <a:t> include the </a:t>
            </a:r>
            <a:r>
              <a:rPr lang="en-US" sz="1050" b="0" i="0" kern="1200" dirty="0">
                <a:latin typeface="Gotham-Book"/>
                <a:ea typeface="+mn-ea"/>
                <a:cs typeface="Gotham-Book"/>
              </a:rPr>
              <a:t>kind of business your prospect works for and should delineate the business' size in employees and revenue. </a:t>
            </a:r>
          </a:p>
          <a:p>
            <a:pPr marL="393700" lvl="1" indent="-171450">
              <a:buFont typeface="Arial"/>
              <a:buChar char="•"/>
            </a:pPr>
            <a:r>
              <a:rPr lang="en-US" sz="1050" b="0" i="0" kern="1200" dirty="0">
                <a:latin typeface="Gotham-Book"/>
                <a:ea typeface="+mn-ea"/>
                <a:cs typeface="Gotham-Book"/>
              </a:rPr>
              <a:t>This profile will be helpful for determining the size of the total available market in the next topic.</a:t>
            </a:r>
          </a:p>
          <a:p>
            <a:pPr marL="171450" lvl="0" indent="-171450">
              <a:spcBef>
                <a:spcPts val="600"/>
              </a:spcBef>
              <a:buFont typeface="Arial"/>
              <a:buChar char="•"/>
            </a:pPr>
            <a:r>
              <a:rPr lang="en-US" sz="1100" b="0" i="0" kern="1200" dirty="0">
                <a:latin typeface="Gotham-Book"/>
                <a:ea typeface="+mn-ea"/>
                <a:cs typeface="Gotham-Book"/>
              </a:rPr>
              <a:t>It might help to identify </a:t>
            </a:r>
            <a:r>
              <a:rPr lang="en-US" sz="1100" b="0" i="0" kern="1200" baseline="0" dirty="0">
                <a:latin typeface="Gotham-Book"/>
                <a:ea typeface="+mn-ea"/>
                <a:cs typeface="Gotham-Book"/>
              </a:rPr>
              <a:t>particular subsets of your total target market that you are NOT targeting</a:t>
            </a:r>
          </a:p>
          <a:p>
            <a:pPr marL="393700" lvl="1" indent="-171450">
              <a:buFont typeface="Arial"/>
              <a:buChar char="•"/>
            </a:pPr>
            <a:r>
              <a:rPr lang="en-US" sz="1050" b="0" i="0" kern="1200" baseline="0" dirty="0">
                <a:latin typeface="Gotham-Book"/>
                <a:ea typeface="+mn-ea"/>
                <a:cs typeface="Gotham-Book"/>
              </a:rPr>
              <a:t>E.g. All stay at home moms except those already selling products on eBay or </a:t>
            </a:r>
            <a:r>
              <a:rPr lang="en-US" sz="1050" b="0" i="0" kern="1200" baseline="0" dirty="0" err="1">
                <a:latin typeface="Gotham-Book"/>
                <a:ea typeface="+mn-ea"/>
                <a:cs typeface="Gotham-Book"/>
              </a:rPr>
              <a:t>Etsy</a:t>
            </a:r>
            <a:endParaRPr lang="en-US" sz="1050" b="0" i="0" kern="1200" baseline="0" dirty="0">
              <a:latin typeface="Gotham-Book"/>
              <a:ea typeface="+mn-ea"/>
              <a:cs typeface="Gotham-Book"/>
            </a:endParaRPr>
          </a:p>
          <a:p>
            <a:pPr marL="393700" lvl="1" indent="-171450">
              <a:buFont typeface="Arial"/>
              <a:buChar char="•"/>
            </a:pPr>
            <a:r>
              <a:rPr lang="en-US" sz="1050" b="0" i="0" kern="1200" baseline="0" dirty="0">
                <a:latin typeface="Gotham-Book"/>
                <a:ea typeface="+mn-ea"/>
                <a:cs typeface="Gotham-Book"/>
              </a:rPr>
              <a:t>E.g. Any SMB based in the US, not including Hawaii or Alaska</a:t>
            </a:r>
          </a:p>
          <a:p>
            <a:pPr marL="171450" lvl="0" indent="-171450">
              <a:spcBef>
                <a:spcPts val="600"/>
              </a:spcBef>
              <a:buFont typeface="Arial"/>
              <a:buChar char="•"/>
            </a:pPr>
            <a:r>
              <a:rPr lang="en-US" sz="1100" b="0" i="0" kern="1200" baseline="0" dirty="0">
                <a:latin typeface="Gotham-Book"/>
                <a:ea typeface="+mn-ea"/>
                <a:cs typeface="Gotham-Book"/>
              </a:rPr>
              <a:t>In most cases, this is where you look to identify your paying customer. </a:t>
            </a:r>
            <a:r>
              <a:rPr lang="en-US" dirty="0"/>
              <a:t>However, you may find it useful to separate the </a:t>
            </a:r>
            <a:r>
              <a:rPr lang="en-US" u="sng" dirty="0"/>
              <a:t>user</a:t>
            </a:r>
            <a:r>
              <a:rPr lang="en-US" dirty="0"/>
              <a:t> from the </a:t>
            </a:r>
            <a:r>
              <a:rPr lang="en-US" u="sng" dirty="0"/>
              <a:t>buyer</a:t>
            </a:r>
            <a:r>
              <a:rPr lang="en-US" dirty="0"/>
              <a:t>.</a:t>
            </a:r>
          </a:p>
          <a:p>
            <a:pPr lvl="0">
              <a:spcBef>
                <a:spcPts val="900"/>
              </a:spcBef>
              <a:spcAft>
                <a:spcPts val="900"/>
              </a:spcAft>
              <a:defRPr/>
            </a:pPr>
            <a:r>
              <a:rPr lang="en-US" sz="1200" dirty="0">
                <a:latin typeface="Gotham-Medium"/>
                <a:cs typeface="Gotham-Medium"/>
              </a:rPr>
              <a:t>The other half of the story…</a:t>
            </a:r>
          </a:p>
          <a:p>
            <a:r>
              <a:rPr lang="en-US" dirty="0"/>
              <a:t>It is crucial that you understand your target user (and also your buyer, if separate). For the next topic, you must use this information captured here to help defined your true addressable market.</a:t>
            </a:r>
          </a:p>
          <a:p>
            <a:pPr>
              <a:spcBef>
                <a:spcPts val="7200"/>
              </a:spcBef>
            </a:pPr>
            <a:r>
              <a:rPr lang="en-US" dirty="0"/>
              <a:t>Your addressable market is the total number of </a:t>
            </a:r>
            <a:r>
              <a:rPr lang="en-US" i="1" dirty="0"/>
              <a:t>these users</a:t>
            </a:r>
            <a:r>
              <a:rPr lang="en-US" dirty="0"/>
              <a:t> that you can try to reach.</a:t>
            </a:r>
          </a:p>
          <a:p>
            <a:r>
              <a:rPr lang="en-US" dirty="0"/>
              <a:t>The more specific you can be in understanding your target customer, the better you’ll be at estimating the available population in the market.</a:t>
            </a:r>
          </a:p>
        </p:txBody>
      </p:sp>
      <p:sp>
        <p:nvSpPr>
          <p:cNvPr id="5" name="Footer Placeholder 4"/>
          <p:cNvSpPr>
            <a:spLocks noGrp="1"/>
          </p:cNvSpPr>
          <p:nvPr>
            <p:ph type="ftr" sz="quarter" idx="11"/>
          </p:nvPr>
        </p:nvSpPr>
        <p:spPr/>
        <p:txBody>
          <a:bodyPr/>
          <a:lstStyle/>
          <a:p>
            <a:r>
              <a:rPr lang="en-US" dirty="0"/>
              <a:t>©  </a:t>
            </a:r>
            <a:r>
              <a:rPr lang="is-IS" dirty="0"/>
              <a:t>2023</a:t>
            </a:r>
            <a:r>
              <a:rPr lang="en-US" dirty="0"/>
              <a:t> </a:t>
            </a:r>
            <a:r>
              <a:rPr lang="en-US" dirty="0" err="1"/>
              <a:t>theProductPath</a:t>
            </a:r>
            <a:r>
              <a:rPr lang="en-US" dirty="0"/>
              <a:t> </a:t>
            </a:r>
          </a:p>
        </p:txBody>
      </p:sp>
      <p:sp>
        <p:nvSpPr>
          <p:cNvPr id="6" name="Header Placeholder 5"/>
          <p:cNvSpPr>
            <a:spLocks noGrp="1"/>
          </p:cNvSpPr>
          <p:nvPr>
            <p:ph type="hdr" sz="quarter" idx="12"/>
          </p:nvPr>
        </p:nvSpPr>
        <p:spPr/>
        <p:txBody>
          <a:bodyPr/>
          <a:lstStyle/>
          <a:p>
            <a:r>
              <a:rPr lang="en-US"/>
              <a:t>Opportunity Assessment Multi-Tool</a:t>
            </a:r>
            <a:endParaRPr lang="en-US" dirty="0"/>
          </a:p>
        </p:txBody>
      </p:sp>
      <p:sp>
        <p:nvSpPr>
          <p:cNvPr id="7" name="TextBox 6"/>
          <p:cNvSpPr txBox="1"/>
          <p:nvPr/>
        </p:nvSpPr>
        <p:spPr>
          <a:xfrm>
            <a:off x="225777" y="2587345"/>
            <a:ext cx="2442003" cy="3342453"/>
          </a:xfrm>
          <a:prstGeom prst="rect">
            <a:avLst/>
          </a:prstGeom>
          <a:noFill/>
        </p:spPr>
        <p:txBody>
          <a:bodyPr wrap="square" rtlCol="0">
            <a:spAutoFit/>
          </a:bodyPr>
          <a:lstStyle/>
          <a:p>
            <a:pPr marL="395288">
              <a:lnSpc>
                <a:spcPct val="120000"/>
              </a:lnSpc>
            </a:pPr>
            <a:r>
              <a:rPr lang="en-US" sz="1100" b="1" dirty="0">
                <a:solidFill>
                  <a:srgbClr val="323C53"/>
                </a:solidFill>
                <a:latin typeface="Gotham-Book"/>
                <a:cs typeface="Gotham-Book"/>
              </a:rPr>
              <a:t>Am I on the right track?</a:t>
            </a:r>
          </a:p>
          <a:p>
            <a:endParaRPr lang="en-US" sz="1000" dirty="0">
              <a:solidFill>
                <a:srgbClr val="323C53"/>
              </a:solidFill>
              <a:latin typeface="Gotham-Book"/>
              <a:cs typeface="Gotham-Book"/>
            </a:endParaRPr>
          </a:p>
          <a:p>
            <a:pPr>
              <a:spcBef>
                <a:spcPts val="600"/>
              </a:spcBef>
            </a:pPr>
            <a:r>
              <a:rPr lang="en-US" sz="1100" dirty="0">
                <a:latin typeface="Gotham-Book"/>
                <a:cs typeface="Gotham-Book"/>
              </a:rPr>
              <a:t>After you finish the first two topics, you should be able to build a solid </a:t>
            </a:r>
            <a:r>
              <a:rPr lang="en-US" sz="1100" u="sng" dirty="0">
                <a:latin typeface="Gotham-Book"/>
                <a:cs typeface="Gotham-Book"/>
              </a:rPr>
              <a:t>Problem Hypothesis</a:t>
            </a:r>
            <a:r>
              <a:rPr lang="en-US" sz="1100" dirty="0">
                <a:latin typeface="Gotham-Book"/>
                <a:cs typeface="Gotham-Book"/>
              </a:rPr>
              <a:t> by filling in the blanks in statements like these with the answers you distilled.</a:t>
            </a:r>
          </a:p>
          <a:p>
            <a:endParaRPr lang="en-US" sz="1000" dirty="0">
              <a:solidFill>
                <a:srgbClr val="323C53"/>
              </a:solidFill>
              <a:latin typeface="Gotham-Book"/>
              <a:cs typeface="Gotham-Book"/>
            </a:endParaRPr>
          </a:p>
          <a:p>
            <a:pPr lvl="0">
              <a:spcBef>
                <a:spcPts val="600"/>
              </a:spcBef>
              <a:spcAft>
                <a:spcPts val="900"/>
              </a:spcAft>
            </a:pPr>
            <a:r>
              <a:rPr lang="en-US" sz="1100" dirty="0">
                <a:solidFill>
                  <a:srgbClr val="2D92AA"/>
                </a:solidFill>
                <a:latin typeface="Gotham-Medium"/>
                <a:cs typeface="Gotham-Medium"/>
              </a:rPr>
              <a:t>We believe that [target users] have a problem with [specific task(s)]</a:t>
            </a:r>
          </a:p>
          <a:p>
            <a:pPr lvl="0">
              <a:spcBef>
                <a:spcPts val="600"/>
              </a:spcBef>
              <a:spcAft>
                <a:spcPts val="900"/>
              </a:spcAft>
            </a:pPr>
            <a:r>
              <a:rPr lang="en-US" sz="1100" dirty="0">
                <a:latin typeface="Gotham-Book"/>
                <a:cs typeface="Gotham-Book"/>
              </a:rPr>
              <a:t>Or</a:t>
            </a:r>
          </a:p>
          <a:p>
            <a:pPr lvl="0">
              <a:spcBef>
                <a:spcPts val="600"/>
              </a:spcBef>
              <a:spcAft>
                <a:spcPts val="900"/>
              </a:spcAft>
            </a:pPr>
            <a:r>
              <a:rPr lang="en-US" sz="1100" dirty="0">
                <a:solidFill>
                  <a:srgbClr val="2D92AA"/>
                </a:solidFill>
                <a:latin typeface="Gotham-Medium"/>
                <a:cs typeface="Gotham-Medium"/>
              </a:rPr>
              <a:t>Our hypothesis is that [customer segment] struggles with [specific activity]</a:t>
            </a:r>
          </a:p>
        </p:txBody>
      </p:sp>
      <p:pic>
        <p:nvPicPr>
          <p:cNvPr id="4" name="Picture 3" descr="question mark-oran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122" y="2587344"/>
            <a:ext cx="414597" cy="414597"/>
          </a:xfrm>
          <a:prstGeom prst="rect">
            <a:avLst/>
          </a:prstGeom>
        </p:spPr>
      </p:pic>
      <p:pic>
        <p:nvPicPr>
          <p:cNvPr id="8" name="Picture 7" descr="User_orang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6102" y="4175461"/>
            <a:ext cx="680867" cy="680867"/>
          </a:xfrm>
          <a:prstGeom prst="rect">
            <a:avLst/>
          </a:prstGeom>
        </p:spPr>
      </p:pic>
      <p:pic>
        <p:nvPicPr>
          <p:cNvPr id="9" name="Picture 8" descr="Customer_Research 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48724" y="4151939"/>
            <a:ext cx="767163" cy="767163"/>
          </a:xfrm>
          <a:prstGeom prst="rect">
            <a:avLst/>
          </a:prstGeom>
        </p:spPr>
      </p:pic>
      <p:sp>
        <p:nvSpPr>
          <p:cNvPr id="10" name="TextBox 9"/>
          <p:cNvSpPr txBox="1"/>
          <p:nvPr/>
        </p:nvSpPr>
        <p:spPr>
          <a:xfrm>
            <a:off x="3803810" y="4192907"/>
            <a:ext cx="3632252" cy="538609"/>
          </a:xfrm>
          <a:prstGeom prst="rect">
            <a:avLst/>
          </a:prstGeom>
          <a:noFill/>
        </p:spPr>
        <p:txBody>
          <a:bodyPr wrap="square" rtlCol="0">
            <a:spAutoFit/>
          </a:bodyPr>
          <a:lstStyle/>
          <a:p>
            <a:pPr algn="ctr">
              <a:spcAft>
                <a:spcPts val="600"/>
              </a:spcAft>
            </a:pPr>
            <a:r>
              <a:rPr lang="en-US" sz="1200" u="sng" dirty="0">
                <a:solidFill>
                  <a:srgbClr val="2D92AA"/>
                </a:solidFill>
                <a:latin typeface="Gotham-Book"/>
                <a:cs typeface="Gotham-Book"/>
              </a:rPr>
              <a:t>He</a:t>
            </a:r>
            <a:r>
              <a:rPr lang="en-US" sz="1200" dirty="0">
                <a:solidFill>
                  <a:srgbClr val="2D92AA"/>
                </a:solidFill>
                <a:latin typeface="Gotham-Book"/>
                <a:cs typeface="Gotham-Book"/>
              </a:rPr>
              <a:t> has this problem</a:t>
            </a:r>
          </a:p>
          <a:p>
            <a:pPr algn="ctr"/>
            <a:r>
              <a:rPr lang="en-US" sz="1200" dirty="0">
                <a:solidFill>
                  <a:srgbClr val="2D92AA"/>
                </a:solidFill>
                <a:latin typeface="Gotham-Book"/>
                <a:cs typeface="Gotham-Book"/>
              </a:rPr>
              <a:t>How many of </a:t>
            </a:r>
            <a:r>
              <a:rPr lang="en-US" sz="1200" u="sng" dirty="0">
                <a:solidFill>
                  <a:srgbClr val="2D92AA"/>
                </a:solidFill>
                <a:latin typeface="Gotham-Book"/>
                <a:cs typeface="Gotham-Book"/>
              </a:rPr>
              <a:t>him</a:t>
            </a:r>
            <a:r>
              <a:rPr lang="en-US" sz="1200" dirty="0">
                <a:solidFill>
                  <a:srgbClr val="2D92AA"/>
                </a:solidFill>
                <a:latin typeface="Gotham-Book"/>
                <a:cs typeface="Gotham-Book"/>
              </a:rPr>
              <a:t> are out there</a:t>
            </a:r>
          </a:p>
        </p:txBody>
      </p:sp>
      <p:cxnSp>
        <p:nvCxnSpPr>
          <p:cNvPr id="12" name="Straight Arrow Connector 11"/>
          <p:cNvCxnSpPr/>
          <p:nvPr/>
        </p:nvCxnSpPr>
        <p:spPr>
          <a:xfrm flipH="1">
            <a:off x="3881911" y="4363844"/>
            <a:ext cx="686249" cy="10242"/>
          </a:xfrm>
          <a:prstGeom prst="straightConnector1">
            <a:avLst/>
          </a:prstGeom>
          <a:ln>
            <a:solidFill>
              <a:srgbClr val="2D92AA"/>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6913682" y="4598173"/>
            <a:ext cx="505765" cy="0"/>
          </a:xfrm>
          <a:prstGeom prst="straightConnector1">
            <a:avLst/>
          </a:prstGeom>
          <a:ln>
            <a:solidFill>
              <a:srgbClr val="2D92AA"/>
            </a:solidFill>
            <a:tailEnd type="arrow"/>
          </a:ln>
          <a:effectLst/>
        </p:spPr>
        <p:style>
          <a:lnRef idx="2">
            <a:schemeClr val="accent1"/>
          </a:lnRef>
          <a:fillRef idx="0">
            <a:schemeClr val="accent1"/>
          </a:fillRef>
          <a:effectRef idx="1">
            <a:schemeClr val="accent1"/>
          </a:effectRef>
          <a:fontRef idx="minor">
            <a:schemeClr val="tx1"/>
          </a:fontRef>
        </p:style>
      </p:cxnSp>
      <p:sp>
        <p:nvSpPr>
          <p:cNvPr id="14" name="Header Placeholder 5"/>
          <p:cNvSpPr txBox="1">
            <a:spLocks/>
          </p:cNvSpPr>
          <p:nvPr/>
        </p:nvSpPr>
        <p:spPr>
          <a:xfrm>
            <a:off x="5219044" y="90559"/>
            <a:ext cx="3838053" cy="313267"/>
          </a:xfrm>
          <a:prstGeom prst="rect">
            <a:avLst/>
          </a:prstGeom>
          <a:ln>
            <a:noFill/>
          </a:ln>
        </p:spPr>
        <p:txBody>
          <a:bodyPr vert="horz" lIns="91440" tIns="45720" rIns="91440" bIns="45720" rtlCol="0"/>
          <a:lstStyle>
            <a:defPPr>
              <a:defRPr lang="en-US"/>
            </a:defPPr>
            <a:lvl1pPr marL="0" algn="l" defTabSz="457200" rtl="0" eaLnBrk="1" latinLnBrk="0" hangingPunct="1">
              <a:spcBef>
                <a:spcPts val="1200"/>
              </a:spcBef>
              <a:defRPr sz="1800" b="0" i="0" kern="1200">
                <a:solidFill>
                  <a:srgbClr val="F58220"/>
                </a:solidFill>
                <a:latin typeface="Gotham-Book"/>
                <a:ea typeface="+mn-ea"/>
                <a:cs typeface="Gotham-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solidFill>
                  <a:srgbClr val="2D92AA"/>
                </a:solidFill>
              </a:rPr>
              <a:t>Assessment Guide | </a:t>
            </a:r>
            <a:r>
              <a:rPr lang="en-US" dirty="0"/>
              <a:t>2</a:t>
            </a:r>
            <a:r>
              <a:rPr lang="en-US" dirty="0">
                <a:solidFill>
                  <a:srgbClr val="2D92AA"/>
                </a:solidFill>
              </a:rPr>
              <a:t> of 10</a:t>
            </a:r>
          </a:p>
        </p:txBody>
      </p:sp>
      <p:sp>
        <p:nvSpPr>
          <p:cNvPr id="15" name="TextBox 14"/>
          <p:cNvSpPr txBox="1"/>
          <p:nvPr/>
        </p:nvSpPr>
        <p:spPr>
          <a:xfrm>
            <a:off x="440938" y="1086717"/>
            <a:ext cx="2016757" cy="992317"/>
          </a:xfrm>
          <a:prstGeom prst="roundRect">
            <a:avLst>
              <a:gd name="adj" fmla="val 6641"/>
            </a:avLst>
          </a:prstGeom>
          <a:solidFill>
            <a:schemeClr val="bg1">
              <a:alpha val="83000"/>
            </a:schemeClr>
          </a:solidFill>
        </p:spPr>
        <p:txBody>
          <a:bodyPr wrap="square" rtlCol="0" anchor="ctr">
            <a:noAutofit/>
          </a:bodyPr>
          <a:lstStyle/>
          <a:p>
            <a:pPr algn="ctr"/>
            <a:r>
              <a:rPr lang="en-US" dirty="0">
                <a:solidFill>
                  <a:srgbClr val="F58220"/>
                </a:solidFill>
                <a:latin typeface="Gotham-Book"/>
                <a:cs typeface="Gotham-Book"/>
              </a:rPr>
              <a:t>Target</a:t>
            </a:r>
          </a:p>
          <a:p>
            <a:pPr algn="ctr"/>
            <a:r>
              <a:rPr lang="en-US" dirty="0">
                <a:solidFill>
                  <a:srgbClr val="F58220"/>
                </a:solidFill>
                <a:latin typeface="Gotham-Book"/>
                <a:cs typeface="Gotham-Book"/>
              </a:rPr>
              <a:t>Market</a:t>
            </a:r>
          </a:p>
        </p:txBody>
      </p:sp>
    </p:spTree>
    <p:extLst>
      <p:ext uri="{BB962C8B-B14F-4D97-AF65-F5344CB8AC3E}">
        <p14:creationId xmlns:p14="http://schemas.microsoft.com/office/powerpoint/2010/main" val="30874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438" y="520700"/>
            <a:ext cx="3284538" cy="1847850"/>
          </a:xfrm>
        </p:spPr>
      </p:sp>
      <p:sp>
        <p:nvSpPr>
          <p:cNvPr id="3" name="Notes Placeholder 2"/>
          <p:cNvSpPr>
            <a:spLocks noGrp="1"/>
          </p:cNvSpPr>
          <p:nvPr>
            <p:ph type="body" idx="1"/>
          </p:nvPr>
        </p:nvSpPr>
        <p:spPr>
          <a:xfrm>
            <a:off x="2871008" y="521187"/>
            <a:ext cx="6078258" cy="5807222"/>
          </a:xfrm>
        </p:spPr>
        <p: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u="none" strike="noStrike" kern="1200" cap="none" spc="0" normalizeH="0" baseline="0" noProof="0" dirty="0">
                <a:ln>
                  <a:noFill/>
                </a:ln>
                <a:solidFill>
                  <a:srgbClr val="323C53"/>
                </a:solidFill>
                <a:effectLst/>
                <a:uLnTx/>
                <a:uFillTx/>
                <a:latin typeface="Gotham-Medium"/>
                <a:ea typeface="+mn-ea"/>
                <a:cs typeface="Gotham-Medium"/>
              </a:rPr>
              <a:t>Need help with this topic?</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0" i="0" kern="1200" dirty="0">
                <a:latin typeface="Gotham-Book"/>
                <a:ea typeface="+mn-ea"/>
                <a:cs typeface="Gotham-Book"/>
              </a:rPr>
              <a:t>How many companies fit your profile outlined in your target market? Think in terms of broad market appeal.</a:t>
            </a:r>
          </a:p>
          <a:p>
            <a:pPr marL="171450" indent="-171450">
              <a:buFont typeface="Arial"/>
              <a:buChar char="•"/>
              <a:defRPr/>
            </a:pPr>
            <a:r>
              <a:rPr lang="en-US" dirty="0"/>
              <a:t>If you are able to determine whether the market your targeting is growing, stable, or shrinking, use this insight to build the case.</a:t>
            </a:r>
          </a:p>
          <a:p>
            <a:pPr marL="393700" lvl="1" indent="-171450">
              <a:buFont typeface="Arial"/>
              <a:buChar char="•"/>
              <a:defRPr/>
            </a:pPr>
            <a:r>
              <a:rPr lang="en-US" dirty="0"/>
              <a:t>If you are targeting a niche market, be sure to highlight if that niche is growing (a good thing). How fast is it expected to grow in the next 1, 3, 5 years?</a:t>
            </a:r>
          </a:p>
          <a:p>
            <a:pPr marL="393700" lvl="1" indent="-171450">
              <a:buFont typeface="Arial"/>
              <a:buChar char="•"/>
              <a:defRPr/>
            </a:pPr>
            <a:r>
              <a:rPr lang="en-US" dirty="0"/>
              <a:t>If your market is or will likely be shrinking in the future, tie this information to the “Why now?” topic later on in the Assessment.</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0" i="0" kern="1200" dirty="0">
                <a:latin typeface="Gotham-Book"/>
                <a:ea typeface="+mn-ea"/>
                <a:cs typeface="Gotham-Book"/>
              </a:rPr>
              <a:t>There are two general approaches you can take to zero</a:t>
            </a:r>
            <a:r>
              <a:rPr lang="en-US" sz="1100" b="0" i="0" kern="1200" baseline="0" dirty="0">
                <a:latin typeface="Gotham-Book"/>
                <a:ea typeface="+mn-ea"/>
                <a:cs typeface="Gotham-Book"/>
              </a:rPr>
              <a:t> in on your target market:</a:t>
            </a:r>
          </a:p>
          <a:p>
            <a:pPr marL="450850" marR="0" lvl="1"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050" b="0" i="0" kern="1200" dirty="0">
                <a:latin typeface="Gotham-Book"/>
                <a:ea typeface="+mn-ea"/>
                <a:cs typeface="Gotham-Book"/>
              </a:rPr>
              <a:t>You can work up to the desired target number by aggregating smaller, individual data points; “</a:t>
            </a:r>
            <a:r>
              <a:rPr lang="en-US" sz="1050" b="0" i="0" kern="1200" dirty="0">
                <a:solidFill>
                  <a:srgbClr val="323C53"/>
                </a:solidFill>
                <a:latin typeface="Gotham-Book"/>
                <a:ea typeface="+mn-ea"/>
                <a:cs typeface="Gotham-Book"/>
              </a:rPr>
              <a:t>Find individual categories that fit your criteria and combine them to arrive at the final tally.” (missing</a:t>
            </a:r>
            <a:r>
              <a:rPr lang="en-US" sz="1050" b="0" i="0" kern="1200" baseline="0" dirty="0">
                <a:solidFill>
                  <a:srgbClr val="323C53"/>
                </a:solidFill>
                <a:latin typeface="Gotham-Book"/>
                <a:ea typeface="+mn-ea"/>
                <a:cs typeface="Gotham-Book"/>
              </a:rPr>
              <a:t> source!)</a:t>
            </a:r>
            <a:endParaRPr lang="en-US" sz="1050" b="0" i="0" kern="1200" dirty="0">
              <a:latin typeface="Gotham-Book"/>
              <a:ea typeface="+mn-ea"/>
              <a:cs typeface="Gotham-Book"/>
            </a:endParaRPr>
          </a:p>
          <a:p>
            <a:pPr marL="450850" marR="0" lvl="1"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050" b="0" i="0" kern="1200" dirty="0">
                <a:latin typeface="Gotham-Book"/>
                <a:ea typeface="+mn-ea"/>
                <a:cs typeface="Gotham-Book"/>
              </a:rPr>
              <a:t>You can start with the largest data set and apply successive</a:t>
            </a:r>
            <a:r>
              <a:rPr lang="en-US" sz="1050" b="0" i="0" kern="1200" baseline="0" dirty="0">
                <a:latin typeface="Gotham-Book"/>
                <a:ea typeface="+mn-ea"/>
                <a:cs typeface="Gotham-Book"/>
              </a:rPr>
              <a:t> </a:t>
            </a:r>
            <a:r>
              <a:rPr lang="en-US" sz="1050" b="0" i="0" kern="1200" dirty="0">
                <a:latin typeface="Gotham-Book"/>
                <a:ea typeface="+mn-ea"/>
                <a:cs typeface="Gotham-Book"/>
              </a:rPr>
              <a:t>filters to arrive at the most accurate collection. </a:t>
            </a:r>
            <a:endParaRPr lang="en-US" sz="1100" b="0" i="0" kern="1200" baseline="0" dirty="0">
              <a:latin typeface="Gotham-Book"/>
              <a:ea typeface="+mn-ea"/>
              <a:cs typeface="Gotham-Book"/>
            </a:endParaRPr>
          </a:p>
          <a:p>
            <a:pPr lvl="0">
              <a:spcBef>
                <a:spcPts val="600"/>
              </a:spcBef>
              <a:spcAft>
                <a:spcPts val="1200"/>
              </a:spcAft>
            </a:pPr>
            <a:r>
              <a:rPr lang="en-US" sz="1200" dirty="0">
                <a:latin typeface="Gotham-Medium"/>
                <a:cs typeface="Gotham-Medium"/>
              </a:rPr>
              <a:t>Look to the Guide for more information about popular research tools</a:t>
            </a:r>
            <a:r>
              <a:rPr lang="en-US" sz="1100" b="0" i="0" kern="1200" dirty="0">
                <a:solidFill>
                  <a:schemeClr val="tx1"/>
                </a:solidFill>
                <a:latin typeface="Gotham-Book"/>
                <a:ea typeface="+mn-ea"/>
                <a:cs typeface="Gotham-Book"/>
              </a:rPr>
              <a:t>.</a:t>
            </a:r>
            <a:endParaRPr lang="en-US" sz="1050" b="0" i="0" dirty="0">
              <a:latin typeface="Gotham-Book"/>
              <a:cs typeface="Gotham-Book"/>
            </a:endParaRPr>
          </a:p>
        </p:txBody>
      </p:sp>
      <p:sp>
        <p:nvSpPr>
          <p:cNvPr id="5" name="Footer Placeholder 4"/>
          <p:cNvSpPr>
            <a:spLocks noGrp="1"/>
          </p:cNvSpPr>
          <p:nvPr>
            <p:ph type="ftr" sz="quarter" idx="11"/>
          </p:nvPr>
        </p:nvSpPr>
        <p:spPr/>
        <p:txBody>
          <a:bodyPr/>
          <a:lstStyle/>
          <a:p>
            <a:r>
              <a:rPr lang="en-US" dirty="0"/>
              <a:t>©  </a:t>
            </a:r>
            <a:r>
              <a:rPr lang="is-IS" dirty="0"/>
              <a:t>2023</a:t>
            </a:r>
            <a:r>
              <a:rPr lang="en-US" dirty="0"/>
              <a:t> </a:t>
            </a:r>
            <a:r>
              <a:rPr lang="en-US" dirty="0" err="1"/>
              <a:t>theProductPath</a:t>
            </a:r>
            <a:r>
              <a:rPr lang="en-US" dirty="0"/>
              <a:t> </a:t>
            </a:r>
          </a:p>
        </p:txBody>
      </p:sp>
      <p:sp>
        <p:nvSpPr>
          <p:cNvPr id="6" name="Header Placeholder 5"/>
          <p:cNvSpPr>
            <a:spLocks noGrp="1"/>
          </p:cNvSpPr>
          <p:nvPr>
            <p:ph type="hdr" sz="quarter" idx="12"/>
          </p:nvPr>
        </p:nvSpPr>
        <p:spPr/>
        <p:txBody>
          <a:bodyPr/>
          <a:lstStyle/>
          <a:p>
            <a:r>
              <a:rPr lang="en-US"/>
              <a:t>Opportunity Assessment Multi-Tool</a:t>
            </a:r>
            <a:endParaRPr lang="en-US" dirty="0"/>
          </a:p>
        </p:txBody>
      </p:sp>
      <p:sp>
        <p:nvSpPr>
          <p:cNvPr id="7" name="TextBox 6"/>
          <p:cNvSpPr txBox="1"/>
          <p:nvPr/>
        </p:nvSpPr>
        <p:spPr>
          <a:xfrm>
            <a:off x="225777" y="2587345"/>
            <a:ext cx="2442003" cy="3741064"/>
          </a:xfrm>
          <a:prstGeom prst="rect">
            <a:avLst/>
          </a:prstGeom>
          <a:noFill/>
        </p:spPr>
        <p:txBody>
          <a:bodyPr wrap="square" rtlCol="0">
            <a:noAutofit/>
          </a:bodyPr>
          <a:lstStyle/>
          <a:p>
            <a:pPr marL="458788">
              <a:lnSpc>
                <a:spcPct val="150000"/>
              </a:lnSpc>
            </a:pPr>
            <a:r>
              <a:rPr lang="en-US" sz="1100" b="1" dirty="0">
                <a:solidFill>
                  <a:srgbClr val="323C53"/>
                </a:solidFill>
                <a:latin typeface="Gotham-Book"/>
                <a:cs typeface="Gotham-Book"/>
              </a:rPr>
              <a:t>Additional Resources</a:t>
            </a:r>
            <a:endParaRPr lang="en-US" sz="1100" dirty="0">
              <a:solidFill>
                <a:srgbClr val="323C53"/>
              </a:solidFill>
              <a:latin typeface="Gotham-Book"/>
              <a:cs typeface="Gotham-Book"/>
            </a:endParaRPr>
          </a:p>
          <a:p>
            <a:endParaRPr lang="en-US" sz="1050" dirty="0">
              <a:latin typeface="Gotham-Book"/>
              <a:cs typeface="Gotham-Book"/>
            </a:endParaRPr>
          </a:p>
          <a:p>
            <a:pPr>
              <a:spcBef>
                <a:spcPts val="600"/>
              </a:spcBef>
              <a:spcAft>
                <a:spcPts val="300"/>
              </a:spcAft>
            </a:pPr>
            <a:r>
              <a:rPr lang="en-US" sz="1050" dirty="0">
                <a:latin typeface="Gotham-Book"/>
                <a:cs typeface="Gotham-Book"/>
              </a:rPr>
              <a:t>Look for published reports from any trade associations, industry analysts, and advocacy groups.</a:t>
            </a:r>
          </a:p>
          <a:p>
            <a:pPr>
              <a:spcBef>
                <a:spcPts val="1800"/>
              </a:spcBef>
              <a:spcAft>
                <a:spcPts val="300"/>
              </a:spcAft>
            </a:pPr>
            <a:r>
              <a:rPr lang="en-US" sz="1050" dirty="0">
                <a:latin typeface="Gotham-Book"/>
                <a:cs typeface="Gotham-Book"/>
              </a:rPr>
              <a:t>As you identify potential competitors, scour their own websites for existing market data.</a:t>
            </a:r>
          </a:p>
        </p:txBody>
      </p:sp>
      <p:pic>
        <p:nvPicPr>
          <p:cNvPr id="4" name="Picture 3" descr="Browser_oran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557" y="2587345"/>
            <a:ext cx="364835" cy="364835"/>
          </a:xfrm>
          <a:prstGeom prst="rect">
            <a:avLst/>
          </a:prstGeom>
        </p:spPr>
      </p:pic>
      <p:sp>
        <p:nvSpPr>
          <p:cNvPr id="9" name="TextBox 8"/>
          <p:cNvSpPr txBox="1"/>
          <p:nvPr/>
        </p:nvSpPr>
        <p:spPr>
          <a:xfrm>
            <a:off x="3127808" y="3514571"/>
            <a:ext cx="2628490" cy="537413"/>
          </a:xfrm>
          <a:prstGeom prst="roundRect">
            <a:avLst>
              <a:gd name="adj" fmla="val 7138"/>
            </a:avLst>
          </a:prstGeom>
          <a:solidFill>
            <a:srgbClr val="2D92AA">
              <a:alpha val="55000"/>
            </a:srgbClr>
          </a:solidFill>
        </p:spPr>
        <p:txBody>
          <a:bodyPr wrap="square" numCol="1" rtlCol="0">
            <a:noAutofit/>
          </a:bodyPr>
          <a:lstStyle/>
          <a:p>
            <a:pPr marL="91440" lvl="1">
              <a:spcAft>
                <a:spcPts val="600"/>
              </a:spcAft>
            </a:pPr>
            <a:r>
              <a:rPr lang="en-US" sz="1100" dirty="0" err="1">
                <a:solidFill>
                  <a:srgbClr val="323C53"/>
                </a:solidFill>
                <a:latin typeface="Gotham-Book"/>
                <a:cs typeface="Gotham-Book"/>
              </a:rPr>
              <a:t>Amazon.com</a:t>
            </a:r>
            <a:r>
              <a:rPr lang="en-US" sz="1100" dirty="0">
                <a:solidFill>
                  <a:srgbClr val="323C53"/>
                </a:solidFill>
                <a:latin typeface="Gotham-Book"/>
                <a:cs typeface="Gotham-Book"/>
              </a:rPr>
              <a:t> </a:t>
            </a:r>
          </a:p>
          <a:p>
            <a:pPr marL="91440" lvl="1">
              <a:spcAft>
                <a:spcPts val="600"/>
              </a:spcAft>
            </a:pPr>
            <a:r>
              <a:rPr lang="en-US" sz="1000" dirty="0">
                <a:solidFill>
                  <a:srgbClr val="323C53"/>
                </a:solidFill>
                <a:latin typeface="Gotham-Book"/>
                <a:cs typeface="Gotham-Book"/>
                <a:hlinkClick r:id="rId4"/>
              </a:rPr>
              <a:t>http://www.amazon.com</a:t>
            </a:r>
            <a:endParaRPr lang="en-US" sz="1000" dirty="0">
              <a:solidFill>
                <a:srgbClr val="323C53"/>
              </a:solidFill>
              <a:latin typeface="Gotham-Book"/>
              <a:cs typeface="Gotham-Book"/>
            </a:endParaRPr>
          </a:p>
        </p:txBody>
      </p:sp>
      <p:sp>
        <p:nvSpPr>
          <p:cNvPr id="10" name="TextBox 9"/>
          <p:cNvSpPr txBox="1"/>
          <p:nvPr/>
        </p:nvSpPr>
        <p:spPr>
          <a:xfrm>
            <a:off x="3127808" y="4149476"/>
            <a:ext cx="2628490" cy="777600"/>
          </a:xfrm>
          <a:prstGeom prst="roundRect">
            <a:avLst>
              <a:gd name="adj" fmla="val 4812"/>
            </a:avLst>
          </a:prstGeom>
          <a:solidFill>
            <a:srgbClr val="2D92AA">
              <a:alpha val="55000"/>
            </a:srgbClr>
          </a:solidFill>
        </p:spPr>
        <p:txBody>
          <a:bodyPr wrap="square" numCol="1" rtlCol="0">
            <a:noAutofit/>
          </a:bodyPr>
          <a:lstStyle/>
          <a:p>
            <a:pPr marL="91440" lvl="1">
              <a:spcAft>
                <a:spcPts val="600"/>
              </a:spcAft>
            </a:pPr>
            <a:r>
              <a:rPr lang="en-US" sz="1100" dirty="0">
                <a:latin typeface="Gotham-Book"/>
                <a:cs typeface="Gotham-Book"/>
              </a:rPr>
              <a:t>Google Keyword Tool</a:t>
            </a:r>
          </a:p>
          <a:p>
            <a:pPr marL="91440" lvl="1">
              <a:spcAft>
                <a:spcPts val="600"/>
              </a:spcAft>
            </a:pPr>
            <a:r>
              <a:rPr lang="en-US" sz="1000" dirty="0">
                <a:solidFill>
                  <a:srgbClr val="323C53"/>
                </a:solidFill>
                <a:latin typeface="Gotham-Book"/>
                <a:cs typeface="Gotham-Book"/>
                <a:hlinkClick r:id="rId5"/>
              </a:rPr>
              <a:t>http://www.googlekeywordtool.com/</a:t>
            </a:r>
            <a:endParaRPr lang="en-US" sz="1000" dirty="0">
              <a:solidFill>
                <a:srgbClr val="323C53"/>
              </a:solidFill>
              <a:latin typeface="Gotham-Book"/>
              <a:cs typeface="Gotham-Book"/>
            </a:endParaRPr>
          </a:p>
          <a:p>
            <a:pPr marL="91440" lvl="1">
              <a:spcAft>
                <a:spcPts val="600"/>
              </a:spcAft>
            </a:pPr>
            <a:r>
              <a:rPr lang="en-US" sz="1000" dirty="0">
                <a:solidFill>
                  <a:srgbClr val="323C53"/>
                </a:solidFill>
                <a:latin typeface="Gotham-Book"/>
                <a:cs typeface="Gotham-Book"/>
              </a:rPr>
              <a:t>[requires </a:t>
            </a:r>
            <a:r>
              <a:rPr lang="en-US" sz="1000" dirty="0" err="1">
                <a:solidFill>
                  <a:srgbClr val="323C53"/>
                </a:solidFill>
                <a:latin typeface="Gotham-Book"/>
                <a:cs typeface="Gotham-Book"/>
              </a:rPr>
              <a:t>Adwords</a:t>
            </a:r>
            <a:r>
              <a:rPr lang="en-US" sz="1000" dirty="0">
                <a:solidFill>
                  <a:srgbClr val="323C53"/>
                </a:solidFill>
                <a:latin typeface="Gotham-Book"/>
                <a:cs typeface="Gotham-Book"/>
              </a:rPr>
              <a:t> account]</a:t>
            </a:r>
          </a:p>
        </p:txBody>
      </p:sp>
      <p:sp>
        <p:nvSpPr>
          <p:cNvPr id="11" name="TextBox 10"/>
          <p:cNvSpPr txBox="1"/>
          <p:nvPr/>
        </p:nvSpPr>
        <p:spPr>
          <a:xfrm>
            <a:off x="3127808" y="5024568"/>
            <a:ext cx="2628490" cy="537413"/>
          </a:xfrm>
          <a:prstGeom prst="roundRect">
            <a:avLst>
              <a:gd name="adj" fmla="val 9044"/>
            </a:avLst>
          </a:prstGeom>
          <a:solidFill>
            <a:srgbClr val="2D92AA">
              <a:alpha val="55000"/>
            </a:srgbClr>
          </a:solidFill>
        </p:spPr>
        <p:txBody>
          <a:bodyPr wrap="square" numCol="1" rtlCol="0">
            <a:noAutofit/>
          </a:bodyPr>
          <a:lstStyle/>
          <a:p>
            <a:pPr marL="91440" lvl="1">
              <a:spcAft>
                <a:spcPts val="600"/>
              </a:spcAft>
            </a:pPr>
            <a:r>
              <a:rPr lang="en-US" sz="1100" dirty="0">
                <a:solidFill>
                  <a:srgbClr val="323C53"/>
                </a:solidFill>
                <a:latin typeface="Gotham-Book"/>
                <a:cs typeface="Gotham-Book"/>
              </a:rPr>
              <a:t>Google Trends</a:t>
            </a:r>
          </a:p>
          <a:p>
            <a:pPr marL="91440" lvl="1">
              <a:spcAft>
                <a:spcPts val="600"/>
              </a:spcAft>
            </a:pPr>
            <a:r>
              <a:rPr lang="en-US" sz="1000" dirty="0">
                <a:latin typeface="Gotham-Book"/>
                <a:cs typeface="Gotham-Book"/>
                <a:hlinkClick r:id="rId6"/>
              </a:rPr>
              <a:t>http://www.google.com/trends/</a:t>
            </a:r>
            <a:endParaRPr lang="en-US" sz="1000" dirty="0">
              <a:solidFill>
                <a:srgbClr val="323C53"/>
              </a:solidFill>
              <a:latin typeface="Gotham-Book"/>
              <a:cs typeface="Gotham-Book"/>
            </a:endParaRPr>
          </a:p>
        </p:txBody>
      </p:sp>
      <p:sp>
        <p:nvSpPr>
          <p:cNvPr id="12" name="TextBox 11"/>
          <p:cNvSpPr txBox="1"/>
          <p:nvPr/>
        </p:nvSpPr>
        <p:spPr>
          <a:xfrm>
            <a:off x="3127808" y="5659474"/>
            <a:ext cx="2628490" cy="862385"/>
          </a:xfrm>
          <a:prstGeom prst="roundRect">
            <a:avLst>
              <a:gd name="adj" fmla="val 8353"/>
            </a:avLst>
          </a:prstGeom>
          <a:solidFill>
            <a:srgbClr val="2D92AA">
              <a:alpha val="55000"/>
            </a:srgbClr>
          </a:solidFill>
        </p:spPr>
        <p:txBody>
          <a:bodyPr wrap="square" numCol="1" rtlCol="0">
            <a:noAutofit/>
          </a:bodyPr>
          <a:lstStyle/>
          <a:p>
            <a:pPr marL="91440" lvl="1">
              <a:spcAft>
                <a:spcPts val="600"/>
              </a:spcAft>
            </a:pPr>
            <a:r>
              <a:rPr lang="en-US" sz="1100" dirty="0">
                <a:latin typeface="Gotham-Book"/>
                <a:cs typeface="Gotham-Book"/>
              </a:rPr>
              <a:t>Google Global Market Finder</a:t>
            </a:r>
          </a:p>
          <a:p>
            <a:pPr marL="117475">
              <a:spcAft>
                <a:spcPts val="1200"/>
              </a:spcAft>
            </a:pPr>
            <a:r>
              <a:rPr lang="en-US" sz="1000" dirty="0">
                <a:solidFill>
                  <a:prstClr val="black"/>
                </a:solidFill>
                <a:latin typeface="Gotham-Book"/>
                <a:cs typeface="Gotham-Book"/>
                <a:hlinkClick r:id="rId7"/>
              </a:rPr>
              <a:t>http://translate.google.com/globalmarketfinder/index.html?locale=en</a:t>
            </a:r>
            <a:endParaRPr lang="en-US" sz="1000" dirty="0">
              <a:solidFill>
                <a:prstClr val="black"/>
              </a:solidFill>
              <a:latin typeface="Gotham-Book"/>
              <a:cs typeface="Gotham-Book"/>
            </a:endParaRPr>
          </a:p>
        </p:txBody>
      </p:sp>
      <p:sp>
        <p:nvSpPr>
          <p:cNvPr id="13" name="TextBox 12"/>
          <p:cNvSpPr txBox="1"/>
          <p:nvPr/>
        </p:nvSpPr>
        <p:spPr>
          <a:xfrm>
            <a:off x="6121146" y="3514571"/>
            <a:ext cx="2628490" cy="1137261"/>
          </a:xfrm>
          <a:prstGeom prst="roundRect">
            <a:avLst>
              <a:gd name="adj" fmla="val 3157"/>
            </a:avLst>
          </a:prstGeom>
          <a:solidFill>
            <a:srgbClr val="2D92AA">
              <a:alpha val="55000"/>
            </a:srgbClr>
          </a:solidFill>
        </p:spPr>
        <p:txBody>
          <a:bodyPr wrap="square" numCol="1" rtlCol="0">
            <a:noAutofit/>
          </a:bodyPr>
          <a:lstStyle/>
          <a:p>
            <a:pPr marL="91440" lvl="1">
              <a:spcAft>
                <a:spcPts val="600"/>
              </a:spcAft>
            </a:pPr>
            <a:r>
              <a:rPr lang="en-US" sz="1100" dirty="0">
                <a:latin typeface="Gotham-Book"/>
                <a:cs typeface="Gotham-Book"/>
              </a:rPr>
              <a:t>Google Global Market Finder - </a:t>
            </a:r>
            <a:r>
              <a:rPr lang="en-US" sz="1100" dirty="0" err="1">
                <a:latin typeface="Gotham-Book"/>
                <a:cs typeface="Gotham-Book"/>
              </a:rPr>
              <a:t>Alibaba</a:t>
            </a:r>
            <a:r>
              <a:rPr lang="en-US" sz="1100" dirty="0">
                <a:latin typeface="Gotham-Book"/>
                <a:cs typeface="Gotham-Book"/>
              </a:rPr>
              <a:t> </a:t>
            </a:r>
          </a:p>
          <a:p>
            <a:pPr marL="91440" lvl="1">
              <a:spcAft>
                <a:spcPts val="600"/>
              </a:spcAft>
            </a:pPr>
            <a:r>
              <a:rPr lang="en-US" sz="1000" dirty="0">
                <a:solidFill>
                  <a:srgbClr val="323C53"/>
                </a:solidFill>
                <a:latin typeface="Gotham-Book"/>
                <a:cs typeface="Gotham-Book"/>
                <a:hlinkClick r:id="rId8"/>
              </a:rPr>
              <a:t>http://www.alibaba.com/</a:t>
            </a:r>
            <a:endParaRPr lang="en-US" sz="1000" dirty="0">
              <a:solidFill>
                <a:srgbClr val="323C53"/>
              </a:solidFill>
              <a:latin typeface="Gotham-Book"/>
              <a:cs typeface="Gotham-Book"/>
            </a:endParaRPr>
          </a:p>
          <a:p>
            <a:pPr marL="91440" lvl="1">
              <a:spcAft>
                <a:spcPts val="600"/>
              </a:spcAft>
            </a:pPr>
            <a:r>
              <a:rPr lang="en-US" sz="1000" dirty="0">
                <a:solidFill>
                  <a:srgbClr val="323C53"/>
                </a:solidFill>
                <a:latin typeface="Gotham-Book"/>
                <a:cs typeface="Gotham-Book"/>
              </a:rPr>
              <a:t>useful for finding manufacturers and vendors </a:t>
            </a:r>
          </a:p>
        </p:txBody>
      </p:sp>
      <p:sp>
        <p:nvSpPr>
          <p:cNvPr id="14" name="TextBox 13"/>
          <p:cNvSpPr txBox="1"/>
          <p:nvPr/>
        </p:nvSpPr>
        <p:spPr>
          <a:xfrm>
            <a:off x="6121146" y="4758244"/>
            <a:ext cx="2628490" cy="659814"/>
          </a:xfrm>
          <a:prstGeom prst="roundRect">
            <a:avLst>
              <a:gd name="adj" fmla="val 8905"/>
            </a:avLst>
          </a:prstGeom>
          <a:solidFill>
            <a:srgbClr val="2D92AA">
              <a:alpha val="55000"/>
            </a:srgbClr>
          </a:solidFill>
        </p:spPr>
        <p:txBody>
          <a:bodyPr wrap="square" numCol="1" rtlCol="0">
            <a:noAutofit/>
          </a:bodyPr>
          <a:lstStyle/>
          <a:p>
            <a:pPr marL="91440" lvl="1">
              <a:spcAft>
                <a:spcPts val="600"/>
              </a:spcAft>
            </a:pPr>
            <a:r>
              <a:rPr lang="en-US" sz="1100" dirty="0">
                <a:latin typeface="Gotham-Book"/>
                <a:cs typeface="Gotham-Book"/>
              </a:rPr>
              <a:t>NAICS / SIC Code lookup </a:t>
            </a:r>
          </a:p>
          <a:p>
            <a:pPr marL="91440" lvl="1">
              <a:spcAft>
                <a:spcPts val="600"/>
              </a:spcAft>
            </a:pPr>
            <a:r>
              <a:rPr lang="en-US" sz="1000" dirty="0">
                <a:latin typeface="Gotham-Book"/>
                <a:cs typeface="Gotham-Book"/>
                <a:hlinkClick r:id="rId9"/>
              </a:rPr>
              <a:t>http://www.naics.com/search.htm</a:t>
            </a:r>
            <a:endParaRPr lang="en-US" sz="1000" dirty="0">
              <a:solidFill>
                <a:srgbClr val="323C53"/>
              </a:solidFill>
              <a:latin typeface="Gotham-Book"/>
              <a:cs typeface="Gotham-Book"/>
            </a:endParaRPr>
          </a:p>
        </p:txBody>
      </p:sp>
      <p:sp>
        <p:nvSpPr>
          <p:cNvPr id="15" name="TextBox 14"/>
          <p:cNvSpPr txBox="1"/>
          <p:nvPr/>
        </p:nvSpPr>
        <p:spPr>
          <a:xfrm>
            <a:off x="6121146" y="5549368"/>
            <a:ext cx="2628490" cy="624424"/>
          </a:xfrm>
          <a:prstGeom prst="roundRect">
            <a:avLst>
              <a:gd name="adj" fmla="val 8465"/>
            </a:avLst>
          </a:prstGeom>
          <a:solidFill>
            <a:srgbClr val="2D92AA">
              <a:alpha val="55000"/>
            </a:srgbClr>
          </a:solidFill>
        </p:spPr>
        <p:txBody>
          <a:bodyPr wrap="square" numCol="1" rtlCol="0">
            <a:noAutofit/>
          </a:bodyPr>
          <a:lstStyle/>
          <a:p>
            <a:pPr marL="91440" lvl="1">
              <a:spcAft>
                <a:spcPts val="600"/>
              </a:spcAft>
            </a:pPr>
            <a:r>
              <a:rPr lang="en-US" sz="1100" dirty="0">
                <a:latin typeface="Gotham-Book"/>
                <a:cs typeface="Gotham-Book"/>
              </a:rPr>
              <a:t>Software Industry Database</a:t>
            </a:r>
          </a:p>
          <a:p>
            <a:pPr marL="91440" lvl="1">
              <a:spcAft>
                <a:spcPts val="600"/>
              </a:spcAft>
            </a:pPr>
            <a:r>
              <a:rPr lang="en-US" sz="1000" dirty="0">
                <a:latin typeface="Gotham-Book"/>
                <a:cs typeface="Gotham-Book"/>
                <a:hlinkClick r:id="rId10"/>
              </a:rPr>
              <a:t>http://www.isvworld.com/</a:t>
            </a:r>
            <a:endParaRPr lang="en-US" sz="1000" dirty="0">
              <a:latin typeface="Gotham-Book"/>
              <a:cs typeface="Gotham-Book"/>
            </a:endParaRPr>
          </a:p>
        </p:txBody>
      </p:sp>
      <p:sp>
        <p:nvSpPr>
          <p:cNvPr id="16" name="Header Placeholder 5"/>
          <p:cNvSpPr txBox="1">
            <a:spLocks/>
          </p:cNvSpPr>
          <p:nvPr/>
        </p:nvSpPr>
        <p:spPr>
          <a:xfrm>
            <a:off x="5219044" y="90559"/>
            <a:ext cx="3838053" cy="313267"/>
          </a:xfrm>
          <a:prstGeom prst="rect">
            <a:avLst/>
          </a:prstGeom>
          <a:ln>
            <a:noFill/>
          </a:ln>
        </p:spPr>
        <p:txBody>
          <a:bodyPr vert="horz" lIns="91440" tIns="45720" rIns="91440" bIns="45720" rtlCol="0"/>
          <a:lstStyle>
            <a:defPPr>
              <a:defRPr lang="en-US"/>
            </a:defPPr>
            <a:lvl1pPr marL="0" algn="l" defTabSz="457200" rtl="0" eaLnBrk="1" latinLnBrk="0" hangingPunct="1">
              <a:spcBef>
                <a:spcPts val="1200"/>
              </a:spcBef>
              <a:defRPr sz="1800" b="0" i="0" kern="1200">
                <a:solidFill>
                  <a:srgbClr val="F58220"/>
                </a:solidFill>
                <a:latin typeface="Gotham-Book"/>
                <a:ea typeface="+mn-ea"/>
                <a:cs typeface="Gotham-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solidFill>
                  <a:srgbClr val="2D92AA"/>
                </a:solidFill>
              </a:rPr>
              <a:t>Assessment Guide | </a:t>
            </a:r>
            <a:r>
              <a:rPr lang="en-US" dirty="0"/>
              <a:t>3</a:t>
            </a:r>
            <a:r>
              <a:rPr lang="en-US" dirty="0">
                <a:solidFill>
                  <a:srgbClr val="2D92AA"/>
                </a:solidFill>
              </a:rPr>
              <a:t> of 10</a:t>
            </a:r>
          </a:p>
        </p:txBody>
      </p:sp>
      <p:sp>
        <p:nvSpPr>
          <p:cNvPr id="17" name="TextBox 16"/>
          <p:cNvSpPr txBox="1"/>
          <p:nvPr/>
        </p:nvSpPr>
        <p:spPr>
          <a:xfrm>
            <a:off x="440938" y="1086717"/>
            <a:ext cx="2016757" cy="992317"/>
          </a:xfrm>
          <a:prstGeom prst="roundRect">
            <a:avLst>
              <a:gd name="adj" fmla="val 6641"/>
            </a:avLst>
          </a:prstGeom>
          <a:solidFill>
            <a:schemeClr val="bg1">
              <a:alpha val="83000"/>
            </a:schemeClr>
          </a:solidFill>
        </p:spPr>
        <p:txBody>
          <a:bodyPr wrap="square" rtlCol="0" anchor="ctr">
            <a:noAutofit/>
          </a:bodyPr>
          <a:lstStyle/>
          <a:p>
            <a:pPr algn="ctr"/>
            <a:r>
              <a:rPr lang="en-US" dirty="0">
                <a:solidFill>
                  <a:srgbClr val="F58220"/>
                </a:solidFill>
                <a:latin typeface="Gotham-Book"/>
                <a:cs typeface="Gotham-Book"/>
              </a:rPr>
              <a:t>Market</a:t>
            </a:r>
          </a:p>
          <a:p>
            <a:pPr algn="ctr"/>
            <a:r>
              <a:rPr lang="en-US" dirty="0">
                <a:solidFill>
                  <a:srgbClr val="F58220"/>
                </a:solidFill>
                <a:latin typeface="Gotham-Book"/>
                <a:cs typeface="Gotham-Book"/>
              </a:rPr>
              <a:t>Size</a:t>
            </a:r>
          </a:p>
        </p:txBody>
      </p:sp>
    </p:spTree>
    <p:extLst>
      <p:ext uri="{BB962C8B-B14F-4D97-AF65-F5344CB8AC3E}">
        <p14:creationId xmlns:p14="http://schemas.microsoft.com/office/powerpoint/2010/main" val="1699219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2813976" y="5438265"/>
            <a:ext cx="6240407" cy="905386"/>
          </a:xfrm>
          <a:prstGeom prst="roundRect">
            <a:avLst>
              <a:gd name="adj" fmla="val 3853"/>
            </a:avLst>
          </a:prstGeom>
          <a:solidFill>
            <a:srgbClr val="323C53">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Bef>
                <a:spcPts val="1500"/>
              </a:spcBef>
              <a:spcAft>
                <a:spcPts val="600"/>
              </a:spcAft>
              <a:defRPr/>
            </a:pPr>
            <a:r>
              <a:rPr lang="en-US" sz="1200" dirty="0">
                <a:solidFill>
                  <a:srgbClr val="FFFFFF"/>
                </a:solidFill>
                <a:latin typeface="Gotham-Medium"/>
                <a:cs typeface="Gotham-Medium"/>
              </a:rPr>
              <a:t>Good metrics are actionable</a:t>
            </a:r>
          </a:p>
          <a:p>
            <a:r>
              <a:rPr lang="en-US" sz="1100" dirty="0">
                <a:solidFill>
                  <a:srgbClr val="FFFFFF"/>
                </a:solidFill>
                <a:latin typeface="Gotham-Book"/>
                <a:cs typeface="Gotham-Book"/>
              </a:rPr>
              <a:t>There is little value in defining metrics that you do not have the capability or resources to capture. More importantly, you should not spend time measuring something if you’re not going to take action on it.</a:t>
            </a:r>
          </a:p>
        </p:txBody>
      </p:sp>
      <p:sp>
        <p:nvSpPr>
          <p:cNvPr id="12" name="Rounded Rectangle 11"/>
          <p:cNvSpPr/>
          <p:nvPr/>
        </p:nvSpPr>
        <p:spPr>
          <a:xfrm>
            <a:off x="2816690" y="4178554"/>
            <a:ext cx="6240407" cy="1174772"/>
          </a:xfrm>
          <a:prstGeom prst="roundRect">
            <a:avLst>
              <a:gd name="adj" fmla="val 1446"/>
            </a:avLst>
          </a:prstGeom>
          <a:solidFill>
            <a:srgbClr val="2D92AA">
              <a:alpha val="5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Image Placeholder 1"/>
          <p:cNvSpPr>
            <a:spLocks noGrp="1" noRot="1" noChangeAspect="1"/>
          </p:cNvSpPr>
          <p:nvPr>
            <p:ph type="sldImg"/>
          </p:nvPr>
        </p:nvSpPr>
        <p:spPr>
          <a:xfrm>
            <a:off x="-196850" y="514350"/>
            <a:ext cx="3281363" cy="1846263"/>
          </a:xfrm>
        </p:spPr>
      </p:sp>
      <p:sp>
        <p:nvSpPr>
          <p:cNvPr id="3" name="Notes Placeholder 2"/>
          <p:cNvSpPr>
            <a:spLocks noGrp="1"/>
          </p:cNvSpPr>
          <p:nvPr>
            <p:ph type="body" idx="1"/>
          </p:nvPr>
        </p:nvSpPr>
        <p:spPr>
          <a:xfrm>
            <a:off x="2825750" y="514351"/>
            <a:ext cx="6108458" cy="4838975"/>
          </a:xfrm>
        </p:spPr>
        <p:txBody>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sz="1200" u="none" strike="noStrike" kern="1200" cap="none" spc="0" normalizeH="0" baseline="0" noProof="0" dirty="0">
                <a:ln>
                  <a:noFill/>
                </a:ln>
                <a:solidFill>
                  <a:srgbClr val="323C53"/>
                </a:solidFill>
                <a:effectLst/>
                <a:uLnTx/>
                <a:uFillTx/>
                <a:latin typeface="Gotham-Medium"/>
                <a:ea typeface="+mn-ea"/>
                <a:cs typeface="Gotham-Medium"/>
              </a:rPr>
              <a:t>Need help with this topic?</a:t>
            </a:r>
          </a:p>
          <a:p>
            <a:pPr marL="171450" indent="-171450">
              <a:spcAft>
                <a:spcPts val="4800"/>
              </a:spcAft>
              <a:buFont typeface="Arial"/>
              <a:buChar char="•"/>
            </a:pPr>
            <a:r>
              <a:rPr lang="en-US" dirty="0"/>
              <a:t>An easy place to start is to think about the three primary challenges your business will face:</a:t>
            </a:r>
          </a:p>
          <a:p>
            <a:pPr marL="171450" indent="-171450">
              <a:buFont typeface="Arial"/>
              <a:buChar char="•"/>
            </a:pPr>
            <a:r>
              <a:rPr lang="en-US" sz="1100" baseline="0" dirty="0"/>
              <a:t>In most cases, your goal will be to make money for the</a:t>
            </a:r>
            <a:r>
              <a:rPr lang="en-US" sz="1100" dirty="0"/>
              <a:t> business</a:t>
            </a:r>
            <a:r>
              <a:rPr lang="en-US" sz="1100" baseline="0" dirty="0"/>
              <a:t>. If not, then be sure to state your alternative goal(s) here.</a:t>
            </a:r>
          </a:p>
          <a:p>
            <a:pPr marL="171450" indent="-171450">
              <a:buFont typeface="Arial"/>
              <a:buChar char="•"/>
            </a:pPr>
            <a:r>
              <a:rPr lang="en-US" dirty="0"/>
              <a:t>Look to define at least one metric that reflects the positive top line revenue impact for the business (net new revenue).</a:t>
            </a:r>
          </a:p>
          <a:p>
            <a:pPr marL="393700" lvl="1" indent="-171450">
              <a:buFont typeface="Arial"/>
              <a:buChar char="•"/>
            </a:pPr>
            <a:r>
              <a:rPr lang="en-US" sz="1000" dirty="0"/>
              <a:t>A revenue metric will measure that customers are actually paying for your product.</a:t>
            </a:r>
          </a:p>
          <a:p>
            <a:pPr marL="393700" lvl="1" indent="-171450">
              <a:buFont typeface="Arial"/>
              <a:buChar char="•"/>
            </a:pPr>
            <a:r>
              <a:rPr lang="en-US" sz="1000" dirty="0"/>
              <a:t>It will likely be measured as </a:t>
            </a:r>
            <a:r>
              <a:rPr lang="en-US" sz="1000" i="1" dirty="0"/>
              <a:t>total contract value </a:t>
            </a:r>
            <a:r>
              <a:rPr lang="en-US" sz="1000" dirty="0"/>
              <a:t>or as </a:t>
            </a:r>
            <a:r>
              <a:rPr lang="en-US" sz="1000" i="1" dirty="0"/>
              <a:t>recurring revenue </a:t>
            </a:r>
            <a:r>
              <a:rPr lang="en-US" sz="1000" dirty="0"/>
              <a:t>(for subscription-based offerings).</a:t>
            </a:r>
            <a:endParaRPr lang="en-US" sz="1000" baseline="0" dirty="0"/>
          </a:p>
          <a:p>
            <a:pPr marL="171450" indent="-171450">
              <a:buFont typeface="Arial"/>
              <a:buChar char="•"/>
            </a:pPr>
            <a:r>
              <a:rPr lang="en-US" dirty="0"/>
              <a:t>If you have an idea of what price your customers are willing to pay, use that to identify a revenue-based metric.</a:t>
            </a:r>
          </a:p>
          <a:p>
            <a:pPr marL="171450" indent="-171450">
              <a:buFont typeface="Arial"/>
              <a:buChar char="•"/>
            </a:pPr>
            <a:r>
              <a:rPr lang="en-US" sz="1100" baseline="0" dirty="0"/>
              <a:t>Can you anticipate more than one revenue stream?</a:t>
            </a:r>
          </a:p>
          <a:p>
            <a:pPr marL="171450" indent="-171450">
              <a:buFont typeface="Arial"/>
              <a:buChar char="•"/>
            </a:pPr>
            <a:r>
              <a:rPr lang="en-US" sz="1100" baseline="0" dirty="0"/>
              <a:t>You might try to tie your particular metrics to a certain time period. For example:</a:t>
            </a:r>
          </a:p>
          <a:p>
            <a:pPr marL="393700" lvl="1" indent="-171450">
              <a:buFont typeface="Arial"/>
              <a:buChar char="•"/>
            </a:pPr>
            <a:r>
              <a:rPr lang="en-US" sz="1000" dirty="0"/>
              <a:t>In the first 6 months, we intend to grow our customer base 2.5x.</a:t>
            </a:r>
          </a:p>
          <a:p>
            <a:pPr marL="393700" lvl="1" indent="-171450">
              <a:buFont typeface="Arial"/>
              <a:buChar char="•"/>
            </a:pPr>
            <a:r>
              <a:rPr lang="en-US" sz="1000" dirty="0"/>
              <a:t>We expect to see improvements in our month-over-month conversion rates of 15%.</a:t>
            </a:r>
          </a:p>
          <a:p>
            <a:pPr marL="393700" lvl="1" indent="-171450">
              <a:buFont typeface="Arial"/>
              <a:buChar char="•"/>
            </a:pPr>
            <a:r>
              <a:rPr lang="en-US" sz="1000" dirty="0"/>
              <a:t>The total # of downloads will increase by 75% within the first 12 months.</a:t>
            </a:r>
          </a:p>
          <a:p>
            <a:pPr lvl="0">
              <a:spcBef>
                <a:spcPts val="800"/>
              </a:spcBef>
              <a:spcAft>
                <a:spcPts val="600"/>
              </a:spcAft>
              <a:defRPr/>
            </a:pPr>
            <a:r>
              <a:rPr lang="en-US" sz="1200" dirty="0">
                <a:latin typeface="Gotham-Medium"/>
                <a:cs typeface="Gotham-Medium"/>
              </a:rPr>
              <a:t>Quantitative vs. qualitative</a:t>
            </a:r>
          </a:p>
          <a:p>
            <a:r>
              <a:rPr lang="en-US" dirty="0"/>
              <a:t>Sometimes referred to as “left-brain” vs. “right-brain” metrics, you may find a combination of both types produces the best results. Quantitative metrics use mathematical terms to measure </a:t>
            </a:r>
            <a:r>
              <a:rPr lang="en-US" u="sng" dirty="0"/>
              <a:t>output</a:t>
            </a:r>
            <a:r>
              <a:rPr lang="en-US" dirty="0"/>
              <a:t> from a process and can often be complemented with less tangible, less precise, observation-based data that can be better at determining </a:t>
            </a:r>
            <a:r>
              <a:rPr lang="en-US" u="sng" dirty="0"/>
              <a:t>outcome</a:t>
            </a:r>
            <a:r>
              <a:rPr lang="en-US" dirty="0"/>
              <a:t>.</a:t>
            </a:r>
            <a:endParaRPr lang="en-US" sz="1100" baseline="0" dirty="0"/>
          </a:p>
        </p:txBody>
      </p:sp>
      <p:sp>
        <p:nvSpPr>
          <p:cNvPr id="5" name="Footer Placeholder 4"/>
          <p:cNvSpPr>
            <a:spLocks noGrp="1"/>
          </p:cNvSpPr>
          <p:nvPr>
            <p:ph type="ftr" sz="quarter" idx="11"/>
          </p:nvPr>
        </p:nvSpPr>
        <p:spPr/>
        <p:txBody>
          <a:bodyPr/>
          <a:lstStyle/>
          <a:p>
            <a:r>
              <a:rPr lang="en-US" dirty="0"/>
              <a:t>©  </a:t>
            </a:r>
            <a:r>
              <a:rPr lang="is-IS" dirty="0"/>
              <a:t>2023</a:t>
            </a:r>
            <a:r>
              <a:rPr lang="en-US" dirty="0"/>
              <a:t> </a:t>
            </a:r>
            <a:r>
              <a:rPr lang="en-US" dirty="0" err="1"/>
              <a:t>theProductPath</a:t>
            </a:r>
            <a:r>
              <a:rPr lang="en-US" dirty="0"/>
              <a:t> </a:t>
            </a:r>
          </a:p>
        </p:txBody>
      </p:sp>
      <p:sp>
        <p:nvSpPr>
          <p:cNvPr id="6" name="Header Placeholder 5"/>
          <p:cNvSpPr>
            <a:spLocks noGrp="1"/>
          </p:cNvSpPr>
          <p:nvPr>
            <p:ph type="hdr" sz="quarter" idx="12"/>
          </p:nvPr>
        </p:nvSpPr>
        <p:spPr/>
        <p:txBody>
          <a:bodyPr/>
          <a:lstStyle/>
          <a:p>
            <a:r>
              <a:rPr lang="en-US"/>
              <a:t>Opportunity Assessment Multi-Tool</a:t>
            </a:r>
            <a:endParaRPr lang="en-US" dirty="0"/>
          </a:p>
        </p:txBody>
      </p:sp>
      <p:sp>
        <p:nvSpPr>
          <p:cNvPr id="8" name="TextBox 7"/>
          <p:cNvSpPr txBox="1"/>
          <p:nvPr/>
        </p:nvSpPr>
        <p:spPr>
          <a:xfrm>
            <a:off x="225777" y="2587345"/>
            <a:ext cx="2442003" cy="3577902"/>
          </a:xfrm>
          <a:prstGeom prst="rect">
            <a:avLst/>
          </a:prstGeom>
          <a:noFill/>
        </p:spPr>
        <p:txBody>
          <a:bodyPr wrap="square" rtlCol="0">
            <a:spAutoFit/>
          </a:bodyPr>
          <a:lstStyle/>
          <a:p>
            <a:pPr>
              <a:lnSpc>
                <a:spcPct val="150000"/>
              </a:lnSpc>
            </a:pPr>
            <a:r>
              <a:rPr lang="en-US" sz="1100" b="1" dirty="0">
                <a:solidFill>
                  <a:srgbClr val="323C53"/>
                </a:solidFill>
                <a:latin typeface="Gotham-Book"/>
                <a:cs typeface="Gotham-Book"/>
              </a:rPr>
              <a:t>	Sample Business Metrics</a:t>
            </a:r>
          </a:p>
          <a:p>
            <a:pPr marL="171450" indent="-171450">
              <a:buFont typeface="Arial"/>
              <a:buChar char="•"/>
            </a:pPr>
            <a:endParaRPr lang="en-US" sz="1000" dirty="0">
              <a:solidFill>
                <a:srgbClr val="323C53"/>
              </a:solidFill>
              <a:latin typeface="Gotham-Book"/>
              <a:cs typeface="Gotham-Book"/>
            </a:endParaRPr>
          </a:p>
          <a:p>
            <a:pPr marL="171450" indent="-171450">
              <a:buFont typeface="Arial"/>
              <a:buChar char="•"/>
            </a:pPr>
            <a:endParaRPr lang="en-US" sz="1000" dirty="0">
              <a:solidFill>
                <a:srgbClr val="323C53"/>
              </a:solidFill>
              <a:latin typeface="Gotham-Book"/>
              <a:cs typeface="Gotham-Book"/>
            </a:endParaRPr>
          </a:p>
          <a:p>
            <a:pPr marL="171450" indent="-171450">
              <a:spcAft>
                <a:spcPts val="900"/>
              </a:spcAft>
              <a:buFont typeface="Arial"/>
              <a:buChar char="•"/>
            </a:pPr>
            <a:r>
              <a:rPr lang="en-US" sz="1000" dirty="0">
                <a:latin typeface="Gotham-Book"/>
                <a:cs typeface="Gotham-Book"/>
              </a:rPr>
              <a:t>Total Contract Value (TCV) or </a:t>
            </a:r>
            <a:br>
              <a:rPr lang="en-US" sz="1000" dirty="0">
                <a:latin typeface="Gotham-Book"/>
                <a:cs typeface="Gotham-Book"/>
              </a:rPr>
            </a:br>
            <a:r>
              <a:rPr lang="en-US" sz="1000" dirty="0">
                <a:latin typeface="Gotham-Book"/>
                <a:cs typeface="Gotham-Book"/>
              </a:rPr>
              <a:t>Monthly (or Annual) Recurring Revenue (MRR or ARR)</a:t>
            </a:r>
          </a:p>
          <a:p>
            <a:pPr marL="171450" indent="-171450">
              <a:spcAft>
                <a:spcPts val="900"/>
              </a:spcAft>
              <a:buFont typeface="Arial"/>
              <a:buChar char="•"/>
            </a:pPr>
            <a:r>
              <a:rPr lang="en-US" sz="1000" dirty="0">
                <a:latin typeface="Gotham-Book"/>
                <a:cs typeface="Gotham-Book"/>
              </a:rPr>
              <a:t>Customer conversion rate</a:t>
            </a:r>
          </a:p>
          <a:p>
            <a:pPr marL="171450" indent="-171450">
              <a:spcAft>
                <a:spcPts val="900"/>
              </a:spcAft>
              <a:buFont typeface="Arial"/>
              <a:buChar char="•"/>
            </a:pPr>
            <a:r>
              <a:rPr lang="en-US" sz="1000" dirty="0">
                <a:latin typeface="Gotham-Book"/>
                <a:cs typeface="Gotham-Book"/>
              </a:rPr>
              <a:t>Customer acquisition costs</a:t>
            </a:r>
          </a:p>
          <a:p>
            <a:pPr marL="171450" indent="-171450">
              <a:spcAft>
                <a:spcPts val="900"/>
              </a:spcAft>
              <a:buFont typeface="Arial"/>
              <a:buChar char="•"/>
            </a:pPr>
            <a:r>
              <a:rPr lang="en-US" sz="1000" dirty="0">
                <a:latin typeface="Gotham-Book"/>
                <a:cs typeface="Gotham-Book"/>
              </a:rPr>
              <a:t>Renewal rate</a:t>
            </a:r>
          </a:p>
          <a:p>
            <a:pPr marL="171450" indent="-171450">
              <a:spcAft>
                <a:spcPts val="900"/>
              </a:spcAft>
              <a:buFont typeface="Arial"/>
              <a:buChar char="•"/>
            </a:pPr>
            <a:r>
              <a:rPr lang="en-US" sz="1000" dirty="0">
                <a:latin typeface="Gotham-Book"/>
                <a:cs typeface="Gotham-Book"/>
              </a:rPr>
              <a:t>Average revenue per user (ARPU)</a:t>
            </a:r>
          </a:p>
          <a:p>
            <a:pPr marL="171450" indent="-171450">
              <a:spcAft>
                <a:spcPts val="900"/>
              </a:spcAft>
              <a:buFont typeface="Arial"/>
              <a:buChar char="•"/>
            </a:pPr>
            <a:r>
              <a:rPr lang="en-US" sz="1000" dirty="0">
                <a:latin typeface="Gotham-Book"/>
                <a:cs typeface="Gotham-Book"/>
              </a:rPr>
              <a:t>Lifetime value</a:t>
            </a:r>
          </a:p>
          <a:p>
            <a:pPr marL="171450" indent="-171450">
              <a:spcAft>
                <a:spcPts val="900"/>
              </a:spcAft>
              <a:buFont typeface="Arial"/>
              <a:buChar char="•"/>
            </a:pPr>
            <a:r>
              <a:rPr lang="en-US" sz="1000" dirty="0">
                <a:latin typeface="Gotham-Book"/>
                <a:cs typeface="Gotham-Book"/>
              </a:rPr>
              <a:t>Cancellation rate or Customer Churn</a:t>
            </a:r>
          </a:p>
          <a:p>
            <a:pPr marL="171450" indent="-171450">
              <a:spcAft>
                <a:spcPts val="900"/>
              </a:spcAft>
              <a:buFont typeface="Arial"/>
              <a:buChar char="•"/>
            </a:pPr>
            <a:r>
              <a:rPr lang="en-US" sz="1000" dirty="0">
                <a:latin typeface="Gotham-Book"/>
                <a:cs typeface="Gotham-Book"/>
              </a:rPr>
              <a:t>Customer satisfaction (e.g. NPS)</a:t>
            </a:r>
          </a:p>
          <a:p>
            <a:pPr marL="171450" indent="-171450">
              <a:spcAft>
                <a:spcPts val="900"/>
              </a:spcAft>
              <a:buFont typeface="Arial"/>
              <a:buChar char="•"/>
            </a:pPr>
            <a:r>
              <a:rPr lang="en-US" sz="1000" dirty="0">
                <a:latin typeface="Gotham-Book"/>
                <a:cs typeface="Gotham-Book"/>
              </a:rPr>
              <a:t>Customer engagement</a:t>
            </a:r>
            <a:endParaRPr lang="en-US" sz="900" dirty="0">
              <a:latin typeface="Gotham-Book"/>
              <a:cs typeface="Gotham-Book"/>
            </a:endParaRPr>
          </a:p>
        </p:txBody>
      </p:sp>
      <p:sp>
        <p:nvSpPr>
          <p:cNvPr id="7" name="Header Placeholder 5"/>
          <p:cNvSpPr txBox="1">
            <a:spLocks/>
          </p:cNvSpPr>
          <p:nvPr/>
        </p:nvSpPr>
        <p:spPr>
          <a:xfrm>
            <a:off x="5219044" y="90559"/>
            <a:ext cx="3838053" cy="313267"/>
          </a:xfrm>
          <a:prstGeom prst="rect">
            <a:avLst/>
          </a:prstGeom>
          <a:ln>
            <a:noFill/>
          </a:ln>
        </p:spPr>
        <p:txBody>
          <a:bodyPr vert="horz" lIns="91440" tIns="45720" rIns="91440" bIns="45720" rtlCol="0"/>
          <a:lstStyle>
            <a:defPPr>
              <a:defRPr lang="en-US"/>
            </a:defPPr>
            <a:lvl1pPr marL="0" algn="l" defTabSz="457200" rtl="0" eaLnBrk="1" latinLnBrk="0" hangingPunct="1">
              <a:spcBef>
                <a:spcPts val="1200"/>
              </a:spcBef>
              <a:defRPr sz="1800" b="0" i="0" kern="1200">
                <a:solidFill>
                  <a:srgbClr val="F58220"/>
                </a:solidFill>
                <a:latin typeface="Gotham-Book"/>
                <a:ea typeface="+mn-ea"/>
                <a:cs typeface="Gotham-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solidFill>
                  <a:srgbClr val="2D92AA"/>
                </a:solidFill>
              </a:rPr>
              <a:t>Assessment Guide | </a:t>
            </a:r>
            <a:r>
              <a:rPr lang="en-US" dirty="0"/>
              <a:t>4</a:t>
            </a:r>
            <a:r>
              <a:rPr lang="en-US" dirty="0">
                <a:solidFill>
                  <a:srgbClr val="2D92AA"/>
                </a:solidFill>
              </a:rPr>
              <a:t> of 10</a:t>
            </a:r>
          </a:p>
        </p:txBody>
      </p:sp>
      <p:pic>
        <p:nvPicPr>
          <p:cNvPr id="4" name="Picture 3" descr="Graphs_oran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903" y="2587345"/>
            <a:ext cx="375508" cy="375508"/>
          </a:xfrm>
          <a:prstGeom prst="rect">
            <a:avLst/>
          </a:prstGeom>
        </p:spPr>
      </p:pic>
      <p:graphicFrame>
        <p:nvGraphicFramePr>
          <p:cNvPr id="9" name="Diagram 8"/>
          <p:cNvGraphicFramePr/>
          <p:nvPr/>
        </p:nvGraphicFramePr>
        <p:xfrm>
          <a:off x="3402429" y="1301965"/>
          <a:ext cx="4388782" cy="4055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p:cNvSpPr txBox="1"/>
          <p:nvPr/>
        </p:nvSpPr>
        <p:spPr>
          <a:xfrm>
            <a:off x="440938" y="1086717"/>
            <a:ext cx="2016757" cy="992317"/>
          </a:xfrm>
          <a:prstGeom prst="roundRect">
            <a:avLst>
              <a:gd name="adj" fmla="val 6641"/>
            </a:avLst>
          </a:prstGeom>
          <a:solidFill>
            <a:schemeClr val="bg1">
              <a:alpha val="83000"/>
            </a:schemeClr>
          </a:solidFill>
        </p:spPr>
        <p:txBody>
          <a:bodyPr wrap="square" lIns="0" rIns="0" rtlCol="0" anchor="ctr">
            <a:noAutofit/>
          </a:bodyPr>
          <a:lstStyle/>
          <a:p>
            <a:pPr algn="ctr"/>
            <a:r>
              <a:rPr lang="en-US" sz="1700" dirty="0">
                <a:solidFill>
                  <a:srgbClr val="F58220"/>
                </a:solidFill>
                <a:latin typeface="Gotham-Book"/>
                <a:cs typeface="Gotham-Book"/>
              </a:rPr>
              <a:t>Business Metrics / Revenue Strategy</a:t>
            </a:r>
          </a:p>
        </p:txBody>
      </p:sp>
    </p:spTree>
    <p:extLst>
      <p:ext uri="{BB962C8B-B14F-4D97-AF65-F5344CB8AC3E}">
        <p14:creationId xmlns:p14="http://schemas.microsoft.com/office/powerpoint/2010/main" val="288772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2E8A6-8ACC-5779-BDB8-965C1DC13F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03FAF9-23A2-2265-36BD-079129F642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A9D2D1-6C42-F02E-B4DD-33B5137F2DAD}"/>
              </a:ext>
            </a:extLst>
          </p:cNvPr>
          <p:cNvSpPr>
            <a:spLocks noGrp="1"/>
          </p:cNvSpPr>
          <p:nvPr>
            <p:ph type="dt" sz="half" idx="10"/>
          </p:nvPr>
        </p:nvSpPr>
        <p:spPr/>
        <p:txBody>
          <a:bodyPr/>
          <a:lstStyle/>
          <a:p>
            <a:fld id="{D8213CAD-27B5-8F4F-8E82-33715D9CEDC7}" type="datetimeFigureOut">
              <a:rPr lang="en-US" smtClean="0"/>
              <a:t>1/9/23</a:t>
            </a:fld>
            <a:endParaRPr lang="en-US"/>
          </a:p>
        </p:txBody>
      </p:sp>
      <p:sp>
        <p:nvSpPr>
          <p:cNvPr id="5" name="Footer Placeholder 4">
            <a:extLst>
              <a:ext uri="{FF2B5EF4-FFF2-40B4-BE49-F238E27FC236}">
                <a16:creationId xmlns:a16="http://schemas.microsoft.com/office/drawing/2014/main" id="{3122781C-0733-A076-28A9-FE6C7D7670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DC20FA-643E-4A76-CDBA-73917B3E463D}"/>
              </a:ext>
            </a:extLst>
          </p:cNvPr>
          <p:cNvSpPr>
            <a:spLocks noGrp="1"/>
          </p:cNvSpPr>
          <p:nvPr>
            <p:ph type="sldNum" sz="quarter" idx="12"/>
          </p:nvPr>
        </p:nvSpPr>
        <p:spPr/>
        <p:txBody>
          <a:bodyPr/>
          <a:lstStyle/>
          <a:p>
            <a:fld id="{4587C9F1-981B-254F-B5DD-175AC3F94E6B}" type="slidenum">
              <a:rPr lang="en-US" smtClean="0"/>
              <a:t>‹#›</a:t>
            </a:fld>
            <a:endParaRPr lang="en-US"/>
          </a:p>
        </p:txBody>
      </p:sp>
    </p:spTree>
    <p:extLst>
      <p:ext uri="{BB962C8B-B14F-4D97-AF65-F5344CB8AC3E}">
        <p14:creationId xmlns:p14="http://schemas.microsoft.com/office/powerpoint/2010/main" val="3819630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AA7AE-6E8C-2C4B-0805-9566784EA2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5AB442-77E0-83ED-C232-D94ED01FB3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62F8CA-6672-4817-A20D-DB0696830BAC}"/>
              </a:ext>
            </a:extLst>
          </p:cNvPr>
          <p:cNvSpPr>
            <a:spLocks noGrp="1"/>
          </p:cNvSpPr>
          <p:nvPr>
            <p:ph type="dt" sz="half" idx="10"/>
          </p:nvPr>
        </p:nvSpPr>
        <p:spPr/>
        <p:txBody>
          <a:bodyPr/>
          <a:lstStyle/>
          <a:p>
            <a:fld id="{D8213CAD-27B5-8F4F-8E82-33715D9CEDC7}" type="datetimeFigureOut">
              <a:rPr lang="en-US" smtClean="0"/>
              <a:t>1/9/23</a:t>
            </a:fld>
            <a:endParaRPr lang="en-US"/>
          </a:p>
        </p:txBody>
      </p:sp>
      <p:sp>
        <p:nvSpPr>
          <p:cNvPr id="5" name="Footer Placeholder 4">
            <a:extLst>
              <a:ext uri="{FF2B5EF4-FFF2-40B4-BE49-F238E27FC236}">
                <a16:creationId xmlns:a16="http://schemas.microsoft.com/office/drawing/2014/main" id="{E2445490-E0B2-B607-F8AC-C1CC739681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77227B-244F-F9E2-9781-EBF3B2BF7CFF}"/>
              </a:ext>
            </a:extLst>
          </p:cNvPr>
          <p:cNvSpPr>
            <a:spLocks noGrp="1"/>
          </p:cNvSpPr>
          <p:nvPr>
            <p:ph type="sldNum" sz="quarter" idx="12"/>
          </p:nvPr>
        </p:nvSpPr>
        <p:spPr/>
        <p:txBody>
          <a:bodyPr/>
          <a:lstStyle/>
          <a:p>
            <a:fld id="{4587C9F1-981B-254F-B5DD-175AC3F94E6B}" type="slidenum">
              <a:rPr lang="en-US" smtClean="0"/>
              <a:t>‹#›</a:t>
            </a:fld>
            <a:endParaRPr lang="en-US"/>
          </a:p>
        </p:txBody>
      </p:sp>
    </p:spTree>
    <p:extLst>
      <p:ext uri="{BB962C8B-B14F-4D97-AF65-F5344CB8AC3E}">
        <p14:creationId xmlns:p14="http://schemas.microsoft.com/office/powerpoint/2010/main" val="3599082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884B33-876C-15E5-05C5-D17059A2A42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00FED8-B2A2-0A0E-FEB2-2E89EB14CE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26217E-1EEA-529A-D1CC-A577A7CAFCDC}"/>
              </a:ext>
            </a:extLst>
          </p:cNvPr>
          <p:cNvSpPr>
            <a:spLocks noGrp="1"/>
          </p:cNvSpPr>
          <p:nvPr>
            <p:ph type="dt" sz="half" idx="10"/>
          </p:nvPr>
        </p:nvSpPr>
        <p:spPr/>
        <p:txBody>
          <a:bodyPr/>
          <a:lstStyle/>
          <a:p>
            <a:fld id="{D8213CAD-27B5-8F4F-8E82-33715D9CEDC7}" type="datetimeFigureOut">
              <a:rPr lang="en-US" smtClean="0"/>
              <a:t>1/9/23</a:t>
            </a:fld>
            <a:endParaRPr lang="en-US"/>
          </a:p>
        </p:txBody>
      </p:sp>
      <p:sp>
        <p:nvSpPr>
          <p:cNvPr id="5" name="Footer Placeholder 4">
            <a:extLst>
              <a:ext uri="{FF2B5EF4-FFF2-40B4-BE49-F238E27FC236}">
                <a16:creationId xmlns:a16="http://schemas.microsoft.com/office/drawing/2014/main" id="{6ECBDC2B-734E-39D0-C831-5585CADB90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2A172A-06D5-2374-551D-A80833301F9C}"/>
              </a:ext>
            </a:extLst>
          </p:cNvPr>
          <p:cNvSpPr>
            <a:spLocks noGrp="1"/>
          </p:cNvSpPr>
          <p:nvPr>
            <p:ph type="sldNum" sz="quarter" idx="12"/>
          </p:nvPr>
        </p:nvSpPr>
        <p:spPr/>
        <p:txBody>
          <a:bodyPr/>
          <a:lstStyle/>
          <a:p>
            <a:fld id="{4587C9F1-981B-254F-B5DD-175AC3F94E6B}" type="slidenum">
              <a:rPr lang="en-US" smtClean="0"/>
              <a:t>‹#›</a:t>
            </a:fld>
            <a:endParaRPr lang="en-US"/>
          </a:p>
        </p:txBody>
      </p:sp>
    </p:spTree>
    <p:extLst>
      <p:ext uri="{BB962C8B-B14F-4D97-AF65-F5344CB8AC3E}">
        <p14:creationId xmlns:p14="http://schemas.microsoft.com/office/powerpoint/2010/main" val="2421229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2 c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0"/>
          </p:nvPr>
        </p:nvSpPr>
        <p:spPr>
          <a:xfrm>
            <a:off x="457203" y="1276350"/>
            <a:ext cx="5626097" cy="4800600"/>
          </a:xfrm>
        </p:spPr>
        <p:txBody>
          <a:bodyPr rIns="91440">
            <a:normAutofit/>
          </a:bodyPr>
          <a:lstStyle>
            <a:lvl1pPr marL="182880" indent="-182880">
              <a:defRPr sz="1800"/>
            </a:lvl1pPr>
            <a:lvl2pPr>
              <a:defRPr sz="1600"/>
            </a:lvl2pPr>
            <a:lvl3pPr marL="1097280" indent="-182880">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quarter" idx="11"/>
          </p:nvPr>
        </p:nvSpPr>
        <p:spPr>
          <a:xfrm>
            <a:off x="6083301" y="1276350"/>
            <a:ext cx="5651500" cy="4800600"/>
          </a:xfrm>
        </p:spPr>
        <p:txBody>
          <a:bodyPr lIns="91440">
            <a:normAutofit/>
          </a:bodyPr>
          <a:lstStyle>
            <a:lvl1pPr>
              <a:defRPr sz="1800"/>
            </a:lvl1pPr>
            <a:lvl2pPr>
              <a:defRPr sz="16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3836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Title 2"/>
          <p:cNvSpPr>
            <a:spLocks noGrp="1"/>
          </p:cNvSpPr>
          <p:nvPr>
            <p:ph type="title" hasCustomPrompt="1"/>
          </p:nvPr>
        </p:nvSpPr>
        <p:spPr>
          <a:xfrm>
            <a:off x="457203" y="215676"/>
            <a:ext cx="11277597" cy="437185"/>
          </a:xfrm>
        </p:spPr>
        <p:txBody>
          <a:bodyPr/>
          <a:lstStyle>
            <a:lvl1pPr>
              <a:defRPr b="0" i="0" baseline="0">
                <a:latin typeface="Gotham-Book"/>
                <a:cs typeface="Gotham-Book"/>
              </a:defRPr>
            </a:lvl1pPr>
          </a:lstStyle>
          <a:p>
            <a:r>
              <a:rPr lang="en-US" dirty="0"/>
              <a:t>High level topic</a:t>
            </a:r>
          </a:p>
        </p:txBody>
      </p:sp>
      <p:sp>
        <p:nvSpPr>
          <p:cNvPr id="5" name="Text Placeholder 3"/>
          <p:cNvSpPr>
            <a:spLocks noGrp="1"/>
          </p:cNvSpPr>
          <p:nvPr>
            <p:ph type="body" sz="quarter" idx="10" hasCustomPrompt="1"/>
          </p:nvPr>
        </p:nvSpPr>
        <p:spPr>
          <a:xfrm>
            <a:off x="457200" y="629956"/>
            <a:ext cx="11277600" cy="542925"/>
          </a:xfrm>
        </p:spPr>
        <p:txBody>
          <a:bodyPr/>
          <a:lstStyle>
            <a:lvl1pPr marL="0" indent="0">
              <a:buNone/>
              <a:defRPr b="0" i="0" baseline="0">
                <a:latin typeface="Gotham-Book"/>
                <a:cs typeface="Gotham-Book"/>
              </a:defRPr>
            </a:lvl1pPr>
          </a:lstStyle>
          <a:p>
            <a:r>
              <a:rPr lang="en-US" dirty="0"/>
              <a:t>Probing question</a:t>
            </a:r>
          </a:p>
        </p:txBody>
      </p:sp>
    </p:spTree>
    <p:extLst>
      <p:ext uri="{BB962C8B-B14F-4D97-AF65-F5344CB8AC3E}">
        <p14:creationId xmlns:p14="http://schemas.microsoft.com/office/powerpoint/2010/main" val="3988604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039816" y="5315857"/>
            <a:ext cx="7610317" cy="899884"/>
          </a:xfrm>
        </p:spPr>
        <p:txBody>
          <a:bodyPr>
            <a:noAutofit/>
          </a:bodyPr>
          <a:lstStyle>
            <a:lvl1pPr marL="0" indent="0" algn="l">
              <a:buNone/>
              <a:defRPr sz="2000" b="0">
                <a:solidFill>
                  <a:srgbClr val="323C5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Consider adding the date, logo team members, etc. to this title slide for your presentation</a:t>
            </a:r>
          </a:p>
        </p:txBody>
      </p:sp>
      <p:sp>
        <p:nvSpPr>
          <p:cNvPr id="5" name="Text Placeholder 4"/>
          <p:cNvSpPr>
            <a:spLocks noGrp="1"/>
          </p:cNvSpPr>
          <p:nvPr>
            <p:ph type="body" sz="quarter" idx="10" hasCustomPrompt="1"/>
          </p:nvPr>
        </p:nvSpPr>
        <p:spPr>
          <a:xfrm>
            <a:off x="4039816" y="3513668"/>
            <a:ext cx="7609416" cy="1407583"/>
          </a:xfrm>
          <a:noFill/>
          <a:ln>
            <a:noFill/>
          </a:ln>
        </p:spPr>
        <p:txBody>
          <a:bodyPr>
            <a:normAutofit/>
          </a:bodyPr>
          <a:lstStyle>
            <a:lvl1pPr marL="0" indent="0">
              <a:buNone/>
              <a:defRPr sz="3200" b="0" i="0" baseline="0">
                <a:solidFill>
                  <a:srgbClr val="323C53"/>
                </a:solidFill>
                <a:latin typeface="Gotham-Book"/>
                <a:cs typeface="Gotham-Book"/>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Enter your title / topic / idea</a:t>
            </a:r>
          </a:p>
        </p:txBody>
      </p:sp>
      <p:sp>
        <p:nvSpPr>
          <p:cNvPr id="6" name="TextBox 5"/>
          <p:cNvSpPr txBox="1"/>
          <p:nvPr userDrawn="1"/>
        </p:nvSpPr>
        <p:spPr>
          <a:xfrm>
            <a:off x="3912821" y="2667001"/>
            <a:ext cx="4295791" cy="584775"/>
          </a:xfrm>
          <a:prstGeom prst="rect">
            <a:avLst/>
          </a:prstGeom>
          <a:noFill/>
        </p:spPr>
        <p:txBody>
          <a:bodyPr wrap="none" rtlCol="0">
            <a:spAutoFit/>
          </a:bodyPr>
          <a:lstStyle/>
          <a:p>
            <a:pPr marL="0" indent="0">
              <a:buClr>
                <a:schemeClr val="accent6"/>
              </a:buClr>
              <a:buFont typeface="Arial" pitchFamily="34" charset="0"/>
              <a:buNone/>
            </a:pPr>
            <a:r>
              <a:rPr lang="en-US" sz="3200" b="0" i="0" dirty="0">
                <a:solidFill>
                  <a:srgbClr val="F58220"/>
                </a:solidFill>
                <a:latin typeface="Gotham-Book"/>
                <a:cs typeface="Gotham-Book"/>
              </a:rPr>
              <a:t>Opportunity Assessment</a:t>
            </a:r>
          </a:p>
        </p:txBody>
      </p:sp>
    </p:spTree>
    <p:extLst>
      <p:ext uri="{BB962C8B-B14F-4D97-AF65-F5344CB8AC3E}">
        <p14:creationId xmlns:p14="http://schemas.microsoft.com/office/powerpoint/2010/main" val="173750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6" name="Picture 5" descr="Target_orange.png">
            <a:extLst>
              <a:ext uri="{FF2B5EF4-FFF2-40B4-BE49-F238E27FC236}">
                <a16:creationId xmlns:a16="http://schemas.microsoft.com/office/drawing/2014/main" id="{A191626F-9134-98D1-CE03-BFBE01F1B755}"/>
              </a:ext>
            </a:extLst>
          </p:cNvPr>
          <p:cNvPicPr>
            <a:picLocks noChangeAspect="1"/>
          </p:cNvPicPr>
          <p:nvPr userDrawn="1"/>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7424743" y="1444548"/>
            <a:ext cx="644448" cy="644448"/>
          </a:xfrm>
          <a:prstGeom prst="rect">
            <a:avLst/>
          </a:prstGeom>
        </p:spPr>
      </p:pic>
      <p:sp>
        <p:nvSpPr>
          <p:cNvPr id="13" name="Text Placeholder 12"/>
          <p:cNvSpPr>
            <a:spLocks noGrp="1"/>
          </p:cNvSpPr>
          <p:nvPr>
            <p:ph type="body" sz="quarter" idx="13" hasCustomPrompt="1"/>
          </p:nvPr>
        </p:nvSpPr>
        <p:spPr>
          <a:xfrm>
            <a:off x="357369" y="1250182"/>
            <a:ext cx="3212689" cy="5411787"/>
          </a:xfrm>
          <a:solidFill>
            <a:srgbClr val="2D92AA"/>
          </a:solidFill>
        </p:spPr>
        <p:txBody>
          <a:bodyPr vert="horz" lIns="91440" tIns="137160" rIns="91440" bIns="45720" rtlCol="0">
            <a:normAutofit/>
          </a:bodyPr>
          <a:lstStyle>
            <a:lvl1pPr marL="201168" indent="-201168" algn="l" defTabSz="914400" rtl="0" eaLnBrk="1" latinLnBrk="0" hangingPunct="1">
              <a:lnSpc>
                <a:spcPct val="110000"/>
              </a:lnSpc>
              <a:spcBef>
                <a:spcPts val="900"/>
              </a:spcBef>
              <a:spcAft>
                <a:spcPts val="0"/>
              </a:spcAft>
              <a:buClr>
                <a:schemeClr val="bg1"/>
              </a:buClr>
              <a:buFont typeface="Arial"/>
              <a:buChar char="•"/>
              <a:defRPr lang="en-US" sz="1800" b="0" i="0" kern="1200" baseline="0" dirty="0" smtClean="0">
                <a:solidFill>
                  <a:srgbClr val="FFFFFF"/>
                </a:solidFill>
                <a:latin typeface="Gotham-Book"/>
                <a:ea typeface="+mn-ea"/>
                <a:cs typeface="Gotham-Book"/>
              </a:defRPr>
            </a:lvl1pPr>
            <a:lvl2pPr marL="734948" indent="-194310">
              <a:buClr>
                <a:schemeClr val="bg1"/>
              </a:buClr>
              <a:buFont typeface="Arial" charset="0"/>
              <a:buChar char="•"/>
              <a:defRPr lang="en-US" sz="1600" b="0" i="0" baseline="0" smtClean="0">
                <a:solidFill>
                  <a:srgbClr val="FFFFFF"/>
                </a:solidFill>
                <a:latin typeface="Gotham-Book"/>
                <a:cs typeface="Gotham-Book"/>
              </a:defRPr>
            </a:lvl2pPr>
            <a:lvl3pPr>
              <a:buClr>
                <a:srgbClr val="323C53"/>
              </a:buClr>
              <a:defRPr lang="en-US" b="0" i="0" smtClean="0">
                <a:solidFill>
                  <a:srgbClr val="FFFFFF"/>
                </a:solidFill>
                <a:latin typeface="Gotham-Book"/>
                <a:cs typeface="Gotham-Book"/>
              </a:defRPr>
            </a:lvl3pPr>
            <a:lvl4pPr>
              <a:buClr>
                <a:srgbClr val="323C53"/>
              </a:buClr>
              <a:defRPr lang="en-US" b="0" i="0" smtClean="0">
                <a:solidFill>
                  <a:srgbClr val="FFFFFF"/>
                </a:solidFill>
                <a:latin typeface="Gotham-Book"/>
                <a:cs typeface="Gotham-Book"/>
              </a:defRPr>
            </a:lvl4pPr>
            <a:lvl5pPr>
              <a:defRPr lang="en-US"/>
            </a:lvl5pPr>
          </a:lstStyle>
          <a:p>
            <a:pPr marL="385762" marR="0" lvl="0" indent="-285750" fontAlgn="auto">
              <a:buClr>
                <a:srgbClr val="323C53"/>
              </a:buClr>
              <a:buSzTx/>
              <a:buFont typeface="Arial"/>
              <a:tabLst/>
            </a:pPr>
            <a:r>
              <a:rPr lang="en-US" dirty="0"/>
              <a:t>THEN summarize your best answers in this column.</a:t>
            </a:r>
            <a:br>
              <a:rPr lang="en-US" dirty="0"/>
            </a:br>
            <a:r>
              <a:rPr lang="en-US" dirty="0"/>
              <a:t>This text will be visible when you present</a:t>
            </a:r>
          </a:p>
          <a:p>
            <a:pPr marL="826388" marR="0" lvl="1" indent="-285750" fontAlgn="auto">
              <a:buClr>
                <a:srgbClr val="323C53"/>
              </a:buClr>
              <a:buSzTx/>
              <a:buFont typeface="Arial"/>
              <a:tabLst/>
            </a:pPr>
            <a:r>
              <a:rPr lang="en-US" dirty="0"/>
              <a:t>Sub items</a:t>
            </a:r>
          </a:p>
        </p:txBody>
      </p:sp>
      <p:sp>
        <p:nvSpPr>
          <p:cNvPr id="4" name="Title 2"/>
          <p:cNvSpPr>
            <a:spLocks noGrp="1"/>
          </p:cNvSpPr>
          <p:nvPr>
            <p:ph type="title" hasCustomPrompt="1"/>
          </p:nvPr>
        </p:nvSpPr>
        <p:spPr>
          <a:xfrm>
            <a:off x="357369" y="215676"/>
            <a:ext cx="11614579" cy="516348"/>
          </a:xfrm>
        </p:spPr>
        <p:txBody>
          <a:bodyPr>
            <a:noAutofit/>
          </a:bodyPr>
          <a:lstStyle>
            <a:lvl1pPr>
              <a:defRPr sz="3200" b="0" i="0" baseline="0">
                <a:solidFill>
                  <a:schemeClr val="accent2"/>
                </a:solidFill>
                <a:latin typeface="Gotham-Book"/>
                <a:cs typeface="Gotham-Book"/>
              </a:defRPr>
            </a:lvl1pPr>
          </a:lstStyle>
          <a:p>
            <a:r>
              <a:rPr lang="en-US" dirty="0"/>
              <a:t>High level topic</a:t>
            </a:r>
          </a:p>
        </p:txBody>
      </p:sp>
      <p:sp>
        <p:nvSpPr>
          <p:cNvPr id="5" name="Text Placeholder 3"/>
          <p:cNvSpPr>
            <a:spLocks noGrp="1"/>
          </p:cNvSpPr>
          <p:nvPr>
            <p:ph type="body" sz="quarter" idx="10" hasCustomPrompt="1"/>
          </p:nvPr>
        </p:nvSpPr>
        <p:spPr>
          <a:xfrm>
            <a:off x="357369" y="750872"/>
            <a:ext cx="11614579" cy="422009"/>
          </a:xfrm>
        </p:spPr>
        <p:txBody>
          <a:bodyPr>
            <a:normAutofit/>
          </a:bodyPr>
          <a:lstStyle>
            <a:lvl1pPr marL="0" indent="0">
              <a:buNone/>
              <a:defRPr sz="2400" b="0" i="0" baseline="0">
                <a:latin typeface="Gotham-Book"/>
                <a:cs typeface="Gotham-Book"/>
              </a:defRPr>
            </a:lvl1pPr>
          </a:lstStyle>
          <a:p>
            <a:r>
              <a:rPr lang="en-US" dirty="0"/>
              <a:t>Probing question</a:t>
            </a:r>
          </a:p>
        </p:txBody>
      </p:sp>
      <p:sp>
        <p:nvSpPr>
          <p:cNvPr id="8" name="Pentagon 7"/>
          <p:cNvSpPr/>
          <p:nvPr userDrawn="1"/>
        </p:nvSpPr>
        <p:spPr>
          <a:xfrm flipH="1">
            <a:off x="3373497" y="3632274"/>
            <a:ext cx="506435" cy="652860"/>
          </a:xfrm>
          <a:prstGeom prst="homePlate">
            <a:avLst/>
          </a:prstGeom>
          <a:solidFill>
            <a:srgbClr val="ACD3DA"/>
          </a:solidFill>
          <a:ln>
            <a:solidFill>
              <a:srgbClr val="ACD3DA"/>
            </a:solid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400" dirty="0"/>
          </a:p>
        </p:txBody>
      </p:sp>
      <p:grpSp>
        <p:nvGrpSpPr>
          <p:cNvPr id="2" name="Group 1">
            <a:extLst>
              <a:ext uri="{FF2B5EF4-FFF2-40B4-BE49-F238E27FC236}">
                <a16:creationId xmlns:a16="http://schemas.microsoft.com/office/drawing/2014/main" id="{2DD22043-5F14-AAEC-AEAE-63BB1809DEFF}"/>
              </a:ext>
            </a:extLst>
          </p:cNvPr>
          <p:cNvGrpSpPr/>
          <p:nvPr userDrawn="1"/>
        </p:nvGrpSpPr>
        <p:grpSpPr>
          <a:xfrm>
            <a:off x="4607855" y="1986161"/>
            <a:ext cx="6644111" cy="4443352"/>
            <a:chOff x="4246871" y="1986161"/>
            <a:chExt cx="7417474" cy="4443352"/>
          </a:xfrm>
        </p:grpSpPr>
        <p:sp>
          <p:nvSpPr>
            <p:cNvPr id="110" name="Rounded Rectangle 109"/>
            <p:cNvSpPr/>
            <p:nvPr userDrawn="1"/>
          </p:nvSpPr>
          <p:spPr>
            <a:xfrm>
              <a:off x="5192132" y="2216949"/>
              <a:ext cx="1401152" cy="552953"/>
            </a:xfrm>
            <a:prstGeom prst="roundRect">
              <a:avLst>
                <a:gd name="adj" fmla="val 512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r>
                <a:rPr lang="en-US" sz="1050" dirty="0">
                  <a:solidFill>
                    <a:srgbClr val="323C53"/>
                  </a:solidFill>
                  <a:latin typeface="Gotham-Book" charset="0"/>
                  <a:ea typeface="Gotham-Book" charset="0"/>
                  <a:cs typeface="Gotham-Book" charset="0"/>
                </a:rPr>
                <a:t>Value Proposition</a:t>
              </a:r>
            </a:p>
          </p:txBody>
        </p:sp>
        <p:sp>
          <p:nvSpPr>
            <p:cNvPr id="111" name="Rounded Rectangle 110"/>
            <p:cNvSpPr/>
            <p:nvPr userDrawn="1"/>
          </p:nvSpPr>
          <p:spPr>
            <a:xfrm>
              <a:off x="8722557" y="2216949"/>
              <a:ext cx="1401152" cy="552953"/>
            </a:xfrm>
            <a:prstGeom prst="roundRect">
              <a:avLst>
                <a:gd name="adj" fmla="val 512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r>
                <a:rPr lang="en-US" sz="1050" dirty="0">
                  <a:solidFill>
                    <a:srgbClr val="323C53"/>
                  </a:solidFill>
                  <a:latin typeface="Gotham-Book" charset="0"/>
                  <a:ea typeface="Gotham-Book" charset="0"/>
                  <a:cs typeface="Gotham-Book" charset="0"/>
                </a:rPr>
                <a:t>Market</a:t>
              </a:r>
              <a:br>
                <a:rPr lang="en-US" sz="1050" dirty="0">
                  <a:solidFill>
                    <a:srgbClr val="323C53"/>
                  </a:solidFill>
                  <a:latin typeface="Gotham-Book" charset="0"/>
                  <a:ea typeface="Gotham-Book" charset="0"/>
                  <a:cs typeface="Gotham-Book" charset="0"/>
                </a:rPr>
              </a:br>
              <a:r>
                <a:rPr lang="en-US" sz="1050" dirty="0">
                  <a:solidFill>
                    <a:srgbClr val="323C53"/>
                  </a:solidFill>
                  <a:latin typeface="Gotham-Book" charset="0"/>
                  <a:ea typeface="Gotham-Book" charset="0"/>
                  <a:cs typeface="Gotham-Book" charset="0"/>
                </a:rPr>
                <a:t>Size</a:t>
              </a:r>
            </a:p>
          </p:txBody>
        </p:sp>
        <p:sp>
          <p:nvSpPr>
            <p:cNvPr id="112" name="Rounded Rectangle 111"/>
            <p:cNvSpPr/>
            <p:nvPr userDrawn="1"/>
          </p:nvSpPr>
          <p:spPr>
            <a:xfrm>
              <a:off x="6946208" y="4005757"/>
              <a:ext cx="1401152" cy="539896"/>
            </a:xfrm>
            <a:prstGeom prst="roundRect">
              <a:avLst>
                <a:gd name="adj" fmla="val 512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r>
                <a:rPr lang="en-US" sz="1050" dirty="0">
                  <a:solidFill>
                    <a:srgbClr val="323C53"/>
                  </a:solidFill>
                  <a:latin typeface="Gotham-Book" charset="0"/>
                  <a:ea typeface="Gotham-Book" charset="0"/>
                  <a:cs typeface="Gotham-Book" charset="0"/>
                </a:rPr>
                <a:t>Competitive</a:t>
              </a:r>
              <a:br>
                <a:rPr lang="en-US" sz="1050" dirty="0">
                  <a:solidFill>
                    <a:srgbClr val="323C53"/>
                  </a:solidFill>
                  <a:latin typeface="Gotham-Book" charset="0"/>
                  <a:ea typeface="Gotham-Book" charset="0"/>
                  <a:cs typeface="Gotham-Book" charset="0"/>
                </a:rPr>
              </a:br>
              <a:r>
                <a:rPr lang="en-US" sz="1050" dirty="0">
                  <a:solidFill>
                    <a:srgbClr val="323C53"/>
                  </a:solidFill>
                  <a:latin typeface="Gotham-Book" charset="0"/>
                  <a:ea typeface="Gotham-Book" charset="0"/>
                  <a:cs typeface="Gotham-Book" charset="0"/>
                </a:rPr>
                <a:t>Landscape</a:t>
              </a:r>
            </a:p>
          </p:txBody>
        </p:sp>
        <p:sp>
          <p:nvSpPr>
            <p:cNvPr id="113" name="Rounded Rectangle 112"/>
            <p:cNvSpPr/>
            <p:nvPr userDrawn="1"/>
          </p:nvSpPr>
          <p:spPr>
            <a:xfrm>
              <a:off x="5192132" y="5676338"/>
              <a:ext cx="1401152" cy="534691"/>
            </a:xfrm>
            <a:prstGeom prst="roundRect">
              <a:avLst>
                <a:gd name="adj" fmla="val 512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r>
                <a:rPr lang="en-US" sz="1050" dirty="0">
                  <a:solidFill>
                    <a:srgbClr val="323C53"/>
                  </a:solidFill>
                  <a:latin typeface="Gotham-Book" charset="0"/>
                  <a:ea typeface="Gotham-Book" charset="0"/>
                  <a:cs typeface="Gotham-Book" charset="0"/>
                </a:rPr>
                <a:t>Market Window</a:t>
              </a:r>
            </a:p>
          </p:txBody>
        </p:sp>
        <p:sp>
          <p:nvSpPr>
            <p:cNvPr id="114" name="Rounded Rectangle 113"/>
            <p:cNvSpPr/>
            <p:nvPr userDrawn="1"/>
          </p:nvSpPr>
          <p:spPr>
            <a:xfrm>
              <a:off x="6946208" y="2220184"/>
              <a:ext cx="1401152" cy="552953"/>
            </a:xfrm>
            <a:prstGeom prst="roundRect">
              <a:avLst>
                <a:gd name="adj" fmla="val 657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r>
                <a:rPr lang="en-US" sz="1050" dirty="0">
                  <a:solidFill>
                    <a:srgbClr val="323C53"/>
                  </a:solidFill>
                  <a:latin typeface="Gotham-Book" charset="0"/>
                  <a:ea typeface="Gotham-Book" charset="0"/>
                  <a:cs typeface="Gotham-Book" charset="0"/>
                </a:rPr>
                <a:t>Target</a:t>
              </a:r>
              <a:br>
                <a:rPr lang="en-US" sz="1050" dirty="0">
                  <a:solidFill>
                    <a:srgbClr val="323C53"/>
                  </a:solidFill>
                  <a:latin typeface="Gotham-Book" charset="0"/>
                  <a:ea typeface="Gotham-Book" charset="0"/>
                  <a:cs typeface="Gotham-Book" charset="0"/>
                </a:rPr>
              </a:br>
              <a:r>
                <a:rPr lang="en-US" sz="1050" dirty="0">
                  <a:solidFill>
                    <a:srgbClr val="323C53"/>
                  </a:solidFill>
                  <a:latin typeface="Gotham-Book" charset="0"/>
                  <a:ea typeface="Gotham-Book" charset="0"/>
                  <a:cs typeface="Gotham-Book" charset="0"/>
                </a:rPr>
                <a:t>Market</a:t>
              </a:r>
            </a:p>
          </p:txBody>
        </p:sp>
        <p:sp>
          <p:nvSpPr>
            <p:cNvPr id="115" name="Rounded Rectangle 114"/>
            <p:cNvSpPr/>
            <p:nvPr userDrawn="1"/>
          </p:nvSpPr>
          <p:spPr>
            <a:xfrm>
              <a:off x="8452527" y="4002189"/>
              <a:ext cx="1941212" cy="552953"/>
            </a:xfrm>
            <a:prstGeom prst="roundRect">
              <a:avLst>
                <a:gd name="adj" fmla="val 657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r>
                <a:rPr lang="en-US" sz="1050" dirty="0">
                  <a:solidFill>
                    <a:srgbClr val="323C53"/>
                  </a:solidFill>
                  <a:latin typeface="Gotham-Book" charset="0"/>
                  <a:ea typeface="Gotham-Book" charset="0"/>
                  <a:cs typeface="Gotham-Book" charset="0"/>
                </a:rPr>
                <a:t>Business Metrics/ Revenue Strategy</a:t>
              </a:r>
            </a:p>
          </p:txBody>
        </p:sp>
        <p:sp>
          <p:nvSpPr>
            <p:cNvPr id="116" name="Rounded Rectangle 115"/>
            <p:cNvSpPr/>
            <p:nvPr userDrawn="1"/>
          </p:nvSpPr>
          <p:spPr>
            <a:xfrm>
              <a:off x="5192132" y="4010962"/>
              <a:ext cx="1401152" cy="534691"/>
            </a:xfrm>
            <a:prstGeom prst="roundRect">
              <a:avLst>
                <a:gd name="adj" fmla="val 657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r>
                <a:rPr lang="en-US" sz="1050" dirty="0">
                  <a:solidFill>
                    <a:srgbClr val="323C53"/>
                  </a:solidFill>
                  <a:latin typeface="Gotham-Book" charset="0"/>
                  <a:ea typeface="Gotham-Book" charset="0"/>
                  <a:cs typeface="Gotham-Book" charset="0"/>
                </a:rPr>
                <a:t>Our Differentiator</a:t>
              </a:r>
            </a:p>
          </p:txBody>
        </p:sp>
        <p:sp>
          <p:nvSpPr>
            <p:cNvPr id="117" name="Rounded Rectangle 116"/>
            <p:cNvSpPr/>
            <p:nvPr userDrawn="1"/>
          </p:nvSpPr>
          <p:spPr>
            <a:xfrm>
              <a:off x="6946208" y="5668064"/>
              <a:ext cx="1401152" cy="552953"/>
            </a:xfrm>
            <a:prstGeom prst="roundRect">
              <a:avLst>
                <a:gd name="adj" fmla="val 657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r>
                <a:rPr lang="en-US" sz="1050" dirty="0">
                  <a:solidFill>
                    <a:srgbClr val="323C53"/>
                  </a:solidFill>
                  <a:latin typeface="Gotham-Book" charset="0"/>
                  <a:ea typeface="Gotham-Book" charset="0"/>
                  <a:cs typeface="Gotham-Book" charset="0"/>
                </a:rPr>
                <a:t>Go to Market Strategy</a:t>
              </a:r>
            </a:p>
          </p:txBody>
        </p:sp>
        <p:sp>
          <p:nvSpPr>
            <p:cNvPr id="118" name="Rounded Rectangle 117"/>
            <p:cNvSpPr/>
            <p:nvPr userDrawn="1"/>
          </p:nvSpPr>
          <p:spPr>
            <a:xfrm>
              <a:off x="8722557" y="5668064"/>
              <a:ext cx="1401152" cy="552953"/>
            </a:xfrm>
            <a:prstGeom prst="roundRect">
              <a:avLst>
                <a:gd name="adj" fmla="val 657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r>
                <a:rPr lang="en-US" sz="1050" dirty="0">
                  <a:solidFill>
                    <a:srgbClr val="323C53"/>
                  </a:solidFill>
                  <a:latin typeface="Gotham-Book" charset="0"/>
                  <a:ea typeface="Gotham-Book" charset="0"/>
                  <a:cs typeface="Gotham-Book" charset="0"/>
                </a:rPr>
                <a:t>Solution Requirements</a:t>
              </a:r>
            </a:p>
          </p:txBody>
        </p:sp>
        <p:sp>
          <p:nvSpPr>
            <p:cNvPr id="119" name="Rounded Rectangle 118"/>
            <p:cNvSpPr/>
            <p:nvPr userDrawn="1"/>
          </p:nvSpPr>
          <p:spPr>
            <a:xfrm>
              <a:off x="11020469" y="4959993"/>
              <a:ext cx="530280" cy="283752"/>
            </a:xfrm>
            <a:prstGeom prst="roundRect">
              <a:avLst>
                <a:gd name="adj" fmla="val 945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r>
                <a:rPr lang="en-US" sz="1050" b="1" dirty="0">
                  <a:solidFill>
                    <a:srgbClr val="F58220"/>
                  </a:solidFill>
                  <a:latin typeface="Gotham-Bold" charset="0"/>
                  <a:ea typeface="Gotham-Bold" charset="0"/>
                  <a:cs typeface="Gotham-Bold" charset="0"/>
                </a:rPr>
                <a:t>Go</a:t>
              </a:r>
            </a:p>
          </p:txBody>
        </p:sp>
        <p:pic>
          <p:nvPicPr>
            <p:cNvPr id="120" name="Picture 119" descr="stoplight_orange.png"/>
            <p:cNvPicPr>
              <a:picLocks noChangeAspect="1"/>
            </p:cNvPicPr>
            <p:nvPr userDrawn="1"/>
          </p:nvPicPr>
          <p:blipFill>
            <a:blip r:embed="rId4"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0931061" y="5276168"/>
              <a:ext cx="730363" cy="547772"/>
            </a:xfrm>
            <a:prstGeom prst="rect">
              <a:avLst/>
            </a:prstGeom>
          </p:spPr>
        </p:pic>
        <p:sp>
          <p:nvSpPr>
            <p:cNvPr id="121" name="Rounded Rectangle 120"/>
            <p:cNvSpPr/>
            <p:nvPr userDrawn="1"/>
          </p:nvSpPr>
          <p:spPr>
            <a:xfrm>
              <a:off x="10945333" y="6145761"/>
              <a:ext cx="719012" cy="283752"/>
            </a:xfrm>
            <a:prstGeom prst="roundRect">
              <a:avLst>
                <a:gd name="adj" fmla="val 945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r>
                <a:rPr lang="en-US" sz="1050" b="1">
                  <a:solidFill>
                    <a:srgbClr val="F58220"/>
                  </a:solidFill>
                  <a:latin typeface="Gotham-Bold" charset="0"/>
                  <a:ea typeface="Gotham-Bold" charset="0"/>
                  <a:cs typeface="Gotham-Bold" charset="0"/>
                </a:rPr>
                <a:t>No </a:t>
              </a:r>
              <a:r>
                <a:rPr lang="en-US" sz="1050" b="1" dirty="0">
                  <a:solidFill>
                    <a:srgbClr val="F58220"/>
                  </a:solidFill>
                  <a:latin typeface="Gotham-Bold" charset="0"/>
                  <a:ea typeface="Gotham-Bold" charset="0"/>
                  <a:cs typeface="Gotham-Bold" charset="0"/>
                </a:rPr>
                <a:t>Go</a:t>
              </a:r>
            </a:p>
          </p:txBody>
        </p:sp>
        <p:cxnSp>
          <p:nvCxnSpPr>
            <p:cNvPr id="122" name="Straight Connector 121"/>
            <p:cNvCxnSpPr/>
            <p:nvPr userDrawn="1"/>
          </p:nvCxnSpPr>
          <p:spPr>
            <a:xfrm flipH="1">
              <a:off x="5190757" y="3875773"/>
              <a:ext cx="4854324" cy="0"/>
            </a:xfrm>
            <a:prstGeom prst="line">
              <a:avLst/>
            </a:prstGeom>
            <a:ln w="72390">
              <a:solidFill>
                <a:srgbClr val="ACD3DA"/>
              </a:solidFill>
              <a:tailEnd type="none"/>
            </a:ln>
          </p:spPr>
          <p:style>
            <a:lnRef idx="1">
              <a:schemeClr val="accent1"/>
            </a:lnRef>
            <a:fillRef idx="0">
              <a:schemeClr val="accent1"/>
            </a:fillRef>
            <a:effectRef idx="0">
              <a:schemeClr val="accent1"/>
            </a:effectRef>
            <a:fontRef idx="minor">
              <a:schemeClr val="tx1"/>
            </a:fontRef>
          </p:style>
        </p:cxnSp>
        <p:sp>
          <p:nvSpPr>
            <p:cNvPr id="123" name="Block Arc 122"/>
            <p:cNvSpPr/>
            <p:nvPr userDrawn="1"/>
          </p:nvSpPr>
          <p:spPr>
            <a:xfrm rot="16200000" flipH="1">
              <a:off x="4334257" y="3759079"/>
              <a:ext cx="1746504" cy="1921276"/>
            </a:xfrm>
            <a:prstGeom prst="blockArc">
              <a:avLst>
                <a:gd name="adj1" fmla="val 10800000"/>
                <a:gd name="adj2" fmla="val 66887"/>
                <a:gd name="adj3" fmla="val 3521"/>
              </a:avLst>
            </a:prstGeom>
            <a:solidFill>
              <a:srgbClr val="ACD3DA"/>
            </a:solidFill>
            <a:ln>
              <a:solidFill>
                <a:srgbClr val="ACD3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solidFill>
                  <a:schemeClr val="tx1"/>
                </a:solidFill>
              </a:endParaRPr>
            </a:p>
          </p:txBody>
        </p:sp>
        <p:cxnSp>
          <p:nvCxnSpPr>
            <p:cNvPr id="124" name="Straight Connector 123"/>
            <p:cNvCxnSpPr/>
            <p:nvPr userDrawn="1"/>
          </p:nvCxnSpPr>
          <p:spPr>
            <a:xfrm flipH="1">
              <a:off x="5204984" y="5567242"/>
              <a:ext cx="5006688" cy="0"/>
            </a:xfrm>
            <a:prstGeom prst="line">
              <a:avLst/>
            </a:prstGeom>
            <a:ln w="72390">
              <a:solidFill>
                <a:srgbClr val="ACD3DA"/>
              </a:solidFill>
              <a:tailEnd type="none"/>
            </a:ln>
          </p:spPr>
          <p:style>
            <a:lnRef idx="1">
              <a:schemeClr val="accent1"/>
            </a:lnRef>
            <a:fillRef idx="0">
              <a:schemeClr val="accent1"/>
            </a:fillRef>
            <a:effectRef idx="0">
              <a:schemeClr val="accent1"/>
            </a:effectRef>
            <a:fontRef idx="minor">
              <a:schemeClr val="tx1"/>
            </a:fontRef>
          </p:style>
        </p:cxnSp>
        <p:sp>
          <p:nvSpPr>
            <p:cNvPr id="125" name="Block Arc 124"/>
            <p:cNvSpPr/>
            <p:nvPr userDrawn="1"/>
          </p:nvSpPr>
          <p:spPr>
            <a:xfrm rot="5400000">
              <a:off x="9162171" y="2068903"/>
              <a:ext cx="1747760" cy="1921276"/>
            </a:xfrm>
            <a:prstGeom prst="blockArc">
              <a:avLst>
                <a:gd name="adj1" fmla="val 10800000"/>
                <a:gd name="adj2" fmla="val 66489"/>
                <a:gd name="adj3" fmla="val 3186"/>
              </a:avLst>
            </a:prstGeom>
            <a:solidFill>
              <a:srgbClr val="ACD3DA"/>
            </a:solidFill>
            <a:ln w="19050">
              <a:solidFill>
                <a:srgbClr val="ACD3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solidFill>
                  <a:schemeClr val="tx1"/>
                </a:solidFill>
              </a:endParaRPr>
            </a:p>
          </p:txBody>
        </p:sp>
        <p:cxnSp>
          <p:nvCxnSpPr>
            <p:cNvPr id="126" name="Straight Connector 125"/>
            <p:cNvCxnSpPr/>
            <p:nvPr userDrawn="1"/>
          </p:nvCxnSpPr>
          <p:spPr>
            <a:xfrm flipH="1">
              <a:off x="5011950" y="2186785"/>
              <a:ext cx="5033132" cy="0"/>
            </a:xfrm>
            <a:prstGeom prst="line">
              <a:avLst/>
            </a:prstGeom>
            <a:ln w="72390">
              <a:solidFill>
                <a:srgbClr val="ACD3DA"/>
              </a:solidFill>
              <a:tailEnd type="none"/>
            </a:ln>
          </p:spPr>
          <p:style>
            <a:lnRef idx="1">
              <a:schemeClr val="accent1"/>
            </a:lnRef>
            <a:fillRef idx="0">
              <a:schemeClr val="accent1"/>
            </a:fillRef>
            <a:effectRef idx="0">
              <a:schemeClr val="accent1"/>
            </a:effectRef>
            <a:fontRef idx="minor">
              <a:schemeClr val="tx1"/>
            </a:fontRef>
          </p:style>
        </p:cxnSp>
        <p:cxnSp>
          <p:nvCxnSpPr>
            <p:cNvPr id="127" name="Curved Connector 126"/>
            <p:cNvCxnSpPr/>
            <p:nvPr userDrawn="1"/>
          </p:nvCxnSpPr>
          <p:spPr>
            <a:xfrm>
              <a:off x="10098323" y="5568648"/>
              <a:ext cx="1036455" cy="499897"/>
            </a:xfrm>
            <a:prstGeom prst="curvedConnector3">
              <a:avLst/>
            </a:prstGeom>
            <a:ln w="57150">
              <a:solidFill>
                <a:srgbClr val="ACD3DA"/>
              </a:solidFill>
              <a:tailEnd type="triangle"/>
            </a:ln>
          </p:spPr>
          <p:style>
            <a:lnRef idx="1">
              <a:schemeClr val="accent1"/>
            </a:lnRef>
            <a:fillRef idx="0">
              <a:schemeClr val="accent1"/>
            </a:fillRef>
            <a:effectRef idx="0">
              <a:schemeClr val="accent1"/>
            </a:effectRef>
            <a:fontRef idx="minor">
              <a:schemeClr val="tx1"/>
            </a:fontRef>
          </p:style>
        </p:cxnSp>
        <p:sp>
          <p:nvSpPr>
            <p:cNvPr id="128" name="Oval 127"/>
            <p:cNvSpPr/>
            <p:nvPr userDrawn="1"/>
          </p:nvSpPr>
          <p:spPr>
            <a:xfrm>
              <a:off x="4534451" y="1986161"/>
              <a:ext cx="508391" cy="381293"/>
            </a:xfrm>
            <a:prstGeom prst="ellipse">
              <a:avLst/>
            </a:prstGeom>
            <a:solidFill>
              <a:srgbClr val="ACD3D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cxnSp>
          <p:nvCxnSpPr>
            <p:cNvPr id="129" name="Curved Connector 128"/>
            <p:cNvCxnSpPr/>
            <p:nvPr userDrawn="1"/>
          </p:nvCxnSpPr>
          <p:spPr>
            <a:xfrm flipV="1">
              <a:off x="10003542" y="4842718"/>
              <a:ext cx="1122124" cy="724782"/>
            </a:xfrm>
            <a:prstGeom prst="curvedConnector3">
              <a:avLst>
                <a:gd name="adj1" fmla="val 50000"/>
              </a:avLst>
            </a:prstGeom>
            <a:ln w="57150">
              <a:solidFill>
                <a:srgbClr val="ACD3DA"/>
              </a:solidFill>
              <a:tailEnd type="triangle"/>
            </a:ln>
          </p:spPr>
          <p:style>
            <a:lnRef idx="1">
              <a:schemeClr val="accent1"/>
            </a:lnRef>
            <a:fillRef idx="0">
              <a:schemeClr val="accent1"/>
            </a:fillRef>
            <a:effectRef idx="0">
              <a:schemeClr val="accent1"/>
            </a:effectRef>
            <a:fontRef idx="minor">
              <a:schemeClr val="tx1"/>
            </a:fontRef>
          </p:style>
        </p:cxnSp>
        <p:grpSp>
          <p:nvGrpSpPr>
            <p:cNvPr id="130" name="Group 129"/>
            <p:cNvGrpSpPr/>
            <p:nvPr userDrawn="1"/>
          </p:nvGrpSpPr>
          <p:grpSpPr>
            <a:xfrm>
              <a:off x="5749222" y="2050665"/>
              <a:ext cx="286974" cy="236753"/>
              <a:chOff x="981269" y="1878601"/>
              <a:chExt cx="456827" cy="502509"/>
            </a:xfrm>
          </p:grpSpPr>
          <p:sp>
            <p:nvSpPr>
              <p:cNvPr id="131" name="Oval 130"/>
              <p:cNvSpPr/>
              <p:nvPr/>
            </p:nvSpPr>
            <p:spPr>
              <a:xfrm>
                <a:off x="981269" y="1878601"/>
                <a:ext cx="456827" cy="502509"/>
              </a:xfrm>
              <a:prstGeom prst="ellipse">
                <a:avLst/>
              </a:prstGeom>
              <a:solidFill>
                <a:srgbClr val="ACD3D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sp>
            <p:nvSpPr>
              <p:cNvPr id="132" name="Oval 131"/>
              <p:cNvSpPr/>
              <p:nvPr/>
            </p:nvSpPr>
            <p:spPr>
              <a:xfrm>
                <a:off x="1043183" y="1963357"/>
                <a:ext cx="343220" cy="3432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grpSp>
        <p:grpSp>
          <p:nvGrpSpPr>
            <p:cNvPr id="133" name="Group 132"/>
            <p:cNvGrpSpPr/>
            <p:nvPr userDrawn="1"/>
          </p:nvGrpSpPr>
          <p:grpSpPr>
            <a:xfrm>
              <a:off x="7503299" y="2051805"/>
              <a:ext cx="286974" cy="236753"/>
              <a:chOff x="981269" y="1878601"/>
              <a:chExt cx="456827" cy="502509"/>
            </a:xfrm>
          </p:grpSpPr>
          <p:sp>
            <p:nvSpPr>
              <p:cNvPr id="134" name="Oval 133"/>
              <p:cNvSpPr/>
              <p:nvPr/>
            </p:nvSpPr>
            <p:spPr>
              <a:xfrm>
                <a:off x="981269" y="1878601"/>
                <a:ext cx="456827" cy="502509"/>
              </a:xfrm>
              <a:prstGeom prst="ellipse">
                <a:avLst/>
              </a:prstGeom>
              <a:solidFill>
                <a:srgbClr val="ACD3D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sp>
            <p:nvSpPr>
              <p:cNvPr id="135" name="Oval 134"/>
              <p:cNvSpPr/>
              <p:nvPr/>
            </p:nvSpPr>
            <p:spPr>
              <a:xfrm>
                <a:off x="1043183" y="1963357"/>
                <a:ext cx="343220" cy="3432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grpSp>
        <p:grpSp>
          <p:nvGrpSpPr>
            <p:cNvPr id="136" name="Group 135"/>
            <p:cNvGrpSpPr/>
            <p:nvPr userDrawn="1"/>
          </p:nvGrpSpPr>
          <p:grpSpPr>
            <a:xfrm>
              <a:off x="9279648" y="2052944"/>
              <a:ext cx="286974" cy="236753"/>
              <a:chOff x="981269" y="1878601"/>
              <a:chExt cx="456827" cy="502509"/>
            </a:xfrm>
          </p:grpSpPr>
          <p:sp>
            <p:nvSpPr>
              <p:cNvPr id="137" name="Oval 136"/>
              <p:cNvSpPr/>
              <p:nvPr/>
            </p:nvSpPr>
            <p:spPr>
              <a:xfrm>
                <a:off x="981269" y="1878601"/>
                <a:ext cx="456827" cy="502509"/>
              </a:xfrm>
              <a:prstGeom prst="ellipse">
                <a:avLst/>
              </a:prstGeom>
              <a:solidFill>
                <a:srgbClr val="ACD3D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sp>
            <p:nvSpPr>
              <p:cNvPr id="138" name="Oval 137"/>
              <p:cNvSpPr/>
              <p:nvPr/>
            </p:nvSpPr>
            <p:spPr>
              <a:xfrm>
                <a:off x="1043183" y="1963357"/>
                <a:ext cx="343220" cy="3432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grpSp>
        <p:grpSp>
          <p:nvGrpSpPr>
            <p:cNvPr id="139" name="Group 138"/>
            <p:cNvGrpSpPr/>
            <p:nvPr userDrawn="1"/>
          </p:nvGrpSpPr>
          <p:grpSpPr>
            <a:xfrm>
              <a:off x="5749222" y="3761366"/>
              <a:ext cx="286974" cy="236753"/>
              <a:chOff x="981269" y="1878601"/>
              <a:chExt cx="456827" cy="502509"/>
            </a:xfrm>
          </p:grpSpPr>
          <p:sp>
            <p:nvSpPr>
              <p:cNvPr id="140" name="Oval 139"/>
              <p:cNvSpPr/>
              <p:nvPr/>
            </p:nvSpPr>
            <p:spPr>
              <a:xfrm>
                <a:off x="981269" y="1878601"/>
                <a:ext cx="456827" cy="502509"/>
              </a:xfrm>
              <a:prstGeom prst="ellipse">
                <a:avLst/>
              </a:prstGeom>
              <a:solidFill>
                <a:srgbClr val="ACD3D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sp>
            <p:nvSpPr>
              <p:cNvPr id="141" name="Oval 140"/>
              <p:cNvSpPr/>
              <p:nvPr/>
            </p:nvSpPr>
            <p:spPr>
              <a:xfrm>
                <a:off x="1043183" y="1963357"/>
                <a:ext cx="343220" cy="3432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grpSp>
        <p:grpSp>
          <p:nvGrpSpPr>
            <p:cNvPr id="142" name="Group 141"/>
            <p:cNvGrpSpPr/>
            <p:nvPr userDrawn="1"/>
          </p:nvGrpSpPr>
          <p:grpSpPr>
            <a:xfrm>
              <a:off x="7503299" y="3762506"/>
              <a:ext cx="286974" cy="236753"/>
              <a:chOff x="981269" y="1878601"/>
              <a:chExt cx="456827" cy="502509"/>
            </a:xfrm>
          </p:grpSpPr>
          <p:sp>
            <p:nvSpPr>
              <p:cNvPr id="143" name="Oval 142"/>
              <p:cNvSpPr/>
              <p:nvPr/>
            </p:nvSpPr>
            <p:spPr>
              <a:xfrm>
                <a:off x="981269" y="1878601"/>
                <a:ext cx="456827" cy="502509"/>
              </a:xfrm>
              <a:prstGeom prst="ellipse">
                <a:avLst/>
              </a:prstGeom>
              <a:solidFill>
                <a:srgbClr val="ACD3D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sp>
            <p:nvSpPr>
              <p:cNvPr id="144" name="Oval 143"/>
              <p:cNvSpPr/>
              <p:nvPr/>
            </p:nvSpPr>
            <p:spPr>
              <a:xfrm>
                <a:off x="1043183" y="1963357"/>
                <a:ext cx="343220" cy="3432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grpSp>
        <p:grpSp>
          <p:nvGrpSpPr>
            <p:cNvPr id="145" name="Group 144"/>
            <p:cNvGrpSpPr/>
            <p:nvPr userDrawn="1"/>
          </p:nvGrpSpPr>
          <p:grpSpPr>
            <a:xfrm>
              <a:off x="9279648" y="3763646"/>
              <a:ext cx="286974" cy="236753"/>
              <a:chOff x="981269" y="1878601"/>
              <a:chExt cx="456827" cy="502509"/>
            </a:xfrm>
          </p:grpSpPr>
          <p:sp>
            <p:nvSpPr>
              <p:cNvPr id="146" name="Oval 145"/>
              <p:cNvSpPr/>
              <p:nvPr/>
            </p:nvSpPr>
            <p:spPr>
              <a:xfrm>
                <a:off x="981269" y="1878601"/>
                <a:ext cx="456827" cy="502509"/>
              </a:xfrm>
              <a:prstGeom prst="ellipse">
                <a:avLst/>
              </a:prstGeom>
              <a:solidFill>
                <a:srgbClr val="ACD3D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sp>
            <p:nvSpPr>
              <p:cNvPr id="147" name="Oval 146"/>
              <p:cNvSpPr/>
              <p:nvPr/>
            </p:nvSpPr>
            <p:spPr>
              <a:xfrm>
                <a:off x="1043183" y="1963357"/>
                <a:ext cx="343220" cy="3432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grpSp>
        <p:grpSp>
          <p:nvGrpSpPr>
            <p:cNvPr id="148" name="Group 147"/>
            <p:cNvGrpSpPr/>
            <p:nvPr userDrawn="1"/>
          </p:nvGrpSpPr>
          <p:grpSpPr>
            <a:xfrm>
              <a:off x="5749222" y="5456118"/>
              <a:ext cx="286974" cy="236753"/>
              <a:chOff x="981269" y="1878601"/>
              <a:chExt cx="456827" cy="502509"/>
            </a:xfrm>
          </p:grpSpPr>
          <p:sp>
            <p:nvSpPr>
              <p:cNvPr id="149" name="Oval 148"/>
              <p:cNvSpPr/>
              <p:nvPr/>
            </p:nvSpPr>
            <p:spPr>
              <a:xfrm>
                <a:off x="981269" y="1878601"/>
                <a:ext cx="456827" cy="502509"/>
              </a:xfrm>
              <a:prstGeom prst="ellipse">
                <a:avLst/>
              </a:prstGeom>
              <a:solidFill>
                <a:srgbClr val="ACD3D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sp>
            <p:nvSpPr>
              <p:cNvPr id="150" name="Oval 149"/>
              <p:cNvSpPr/>
              <p:nvPr/>
            </p:nvSpPr>
            <p:spPr>
              <a:xfrm>
                <a:off x="1043183" y="1963357"/>
                <a:ext cx="343220" cy="3432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grpSp>
        <p:grpSp>
          <p:nvGrpSpPr>
            <p:cNvPr id="151" name="Group 150"/>
            <p:cNvGrpSpPr/>
            <p:nvPr userDrawn="1"/>
          </p:nvGrpSpPr>
          <p:grpSpPr>
            <a:xfrm>
              <a:off x="7503299" y="5457258"/>
              <a:ext cx="286974" cy="236753"/>
              <a:chOff x="981269" y="1878601"/>
              <a:chExt cx="456827" cy="502509"/>
            </a:xfrm>
          </p:grpSpPr>
          <p:sp>
            <p:nvSpPr>
              <p:cNvPr id="152" name="Oval 151"/>
              <p:cNvSpPr/>
              <p:nvPr/>
            </p:nvSpPr>
            <p:spPr>
              <a:xfrm>
                <a:off x="981269" y="1878601"/>
                <a:ext cx="456827" cy="502509"/>
              </a:xfrm>
              <a:prstGeom prst="ellipse">
                <a:avLst/>
              </a:prstGeom>
              <a:solidFill>
                <a:srgbClr val="ACD3D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sp>
            <p:nvSpPr>
              <p:cNvPr id="153" name="Oval 152"/>
              <p:cNvSpPr/>
              <p:nvPr/>
            </p:nvSpPr>
            <p:spPr>
              <a:xfrm>
                <a:off x="1043183" y="1963357"/>
                <a:ext cx="343220" cy="3432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grpSp>
        <p:grpSp>
          <p:nvGrpSpPr>
            <p:cNvPr id="154" name="Group 153"/>
            <p:cNvGrpSpPr/>
            <p:nvPr userDrawn="1"/>
          </p:nvGrpSpPr>
          <p:grpSpPr>
            <a:xfrm>
              <a:off x="9279648" y="5458398"/>
              <a:ext cx="286974" cy="236753"/>
              <a:chOff x="981269" y="1878601"/>
              <a:chExt cx="456827" cy="502509"/>
            </a:xfrm>
          </p:grpSpPr>
          <p:sp>
            <p:nvSpPr>
              <p:cNvPr id="155" name="Oval 154"/>
              <p:cNvSpPr/>
              <p:nvPr/>
            </p:nvSpPr>
            <p:spPr>
              <a:xfrm>
                <a:off x="981269" y="1878601"/>
                <a:ext cx="456827" cy="502509"/>
              </a:xfrm>
              <a:prstGeom prst="ellipse">
                <a:avLst/>
              </a:prstGeom>
              <a:solidFill>
                <a:srgbClr val="ACD3D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sp>
            <p:nvSpPr>
              <p:cNvPr id="156" name="Oval 155"/>
              <p:cNvSpPr/>
              <p:nvPr/>
            </p:nvSpPr>
            <p:spPr>
              <a:xfrm>
                <a:off x="1043183" y="1963357"/>
                <a:ext cx="343220" cy="3432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grpSp>
        <p:grpSp>
          <p:nvGrpSpPr>
            <p:cNvPr id="157" name="Group 156"/>
            <p:cNvGrpSpPr/>
            <p:nvPr userDrawn="1"/>
          </p:nvGrpSpPr>
          <p:grpSpPr>
            <a:xfrm>
              <a:off x="11125667" y="4724342"/>
              <a:ext cx="315671" cy="236753"/>
              <a:chOff x="958427" y="1878601"/>
              <a:chExt cx="502509" cy="502509"/>
            </a:xfrm>
          </p:grpSpPr>
          <p:sp>
            <p:nvSpPr>
              <p:cNvPr id="158" name="Oval 157"/>
              <p:cNvSpPr/>
              <p:nvPr/>
            </p:nvSpPr>
            <p:spPr>
              <a:xfrm>
                <a:off x="958427" y="1878601"/>
                <a:ext cx="502509" cy="502509"/>
              </a:xfrm>
              <a:prstGeom prst="ellipse">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sp>
            <p:nvSpPr>
              <p:cNvPr id="159" name="Oval 158"/>
              <p:cNvSpPr/>
              <p:nvPr/>
            </p:nvSpPr>
            <p:spPr>
              <a:xfrm>
                <a:off x="1043183" y="1963357"/>
                <a:ext cx="343220" cy="3432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grpSp>
        <p:grpSp>
          <p:nvGrpSpPr>
            <p:cNvPr id="160" name="Group 159"/>
            <p:cNvGrpSpPr/>
            <p:nvPr userDrawn="1"/>
          </p:nvGrpSpPr>
          <p:grpSpPr>
            <a:xfrm>
              <a:off x="11134778" y="5958143"/>
              <a:ext cx="315671" cy="236753"/>
              <a:chOff x="958427" y="1878601"/>
              <a:chExt cx="502509" cy="502509"/>
            </a:xfrm>
          </p:grpSpPr>
          <p:sp>
            <p:nvSpPr>
              <p:cNvPr id="161" name="Oval 160"/>
              <p:cNvSpPr/>
              <p:nvPr/>
            </p:nvSpPr>
            <p:spPr>
              <a:xfrm>
                <a:off x="958427" y="1878601"/>
                <a:ext cx="502509" cy="502509"/>
              </a:xfrm>
              <a:prstGeom prst="ellipse">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sp>
            <p:nvSpPr>
              <p:cNvPr id="162" name="Oval 161"/>
              <p:cNvSpPr/>
              <p:nvPr/>
            </p:nvSpPr>
            <p:spPr>
              <a:xfrm>
                <a:off x="1043183" y="1963357"/>
                <a:ext cx="343220" cy="3432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grpSp>
      </p:grpSp>
      <p:pic>
        <p:nvPicPr>
          <p:cNvPr id="3" name="Picture 2" descr="Puzzle_orange.png">
            <a:extLst>
              <a:ext uri="{FF2B5EF4-FFF2-40B4-BE49-F238E27FC236}">
                <a16:creationId xmlns:a16="http://schemas.microsoft.com/office/drawing/2014/main" id="{F8DCD9BC-9B2A-6EF5-ED2A-2C3ACC81F039}"/>
              </a:ext>
            </a:extLst>
          </p:cNvPr>
          <p:cNvPicPr>
            <a:picLocks noChangeAspect="1"/>
          </p:cNvPicPr>
          <p:nvPr userDrawn="1"/>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tretch>
            <a:fillRect/>
          </a:stretch>
        </p:blipFill>
        <p:spPr>
          <a:xfrm>
            <a:off x="5840613" y="1538475"/>
            <a:ext cx="510773" cy="510773"/>
          </a:xfrm>
          <a:prstGeom prst="rect">
            <a:avLst/>
          </a:prstGeom>
          <a:ln>
            <a:noFill/>
          </a:ln>
        </p:spPr>
      </p:pic>
      <p:pic>
        <p:nvPicPr>
          <p:cNvPr id="7" name="Picture 6" descr="Charts_orange.png">
            <a:extLst>
              <a:ext uri="{FF2B5EF4-FFF2-40B4-BE49-F238E27FC236}">
                <a16:creationId xmlns:a16="http://schemas.microsoft.com/office/drawing/2014/main" id="{94762E66-6FB7-7A9D-3B24-E4C7CB3E0F9F}"/>
              </a:ext>
            </a:extLst>
          </p:cNvPr>
          <p:cNvPicPr>
            <a:picLocks noChangeAspect="1"/>
          </p:cNvPicPr>
          <p:nvPr userDrawn="1"/>
        </p:nvPicPr>
        <p:blipFill>
          <a:blip r:embed="rId7"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9018523" y="1536836"/>
            <a:ext cx="444364" cy="444364"/>
          </a:xfrm>
          <a:prstGeom prst="rect">
            <a:avLst/>
          </a:prstGeom>
        </p:spPr>
      </p:pic>
      <p:pic>
        <p:nvPicPr>
          <p:cNvPr id="9" name="Picture 8" descr="Graphs_orange.png">
            <a:extLst>
              <a:ext uri="{FF2B5EF4-FFF2-40B4-BE49-F238E27FC236}">
                <a16:creationId xmlns:a16="http://schemas.microsoft.com/office/drawing/2014/main" id="{134835D3-9488-C63B-35D9-B8D8ACA3CD70}"/>
              </a:ext>
            </a:extLst>
          </p:cNvPr>
          <p:cNvPicPr>
            <a:picLocks noChangeAspect="1"/>
          </p:cNvPicPr>
          <p:nvPr userDrawn="1"/>
        </p:nvPicPr>
        <p:blipFill>
          <a:blip r:embed="rId8"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976045" y="3233854"/>
            <a:ext cx="510773" cy="510773"/>
          </a:xfrm>
          <a:prstGeom prst="rect">
            <a:avLst/>
          </a:prstGeom>
        </p:spPr>
      </p:pic>
      <p:pic>
        <p:nvPicPr>
          <p:cNvPr id="10" name="Picture 9" descr="Competitive_Intelligence-blank.png">
            <a:extLst>
              <a:ext uri="{FF2B5EF4-FFF2-40B4-BE49-F238E27FC236}">
                <a16:creationId xmlns:a16="http://schemas.microsoft.com/office/drawing/2014/main" id="{091B28E7-7BE1-C511-1738-E5B5603EACBA}"/>
              </a:ext>
            </a:extLst>
          </p:cNvPr>
          <p:cNvPicPr>
            <a:picLocks noChangeAspect="1"/>
          </p:cNvPicPr>
          <p:nvPr userDrawn="1"/>
        </p:nvPicPr>
        <p:blipFill>
          <a:blip r:embed="rId9"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394129" y="3252451"/>
            <a:ext cx="461438" cy="470296"/>
          </a:xfrm>
          <a:prstGeom prst="rect">
            <a:avLst/>
          </a:prstGeom>
        </p:spPr>
      </p:pic>
      <p:pic>
        <p:nvPicPr>
          <p:cNvPr id="11" name="Picture 10" descr="differentiator-orange.png">
            <a:extLst>
              <a:ext uri="{FF2B5EF4-FFF2-40B4-BE49-F238E27FC236}">
                <a16:creationId xmlns:a16="http://schemas.microsoft.com/office/drawing/2014/main" id="{9EC6EAD9-C0A1-21F3-D0F6-9C35809B3A98}"/>
              </a:ext>
            </a:extLst>
          </p:cNvPr>
          <p:cNvPicPr>
            <a:picLocks noChangeAspect="1"/>
          </p:cNvPicPr>
          <p:nvPr userDrawn="1"/>
        </p:nvPicPr>
        <p:blipFill>
          <a:blip r:embed="rId10"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805660" y="3178658"/>
            <a:ext cx="478942" cy="478942"/>
          </a:xfrm>
          <a:prstGeom prst="rect">
            <a:avLst/>
          </a:prstGeom>
        </p:spPr>
      </p:pic>
      <p:pic>
        <p:nvPicPr>
          <p:cNvPr id="12" name="Picture 11" descr="Calendar_orange.png">
            <a:extLst>
              <a:ext uri="{FF2B5EF4-FFF2-40B4-BE49-F238E27FC236}">
                <a16:creationId xmlns:a16="http://schemas.microsoft.com/office/drawing/2014/main" id="{1FF6FDD4-1C3E-720A-5E63-43C0228E1CC5}"/>
              </a:ext>
            </a:extLst>
          </p:cNvPr>
          <p:cNvPicPr>
            <a:picLocks noChangeAspect="1"/>
          </p:cNvPicPr>
          <p:nvPr userDrawn="1"/>
        </p:nvPicPr>
        <p:blipFill>
          <a:blip r:embed="rId11"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826678" y="4945115"/>
            <a:ext cx="457226" cy="457226"/>
          </a:xfrm>
          <a:prstGeom prst="rect">
            <a:avLst/>
          </a:prstGeom>
        </p:spPr>
      </p:pic>
      <p:pic>
        <p:nvPicPr>
          <p:cNvPr id="14" name="Picture 13" descr="gotomarket-orange.png">
            <a:extLst>
              <a:ext uri="{FF2B5EF4-FFF2-40B4-BE49-F238E27FC236}">
                <a16:creationId xmlns:a16="http://schemas.microsoft.com/office/drawing/2014/main" id="{D94802DE-BD63-731A-8DA2-0935DAF6F6A8}"/>
              </a:ext>
            </a:extLst>
          </p:cNvPr>
          <p:cNvPicPr>
            <a:picLocks noChangeAspect="1"/>
          </p:cNvPicPr>
          <p:nvPr userDrawn="1"/>
        </p:nvPicPr>
        <p:blipFill rotWithShape="1">
          <a:blip r:embed="rId1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7305899" y="4996056"/>
            <a:ext cx="658221" cy="363943"/>
          </a:xfrm>
          <a:prstGeom prst="rect">
            <a:avLst/>
          </a:prstGeom>
        </p:spPr>
      </p:pic>
      <p:pic>
        <p:nvPicPr>
          <p:cNvPr id="16" name="Picture 15" descr="Document_orange.png">
            <a:extLst>
              <a:ext uri="{FF2B5EF4-FFF2-40B4-BE49-F238E27FC236}">
                <a16:creationId xmlns:a16="http://schemas.microsoft.com/office/drawing/2014/main" id="{32D3E43A-7BBE-6211-BDEE-01F226633950}"/>
              </a:ext>
            </a:extLst>
          </p:cNvPr>
          <p:cNvPicPr>
            <a:picLocks noChangeAspect="1"/>
          </p:cNvPicPr>
          <p:nvPr userDrawn="1"/>
        </p:nvPicPr>
        <p:blipFill>
          <a:blip r:embed="rId13"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998493" y="4946231"/>
            <a:ext cx="486194" cy="486194"/>
          </a:xfrm>
          <a:prstGeom prst="rect">
            <a:avLst/>
          </a:prstGeom>
        </p:spPr>
      </p:pic>
      <p:sp>
        <p:nvSpPr>
          <p:cNvPr id="15" name="Text Placeholder 14"/>
          <p:cNvSpPr>
            <a:spLocks noGrp="1"/>
          </p:cNvSpPr>
          <p:nvPr>
            <p:ph type="body" sz="quarter" idx="14" hasCustomPrompt="1"/>
          </p:nvPr>
        </p:nvSpPr>
        <p:spPr>
          <a:xfrm>
            <a:off x="3809559" y="1255737"/>
            <a:ext cx="8092016" cy="5400675"/>
          </a:xfrm>
          <a:solidFill>
            <a:srgbClr val="323C53"/>
          </a:solidFill>
        </p:spPr>
        <p:txBody>
          <a:bodyPr vert="horz" lIns="0" tIns="137160" rIns="0" bIns="45720" rtlCol="0">
            <a:normAutofit/>
          </a:bodyPr>
          <a:lstStyle>
            <a:lvl1pPr marL="441325" indent="-285750">
              <a:buFont typeface="Arial"/>
              <a:buChar char="•"/>
              <a:defRPr lang="en-US" sz="1800" b="0" i="0" baseline="0" smtClean="0">
                <a:solidFill>
                  <a:schemeClr val="bg1"/>
                </a:solidFill>
                <a:latin typeface="Gotham-Book"/>
                <a:cs typeface="Gotham-Book"/>
              </a:defRPr>
            </a:lvl1pPr>
            <a:lvl2pPr>
              <a:defRPr lang="en-US" sz="1600" b="0" i="0" smtClean="0">
                <a:solidFill>
                  <a:schemeClr val="bg1"/>
                </a:solidFill>
                <a:latin typeface="Gotham-Book"/>
                <a:cs typeface="Gotham-Book"/>
              </a:defRPr>
            </a:lvl2pPr>
            <a:lvl3pPr>
              <a:defRPr lang="en-US" sz="1400" b="0" i="0" smtClean="0">
                <a:solidFill>
                  <a:schemeClr val="bg1"/>
                </a:solidFill>
                <a:latin typeface="Gotham-Book"/>
                <a:cs typeface="Gotham-Book"/>
              </a:defRPr>
            </a:lvl3pPr>
            <a:lvl4pPr>
              <a:defRPr lang="en-US" sz="1200" b="0" i="0" smtClean="0">
                <a:solidFill>
                  <a:schemeClr val="bg1"/>
                </a:solidFill>
                <a:latin typeface="Gotham-Book"/>
                <a:cs typeface="Gotham-Book"/>
              </a:defRPr>
            </a:lvl4pPr>
            <a:lvl5pPr>
              <a:defRPr lang="en-US" b="0" i="0">
                <a:solidFill>
                  <a:schemeClr val="bg1"/>
                </a:solidFill>
                <a:latin typeface="Gotham-Book"/>
                <a:cs typeface="Gotham-Book"/>
              </a:defRPr>
            </a:lvl5pPr>
            <a:lvl6pPr>
              <a:defRPr b="0" i="0">
                <a:solidFill>
                  <a:schemeClr val="bg1"/>
                </a:solidFill>
                <a:latin typeface="Gotham-Book"/>
                <a:cs typeface="Gotham-Book"/>
              </a:defRPr>
            </a:lvl6pPr>
          </a:lstStyle>
          <a:p>
            <a:r>
              <a:rPr lang="en-US" dirty="0"/>
              <a:t>START HERE - Capture and organize your raw notes in this “scratchpad” area.</a:t>
            </a:r>
            <a:br>
              <a:rPr lang="en-US" dirty="0"/>
            </a:br>
            <a:r>
              <a:rPr lang="en-US" dirty="0"/>
              <a:t>This text box will be hidden when you present your slides – try it now to see how it works. </a:t>
            </a:r>
            <a:br>
              <a:rPr lang="en-US" dirty="0"/>
            </a:br>
            <a:r>
              <a:rPr lang="en-US" dirty="0"/>
              <a:t>Refer to the Assessment Guide to help you answer each of the questions.</a:t>
            </a:r>
          </a:p>
          <a:p>
            <a:pPr lvl="1"/>
            <a:endParaRPr lang="en-US" dirty="0"/>
          </a:p>
          <a:p>
            <a:pPr lvl="2"/>
            <a:endParaRPr lang="en-US" dirty="0"/>
          </a:p>
          <a:p>
            <a:pPr lvl="3"/>
            <a:endParaRPr lang="en-US" dirty="0"/>
          </a:p>
        </p:txBody>
      </p:sp>
    </p:spTree>
    <p:extLst>
      <p:ext uri="{BB962C8B-B14F-4D97-AF65-F5344CB8AC3E}">
        <p14:creationId xmlns:p14="http://schemas.microsoft.com/office/powerpoint/2010/main" val="1374315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tmplLst>
          <p:tmpl>
            <p:tnLst>
              <p:par>
                <p:cTn presetID="1" presetClass="exit" presetSubtype="0" fill="hold" nodeType="withEffect">
                  <p:stCondLst>
                    <p:cond delay="0"/>
                  </p:stCondLst>
                  <p:childTnLst>
                    <p:set>
                      <p:cBhvr>
                        <p:cTn dur="1" fill="hold">
                          <p:stCondLst>
                            <p:cond delay="0"/>
                          </p:stCondLst>
                        </p:cTn>
                        <p:tgtEl>
                          <p:spTgt spid="15"/>
                        </p:tgtEl>
                        <p:attrNameLst>
                          <p:attrName>style.visibility</p:attrName>
                        </p:attrNameLst>
                      </p:cBhvr>
                      <p:to>
                        <p:strVal val="hidden"/>
                      </p:to>
                    </p:se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ox Treatment 1 col">
    <p:spTree>
      <p:nvGrpSpPr>
        <p:cNvPr id="1" name=""/>
        <p:cNvGrpSpPr/>
        <p:nvPr/>
      </p:nvGrpSpPr>
      <p:grpSpPr>
        <a:xfrm>
          <a:off x="0" y="0"/>
          <a:ext cx="0" cy="0"/>
          <a:chOff x="0" y="0"/>
          <a:chExt cx="0" cy="0"/>
        </a:xfrm>
      </p:grpSpPr>
      <p:sp>
        <p:nvSpPr>
          <p:cNvPr id="2" name="Title 1"/>
          <p:cNvSpPr>
            <a:spLocks noGrp="1"/>
          </p:cNvSpPr>
          <p:nvPr>
            <p:ph type="title"/>
          </p:nvPr>
        </p:nvSpPr>
        <p:spPr>
          <a:xfrm>
            <a:off x="457203" y="215676"/>
            <a:ext cx="11277597" cy="567492"/>
          </a:xfrm>
        </p:spPr>
        <p:txBody>
          <a:bodyPr/>
          <a:lstStyle>
            <a:lvl1pPr>
              <a:defRPr b="0" i="0">
                <a:solidFill>
                  <a:srgbClr val="F58220"/>
                </a:solidFill>
                <a:latin typeface="Gotham-Book"/>
                <a:cs typeface="Gotham-Book"/>
              </a:defRPr>
            </a:lvl1pPr>
          </a:lstStyle>
          <a:p>
            <a:r>
              <a:rPr lang="en-US" dirty="0"/>
              <a:t>Click to edit Master title style</a:t>
            </a:r>
          </a:p>
        </p:txBody>
      </p:sp>
      <p:sp>
        <p:nvSpPr>
          <p:cNvPr id="5" name="Text Placeholder 4"/>
          <p:cNvSpPr>
            <a:spLocks noGrp="1"/>
          </p:cNvSpPr>
          <p:nvPr>
            <p:ph type="body" sz="quarter" idx="10"/>
          </p:nvPr>
        </p:nvSpPr>
        <p:spPr>
          <a:xfrm>
            <a:off x="457200" y="824450"/>
            <a:ext cx="11277600" cy="403218"/>
          </a:xfrm>
        </p:spPr>
        <p:txBody>
          <a:bodyPr/>
          <a:lstStyle>
            <a:lvl1pPr marL="0" indent="0">
              <a:buNone/>
              <a:defRPr b="0" i="0">
                <a:solidFill>
                  <a:srgbClr val="323C53"/>
                </a:solidFill>
                <a:latin typeface="Gotham-Book"/>
                <a:cs typeface="Gotham-Book"/>
              </a:defRPr>
            </a:lvl1pPr>
          </a:lstStyle>
          <a:p>
            <a:pPr lvl="0"/>
            <a:r>
              <a:rPr lang="en-US" dirty="0"/>
              <a:t>Click to edit Master text styles</a:t>
            </a:r>
          </a:p>
        </p:txBody>
      </p:sp>
      <p:sp>
        <p:nvSpPr>
          <p:cNvPr id="4" name="Text Placeholder 3"/>
          <p:cNvSpPr>
            <a:spLocks noGrp="1"/>
          </p:cNvSpPr>
          <p:nvPr>
            <p:ph type="body" sz="quarter" idx="12" hasCustomPrompt="1"/>
          </p:nvPr>
        </p:nvSpPr>
        <p:spPr>
          <a:xfrm>
            <a:off x="476955" y="1512887"/>
            <a:ext cx="11277600" cy="4720695"/>
          </a:xfrm>
          <a:solidFill>
            <a:srgbClr val="F58220"/>
          </a:solidFill>
        </p:spPr>
        <p:txBody>
          <a:bodyPr vert="horz" lIns="182880" tIns="182880" rIns="182880" bIns="182880" rtlCol="0">
            <a:normAutofit/>
          </a:bodyPr>
          <a:lstStyle>
            <a:lvl1pPr>
              <a:buClr>
                <a:schemeClr val="bg1"/>
              </a:buClr>
              <a:defRPr lang="en-US" b="0" i="0" baseline="0" smtClean="0">
                <a:solidFill>
                  <a:schemeClr val="bg1"/>
                </a:solidFill>
                <a:latin typeface="Gotham-Book"/>
                <a:cs typeface="Gotham-Book"/>
              </a:defRPr>
            </a:lvl1pPr>
            <a:lvl2pPr marL="457200" indent="0">
              <a:buNone/>
              <a:defRPr lang="en-US" b="0" i="0" smtClean="0">
                <a:solidFill>
                  <a:schemeClr val="bg1"/>
                </a:solidFill>
                <a:latin typeface="Gotham-Book"/>
                <a:cs typeface="Gotham-Book"/>
              </a:defRPr>
            </a:lvl2pPr>
            <a:lvl3pPr>
              <a:defRPr lang="en-US" b="0" i="0" smtClean="0">
                <a:solidFill>
                  <a:schemeClr val="bg1"/>
                </a:solidFill>
                <a:latin typeface="Gotham-Book"/>
                <a:cs typeface="Gotham-Book"/>
              </a:defRPr>
            </a:lvl3pPr>
            <a:lvl4pPr>
              <a:defRPr lang="en-US" b="0" i="0" smtClean="0">
                <a:solidFill>
                  <a:schemeClr val="bg1"/>
                </a:solidFill>
                <a:latin typeface="Gotham-Book"/>
                <a:cs typeface="Gotham-Book"/>
              </a:defRPr>
            </a:lvl4pPr>
            <a:lvl5pPr>
              <a:defRPr lang="en-US" b="0" i="0">
                <a:solidFill>
                  <a:schemeClr val="bg1"/>
                </a:solidFill>
                <a:latin typeface="Gotham-Book"/>
                <a:cs typeface="Gotham-Book"/>
              </a:defRPr>
            </a:lvl5pPr>
          </a:lstStyle>
          <a:p>
            <a:r>
              <a:rPr lang="en-US" dirty="0"/>
              <a:t>Summarize the main points of your assessment here</a:t>
            </a:r>
          </a:p>
          <a:p>
            <a:pPr lvl="1"/>
            <a:endParaRPr lang="en-US" dirty="0"/>
          </a:p>
        </p:txBody>
      </p:sp>
    </p:spTree>
    <p:extLst>
      <p:ext uri="{BB962C8B-B14F-4D97-AF65-F5344CB8AC3E}">
        <p14:creationId xmlns:p14="http://schemas.microsoft.com/office/powerpoint/2010/main" val="2119173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mp; Subtitle 1 c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58220"/>
                </a:solidFill>
              </a:defRPr>
            </a:lvl1pPr>
          </a:lstStyle>
          <a:p>
            <a:r>
              <a:rPr lang="en-US"/>
              <a:t>Click to edit Master title style</a:t>
            </a:r>
          </a:p>
        </p:txBody>
      </p:sp>
      <p:sp>
        <p:nvSpPr>
          <p:cNvPr id="5" name="Text Placeholder 4"/>
          <p:cNvSpPr>
            <a:spLocks noGrp="1"/>
          </p:cNvSpPr>
          <p:nvPr>
            <p:ph type="body" sz="quarter" idx="10"/>
          </p:nvPr>
        </p:nvSpPr>
        <p:spPr>
          <a:xfrm>
            <a:off x="457200" y="1057276"/>
            <a:ext cx="11277600" cy="542925"/>
          </a:xfrm>
        </p:spPr>
        <p:txBody>
          <a:bodyPr/>
          <a:lstStyle>
            <a:lvl1pPr marL="0" indent="0">
              <a:buNone/>
              <a:defRPr>
                <a:solidFill>
                  <a:schemeClr val="bg2"/>
                </a:solidFill>
              </a:defRPr>
            </a:lvl1pPr>
          </a:lstStyle>
          <a:p>
            <a:pPr lvl="0"/>
            <a:r>
              <a:rPr lang="en-US" dirty="0"/>
              <a:t>Click to edit Master text styles</a:t>
            </a:r>
          </a:p>
        </p:txBody>
      </p:sp>
      <p:sp>
        <p:nvSpPr>
          <p:cNvPr id="6" name="Text Placeholder 5"/>
          <p:cNvSpPr>
            <a:spLocks noGrp="1"/>
          </p:cNvSpPr>
          <p:nvPr>
            <p:ph type="body" sz="quarter" idx="11"/>
          </p:nvPr>
        </p:nvSpPr>
        <p:spPr>
          <a:xfrm>
            <a:off x="457200" y="1600200"/>
            <a:ext cx="11277600" cy="4495800"/>
          </a:xfrm>
        </p:spPr>
        <p:txBody>
          <a:bodyPr>
            <a:normAutofit/>
          </a:bodyPr>
          <a:lstStyle>
            <a:lvl1pPr>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6231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losing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400">
              <a:lnSpc>
                <a:spcPct val="90000"/>
              </a:lnSpc>
              <a:spcBef>
                <a:spcPts val="600"/>
              </a:spcBef>
            </a:pPr>
            <a:endParaRPr lang="en-US" sz="1400" dirty="0">
              <a:solidFill>
                <a:srgbClr val="FFFFFF"/>
              </a:solidFill>
              <a:latin typeface="Aria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830244" y="3581400"/>
            <a:ext cx="6656658" cy="1729746"/>
          </a:xfrm>
          <a:prstGeom prst="rect">
            <a:avLst/>
          </a:prstGeom>
        </p:spPr>
      </p:pic>
    </p:spTree>
    <p:extLst>
      <p:ext uri="{BB962C8B-B14F-4D97-AF65-F5344CB8AC3E}">
        <p14:creationId xmlns:p14="http://schemas.microsoft.com/office/powerpoint/2010/main" val="2584890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52675-9A68-9E54-19B7-0FF45A10BF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16B1F3-0B51-2B18-A3FB-59C2DD6D5C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58ED52-0186-4CDC-83F9-E8EF5BFFA881}"/>
              </a:ext>
            </a:extLst>
          </p:cNvPr>
          <p:cNvSpPr>
            <a:spLocks noGrp="1"/>
          </p:cNvSpPr>
          <p:nvPr>
            <p:ph type="dt" sz="half" idx="10"/>
          </p:nvPr>
        </p:nvSpPr>
        <p:spPr/>
        <p:txBody>
          <a:bodyPr/>
          <a:lstStyle/>
          <a:p>
            <a:fld id="{D8213CAD-27B5-8F4F-8E82-33715D9CEDC7}" type="datetimeFigureOut">
              <a:rPr lang="en-US" smtClean="0"/>
              <a:t>1/9/23</a:t>
            </a:fld>
            <a:endParaRPr lang="en-US"/>
          </a:p>
        </p:txBody>
      </p:sp>
      <p:sp>
        <p:nvSpPr>
          <p:cNvPr id="5" name="Footer Placeholder 4">
            <a:extLst>
              <a:ext uri="{FF2B5EF4-FFF2-40B4-BE49-F238E27FC236}">
                <a16:creationId xmlns:a16="http://schemas.microsoft.com/office/drawing/2014/main" id="{C8890CBD-1AC4-0781-675E-0903D2F16F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5588B9-0C40-2A46-7B94-772DD7BBEBBF}"/>
              </a:ext>
            </a:extLst>
          </p:cNvPr>
          <p:cNvSpPr>
            <a:spLocks noGrp="1"/>
          </p:cNvSpPr>
          <p:nvPr>
            <p:ph type="sldNum" sz="quarter" idx="12"/>
          </p:nvPr>
        </p:nvSpPr>
        <p:spPr/>
        <p:txBody>
          <a:bodyPr/>
          <a:lstStyle/>
          <a:p>
            <a:fld id="{4587C9F1-981B-254F-B5DD-175AC3F94E6B}" type="slidenum">
              <a:rPr lang="en-US" smtClean="0"/>
              <a:t>‹#›</a:t>
            </a:fld>
            <a:endParaRPr lang="en-US"/>
          </a:p>
        </p:txBody>
      </p:sp>
    </p:spTree>
    <p:extLst>
      <p:ext uri="{BB962C8B-B14F-4D97-AF65-F5344CB8AC3E}">
        <p14:creationId xmlns:p14="http://schemas.microsoft.com/office/powerpoint/2010/main" val="3598111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155A3-57CD-03A7-8853-1FDF557724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27AA35-CCC8-0C6A-E561-47CD34CD22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B882FF-10BB-046F-ECCB-1A7EF4468658}"/>
              </a:ext>
            </a:extLst>
          </p:cNvPr>
          <p:cNvSpPr>
            <a:spLocks noGrp="1"/>
          </p:cNvSpPr>
          <p:nvPr>
            <p:ph type="dt" sz="half" idx="10"/>
          </p:nvPr>
        </p:nvSpPr>
        <p:spPr/>
        <p:txBody>
          <a:bodyPr/>
          <a:lstStyle/>
          <a:p>
            <a:fld id="{D8213CAD-27B5-8F4F-8E82-33715D9CEDC7}" type="datetimeFigureOut">
              <a:rPr lang="en-US" smtClean="0"/>
              <a:t>1/9/23</a:t>
            </a:fld>
            <a:endParaRPr lang="en-US"/>
          </a:p>
        </p:txBody>
      </p:sp>
      <p:sp>
        <p:nvSpPr>
          <p:cNvPr id="5" name="Footer Placeholder 4">
            <a:extLst>
              <a:ext uri="{FF2B5EF4-FFF2-40B4-BE49-F238E27FC236}">
                <a16:creationId xmlns:a16="http://schemas.microsoft.com/office/drawing/2014/main" id="{4848500F-2D72-6A6F-B9EF-A8FB325FD4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5620EE-ED3B-9F05-8D86-EC4969F0614D}"/>
              </a:ext>
            </a:extLst>
          </p:cNvPr>
          <p:cNvSpPr>
            <a:spLocks noGrp="1"/>
          </p:cNvSpPr>
          <p:nvPr>
            <p:ph type="sldNum" sz="quarter" idx="12"/>
          </p:nvPr>
        </p:nvSpPr>
        <p:spPr/>
        <p:txBody>
          <a:bodyPr/>
          <a:lstStyle/>
          <a:p>
            <a:fld id="{4587C9F1-981B-254F-B5DD-175AC3F94E6B}" type="slidenum">
              <a:rPr lang="en-US" smtClean="0"/>
              <a:t>‹#›</a:t>
            </a:fld>
            <a:endParaRPr lang="en-US"/>
          </a:p>
        </p:txBody>
      </p:sp>
    </p:spTree>
    <p:extLst>
      <p:ext uri="{BB962C8B-B14F-4D97-AF65-F5344CB8AC3E}">
        <p14:creationId xmlns:p14="http://schemas.microsoft.com/office/powerpoint/2010/main" val="3706154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A1D27-23DA-115F-B2F9-DBE43F937F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C581A4-70E6-538E-334C-82FB2C7C62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8ADBB2-D40E-13FE-E6F4-F5EFCB66C3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580568-0C19-9DFA-AA26-206080B63395}"/>
              </a:ext>
            </a:extLst>
          </p:cNvPr>
          <p:cNvSpPr>
            <a:spLocks noGrp="1"/>
          </p:cNvSpPr>
          <p:nvPr>
            <p:ph type="dt" sz="half" idx="10"/>
          </p:nvPr>
        </p:nvSpPr>
        <p:spPr/>
        <p:txBody>
          <a:bodyPr/>
          <a:lstStyle/>
          <a:p>
            <a:fld id="{D8213CAD-27B5-8F4F-8E82-33715D9CEDC7}" type="datetimeFigureOut">
              <a:rPr lang="en-US" smtClean="0"/>
              <a:t>1/9/23</a:t>
            </a:fld>
            <a:endParaRPr lang="en-US"/>
          </a:p>
        </p:txBody>
      </p:sp>
      <p:sp>
        <p:nvSpPr>
          <p:cNvPr id="6" name="Footer Placeholder 5">
            <a:extLst>
              <a:ext uri="{FF2B5EF4-FFF2-40B4-BE49-F238E27FC236}">
                <a16:creationId xmlns:a16="http://schemas.microsoft.com/office/drawing/2014/main" id="{82C85D73-9AAD-2F3D-D55B-9FFB67A1AF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629C3F-52D4-05A4-EBBF-430F7CB29F39}"/>
              </a:ext>
            </a:extLst>
          </p:cNvPr>
          <p:cNvSpPr>
            <a:spLocks noGrp="1"/>
          </p:cNvSpPr>
          <p:nvPr>
            <p:ph type="sldNum" sz="quarter" idx="12"/>
          </p:nvPr>
        </p:nvSpPr>
        <p:spPr/>
        <p:txBody>
          <a:bodyPr/>
          <a:lstStyle/>
          <a:p>
            <a:fld id="{4587C9F1-981B-254F-B5DD-175AC3F94E6B}" type="slidenum">
              <a:rPr lang="en-US" smtClean="0"/>
              <a:t>‹#›</a:t>
            </a:fld>
            <a:endParaRPr lang="en-US"/>
          </a:p>
        </p:txBody>
      </p:sp>
    </p:spTree>
    <p:extLst>
      <p:ext uri="{BB962C8B-B14F-4D97-AF65-F5344CB8AC3E}">
        <p14:creationId xmlns:p14="http://schemas.microsoft.com/office/powerpoint/2010/main" val="1949888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4AA19-D8D2-29CE-7AF8-6E3932B69B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9A5686-740E-9C45-CF14-80FE3C0070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EC6821-9E36-7548-C4A2-1D7B358B61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AF376A-877C-672B-3F36-7541291BAB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81513A-65E1-2045-DE49-203C1D9162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3649AD-4239-3B80-7DB5-2822F3B4F702}"/>
              </a:ext>
            </a:extLst>
          </p:cNvPr>
          <p:cNvSpPr>
            <a:spLocks noGrp="1"/>
          </p:cNvSpPr>
          <p:nvPr>
            <p:ph type="dt" sz="half" idx="10"/>
          </p:nvPr>
        </p:nvSpPr>
        <p:spPr/>
        <p:txBody>
          <a:bodyPr/>
          <a:lstStyle/>
          <a:p>
            <a:fld id="{D8213CAD-27B5-8F4F-8E82-33715D9CEDC7}" type="datetimeFigureOut">
              <a:rPr lang="en-US" smtClean="0"/>
              <a:t>1/9/23</a:t>
            </a:fld>
            <a:endParaRPr lang="en-US"/>
          </a:p>
        </p:txBody>
      </p:sp>
      <p:sp>
        <p:nvSpPr>
          <p:cNvPr id="8" name="Footer Placeholder 7">
            <a:extLst>
              <a:ext uri="{FF2B5EF4-FFF2-40B4-BE49-F238E27FC236}">
                <a16:creationId xmlns:a16="http://schemas.microsoft.com/office/drawing/2014/main" id="{F572D1FC-60CA-82FC-B2A8-7B22080A30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B58070-A925-1852-9E88-B0D521545AE2}"/>
              </a:ext>
            </a:extLst>
          </p:cNvPr>
          <p:cNvSpPr>
            <a:spLocks noGrp="1"/>
          </p:cNvSpPr>
          <p:nvPr>
            <p:ph type="sldNum" sz="quarter" idx="12"/>
          </p:nvPr>
        </p:nvSpPr>
        <p:spPr/>
        <p:txBody>
          <a:bodyPr/>
          <a:lstStyle/>
          <a:p>
            <a:fld id="{4587C9F1-981B-254F-B5DD-175AC3F94E6B}" type="slidenum">
              <a:rPr lang="en-US" smtClean="0"/>
              <a:t>‹#›</a:t>
            </a:fld>
            <a:endParaRPr lang="en-US"/>
          </a:p>
        </p:txBody>
      </p:sp>
    </p:spTree>
    <p:extLst>
      <p:ext uri="{BB962C8B-B14F-4D97-AF65-F5344CB8AC3E}">
        <p14:creationId xmlns:p14="http://schemas.microsoft.com/office/powerpoint/2010/main" val="2186964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AAD78-5454-87FD-1561-0D7C8371D3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ECAB03-A3EF-8663-A4BD-8EB269EB45B3}"/>
              </a:ext>
            </a:extLst>
          </p:cNvPr>
          <p:cNvSpPr>
            <a:spLocks noGrp="1"/>
          </p:cNvSpPr>
          <p:nvPr>
            <p:ph type="dt" sz="half" idx="10"/>
          </p:nvPr>
        </p:nvSpPr>
        <p:spPr/>
        <p:txBody>
          <a:bodyPr/>
          <a:lstStyle/>
          <a:p>
            <a:fld id="{D8213CAD-27B5-8F4F-8E82-33715D9CEDC7}" type="datetimeFigureOut">
              <a:rPr lang="en-US" smtClean="0"/>
              <a:t>1/9/23</a:t>
            </a:fld>
            <a:endParaRPr lang="en-US"/>
          </a:p>
        </p:txBody>
      </p:sp>
      <p:sp>
        <p:nvSpPr>
          <p:cNvPr id="4" name="Footer Placeholder 3">
            <a:extLst>
              <a:ext uri="{FF2B5EF4-FFF2-40B4-BE49-F238E27FC236}">
                <a16:creationId xmlns:a16="http://schemas.microsoft.com/office/drawing/2014/main" id="{0A77A87D-D440-F854-3F04-1EDAA1837F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86346F-9E4C-A2D7-3D53-3FC8818CDF6C}"/>
              </a:ext>
            </a:extLst>
          </p:cNvPr>
          <p:cNvSpPr>
            <a:spLocks noGrp="1"/>
          </p:cNvSpPr>
          <p:nvPr>
            <p:ph type="sldNum" sz="quarter" idx="12"/>
          </p:nvPr>
        </p:nvSpPr>
        <p:spPr/>
        <p:txBody>
          <a:bodyPr/>
          <a:lstStyle/>
          <a:p>
            <a:fld id="{4587C9F1-981B-254F-B5DD-175AC3F94E6B}" type="slidenum">
              <a:rPr lang="en-US" smtClean="0"/>
              <a:t>‹#›</a:t>
            </a:fld>
            <a:endParaRPr lang="en-US"/>
          </a:p>
        </p:txBody>
      </p:sp>
    </p:spTree>
    <p:extLst>
      <p:ext uri="{BB962C8B-B14F-4D97-AF65-F5344CB8AC3E}">
        <p14:creationId xmlns:p14="http://schemas.microsoft.com/office/powerpoint/2010/main" val="3540034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45CA4C-D89A-06EF-DF90-D30988E46D82}"/>
              </a:ext>
            </a:extLst>
          </p:cNvPr>
          <p:cNvSpPr>
            <a:spLocks noGrp="1"/>
          </p:cNvSpPr>
          <p:nvPr>
            <p:ph type="dt" sz="half" idx="10"/>
          </p:nvPr>
        </p:nvSpPr>
        <p:spPr/>
        <p:txBody>
          <a:bodyPr/>
          <a:lstStyle/>
          <a:p>
            <a:fld id="{D8213CAD-27B5-8F4F-8E82-33715D9CEDC7}" type="datetimeFigureOut">
              <a:rPr lang="en-US" smtClean="0"/>
              <a:t>1/9/23</a:t>
            </a:fld>
            <a:endParaRPr lang="en-US"/>
          </a:p>
        </p:txBody>
      </p:sp>
      <p:sp>
        <p:nvSpPr>
          <p:cNvPr id="3" name="Footer Placeholder 2">
            <a:extLst>
              <a:ext uri="{FF2B5EF4-FFF2-40B4-BE49-F238E27FC236}">
                <a16:creationId xmlns:a16="http://schemas.microsoft.com/office/drawing/2014/main" id="{FE885930-0A43-6BDF-6E67-D45F853BB5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082A86-76F6-34FC-33C7-3B315114F313}"/>
              </a:ext>
            </a:extLst>
          </p:cNvPr>
          <p:cNvSpPr>
            <a:spLocks noGrp="1"/>
          </p:cNvSpPr>
          <p:nvPr>
            <p:ph type="sldNum" sz="quarter" idx="12"/>
          </p:nvPr>
        </p:nvSpPr>
        <p:spPr/>
        <p:txBody>
          <a:bodyPr/>
          <a:lstStyle/>
          <a:p>
            <a:fld id="{4587C9F1-981B-254F-B5DD-175AC3F94E6B}" type="slidenum">
              <a:rPr lang="en-US" smtClean="0"/>
              <a:t>‹#›</a:t>
            </a:fld>
            <a:endParaRPr lang="en-US"/>
          </a:p>
        </p:txBody>
      </p:sp>
    </p:spTree>
    <p:extLst>
      <p:ext uri="{BB962C8B-B14F-4D97-AF65-F5344CB8AC3E}">
        <p14:creationId xmlns:p14="http://schemas.microsoft.com/office/powerpoint/2010/main" val="126773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E9BD3-BA4F-93FF-B1E1-79D7CE27D0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E0E8702-9B5D-1F5C-2A08-B07F526F44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686F62-16F3-0827-AB4F-B7D5C3C46F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71CE7E-73CA-F644-9D92-F7BE0C20659B}"/>
              </a:ext>
            </a:extLst>
          </p:cNvPr>
          <p:cNvSpPr>
            <a:spLocks noGrp="1"/>
          </p:cNvSpPr>
          <p:nvPr>
            <p:ph type="dt" sz="half" idx="10"/>
          </p:nvPr>
        </p:nvSpPr>
        <p:spPr/>
        <p:txBody>
          <a:bodyPr/>
          <a:lstStyle/>
          <a:p>
            <a:fld id="{D8213CAD-27B5-8F4F-8E82-33715D9CEDC7}" type="datetimeFigureOut">
              <a:rPr lang="en-US" smtClean="0"/>
              <a:t>1/9/23</a:t>
            </a:fld>
            <a:endParaRPr lang="en-US"/>
          </a:p>
        </p:txBody>
      </p:sp>
      <p:sp>
        <p:nvSpPr>
          <p:cNvPr id="6" name="Footer Placeholder 5">
            <a:extLst>
              <a:ext uri="{FF2B5EF4-FFF2-40B4-BE49-F238E27FC236}">
                <a16:creationId xmlns:a16="http://schemas.microsoft.com/office/drawing/2014/main" id="{2909DA2C-1A7C-97AC-2FB9-E547A0E100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5F0E1D-B975-2B43-DD9C-E6314A1A562A}"/>
              </a:ext>
            </a:extLst>
          </p:cNvPr>
          <p:cNvSpPr>
            <a:spLocks noGrp="1"/>
          </p:cNvSpPr>
          <p:nvPr>
            <p:ph type="sldNum" sz="quarter" idx="12"/>
          </p:nvPr>
        </p:nvSpPr>
        <p:spPr/>
        <p:txBody>
          <a:bodyPr/>
          <a:lstStyle/>
          <a:p>
            <a:fld id="{4587C9F1-981B-254F-B5DD-175AC3F94E6B}" type="slidenum">
              <a:rPr lang="en-US" smtClean="0"/>
              <a:t>‹#›</a:t>
            </a:fld>
            <a:endParaRPr lang="en-US"/>
          </a:p>
        </p:txBody>
      </p:sp>
    </p:spTree>
    <p:extLst>
      <p:ext uri="{BB962C8B-B14F-4D97-AF65-F5344CB8AC3E}">
        <p14:creationId xmlns:p14="http://schemas.microsoft.com/office/powerpoint/2010/main" val="2619925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79E2A-8C49-A0E3-C776-A33134C00F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B6A93B-44CE-E39D-FAF4-0DD348D37B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700E0B-0E54-43A7-45EB-07C5AC1319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003CA8-CE0D-8483-9E7D-0076D42EA1CF}"/>
              </a:ext>
            </a:extLst>
          </p:cNvPr>
          <p:cNvSpPr>
            <a:spLocks noGrp="1"/>
          </p:cNvSpPr>
          <p:nvPr>
            <p:ph type="dt" sz="half" idx="10"/>
          </p:nvPr>
        </p:nvSpPr>
        <p:spPr/>
        <p:txBody>
          <a:bodyPr/>
          <a:lstStyle/>
          <a:p>
            <a:fld id="{D8213CAD-27B5-8F4F-8E82-33715D9CEDC7}" type="datetimeFigureOut">
              <a:rPr lang="en-US" smtClean="0"/>
              <a:t>1/9/23</a:t>
            </a:fld>
            <a:endParaRPr lang="en-US"/>
          </a:p>
        </p:txBody>
      </p:sp>
      <p:sp>
        <p:nvSpPr>
          <p:cNvPr id="6" name="Footer Placeholder 5">
            <a:extLst>
              <a:ext uri="{FF2B5EF4-FFF2-40B4-BE49-F238E27FC236}">
                <a16:creationId xmlns:a16="http://schemas.microsoft.com/office/drawing/2014/main" id="{C591EA86-9778-8721-8711-4255313A7D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9985AB-DC6E-7FA9-F520-974E84442477}"/>
              </a:ext>
            </a:extLst>
          </p:cNvPr>
          <p:cNvSpPr>
            <a:spLocks noGrp="1"/>
          </p:cNvSpPr>
          <p:nvPr>
            <p:ph type="sldNum" sz="quarter" idx="12"/>
          </p:nvPr>
        </p:nvSpPr>
        <p:spPr/>
        <p:txBody>
          <a:bodyPr/>
          <a:lstStyle/>
          <a:p>
            <a:fld id="{4587C9F1-981B-254F-B5DD-175AC3F94E6B}" type="slidenum">
              <a:rPr lang="en-US" smtClean="0"/>
              <a:t>‹#›</a:t>
            </a:fld>
            <a:endParaRPr lang="en-US"/>
          </a:p>
        </p:txBody>
      </p:sp>
    </p:spTree>
    <p:extLst>
      <p:ext uri="{BB962C8B-B14F-4D97-AF65-F5344CB8AC3E}">
        <p14:creationId xmlns:p14="http://schemas.microsoft.com/office/powerpoint/2010/main" val="2661537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2B24EF-7C97-7B9A-6D79-D5479A12D0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CD1C31-0721-033D-CE4F-5A858C9806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D55BB5-2C5A-91F8-9D21-78E076DA1F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213CAD-27B5-8F4F-8E82-33715D9CEDC7}" type="datetimeFigureOut">
              <a:rPr lang="en-US" smtClean="0"/>
              <a:t>1/9/23</a:t>
            </a:fld>
            <a:endParaRPr lang="en-US"/>
          </a:p>
        </p:txBody>
      </p:sp>
      <p:sp>
        <p:nvSpPr>
          <p:cNvPr id="5" name="Footer Placeholder 4">
            <a:extLst>
              <a:ext uri="{FF2B5EF4-FFF2-40B4-BE49-F238E27FC236}">
                <a16:creationId xmlns:a16="http://schemas.microsoft.com/office/drawing/2014/main" id="{1C45F4C1-6AE4-6490-3E0F-A7A5B4A433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C74AD6-D796-C837-9A97-8D0D7AAC13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87C9F1-981B-254F-B5DD-175AC3F94E6B}" type="slidenum">
              <a:rPr lang="en-US" smtClean="0"/>
              <a:t>‹#›</a:t>
            </a:fld>
            <a:endParaRPr lang="en-US"/>
          </a:p>
        </p:txBody>
      </p:sp>
    </p:spTree>
    <p:extLst>
      <p:ext uri="{BB962C8B-B14F-4D97-AF65-F5344CB8AC3E}">
        <p14:creationId xmlns:p14="http://schemas.microsoft.com/office/powerpoint/2010/main" val="2358595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0.png"/><Relationship Id="rId5" Type="http://schemas.openxmlformats.org/officeDocument/2006/relationships/image" Target="../media/image14.png"/><Relationship Id="rId10" Type="http://schemas.openxmlformats.org/officeDocument/2006/relationships/image" Target="../media/image8.png"/><Relationship Id="rId4" Type="http://schemas.openxmlformats.org/officeDocument/2006/relationships/image" Target="../media/image1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png"/><Relationship Id="rId7"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49.emf"/><Relationship Id="rId11" Type="http://schemas.openxmlformats.org/officeDocument/2006/relationships/image" Target="../media/image14.png"/><Relationship Id="rId5" Type="http://schemas.openxmlformats.org/officeDocument/2006/relationships/image" Target="../media/image48.emf"/><Relationship Id="rId10" Type="http://schemas.openxmlformats.org/officeDocument/2006/relationships/image" Target="../media/image4.png"/><Relationship Id="rId4" Type="http://schemas.openxmlformats.org/officeDocument/2006/relationships/image" Target="../media/image47.png"/><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3.png"/><Relationship Id="rId7" Type="http://schemas.openxmlformats.org/officeDocument/2006/relationships/image" Target="../media/image61.png"/><Relationship Id="rId12"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49.emf"/><Relationship Id="rId11" Type="http://schemas.openxmlformats.org/officeDocument/2006/relationships/image" Target="../media/image4.png"/><Relationship Id="rId5" Type="http://schemas.openxmlformats.org/officeDocument/2006/relationships/image" Target="../media/image48.emf"/><Relationship Id="rId10" Type="http://schemas.openxmlformats.org/officeDocument/2006/relationships/image" Target="../media/image5.png"/><Relationship Id="rId4" Type="http://schemas.openxmlformats.org/officeDocument/2006/relationships/image" Target="../media/image47.png"/><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3.png"/><Relationship Id="rId7" Type="http://schemas.openxmlformats.org/officeDocument/2006/relationships/image" Target="../media/image8.png"/><Relationship Id="rId12"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49.emf"/><Relationship Id="rId11" Type="http://schemas.openxmlformats.org/officeDocument/2006/relationships/image" Target="../media/image4.png"/><Relationship Id="rId5" Type="http://schemas.openxmlformats.org/officeDocument/2006/relationships/image" Target="../media/image48.emf"/><Relationship Id="rId10" Type="http://schemas.openxmlformats.org/officeDocument/2006/relationships/image" Target="../media/image5.png"/><Relationship Id="rId4" Type="http://schemas.openxmlformats.org/officeDocument/2006/relationships/image" Target="../media/image47.png"/><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4.png"/><Relationship Id="rId3" Type="http://schemas.openxmlformats.org/officeDocument/2006/relationships/image" Target="../media/image13.png"/><Relationship Id="rId7" Type="http://schemas.openxmlformats.org/officeDocument/2006/relationships/image" Target="../media/image62.png"/><Relationship Id="rId12"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49.emf"/><Relationship Id="rId11" Type="http://schemas.openxmlformats.org/officeDocument/2006/relationships/image" Target="../media/image6.png"/><Relationship Id="rId5" Type="http://schemas.openxmlformats.org/officeDocument/2006/relationships/image" Target="../media/image48.emf"/><Relationship Id="rId10" Type="http://schemas.openxmlformats.org/officeDocument/2006/relationships/image" Target="../media/image7.png"/><Relationship Id="rId4" Type="http://schemas.openxmlformats.org/officeDocument/2006/relationships/image" Target="../media/image47.png"/><Relationship Id="rId9" Type="http://schemas.openxmlformats.org/officeDocument/2006/relationships/image" Target="../media/image8.png"/><Relationship Id="rId1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4.png"/><Relationship Id="rId3" Type="http://schemas.openxmlformats.org/officeDocument/2006/relationships/image" Target="../media/image13.png"/><Relationship Id="rId7" Type="http://schemas.openxmlformats.org/officeDocument/2006/relationships/image" Target="../media/image10.png"/><Relationship Id="rId12"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49.emf"/><Relationship Id="rId11" Type="http://schemas.openxmlformats.org/officeDocument/2006/relationships/image" Target="../media/image6.png"/><Relationship Id="rId5" Type="http://schemas.openxmlformats.org/officeDocument/2006/relationships/image" Target="../media/image48.emf"/><Relationship Id="rId10" Type="http://schemas.openxmlformats.org/officeDocument/2006/relationships/image" Target="../media/image7.png"/><Relationship Id="rId4" Type="http://schemas.openxmlformats.org/officeDocument/2006/relationships/image" Target="../media/image47.png"/><Relationship Id="rId9" Type="http://schemas.openxmlformats.org/officeDocument/2006/relationships/image" Target="../media/image8.png"/><Relationship Id="rId1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image" Target="../media/image66.png"/><Relationship Id="rId5" Type="http://schemas.openxmlformats.org/officeDocument/2006/relationships/image" Target="../media/image48.emf"/><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image" Target="../media/image16.png"/><Relationship Id="rId21" Type="http://schemas.openxmlformats.org/officeDocument/2006/relationships/image" Target="../media/image34.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notesSlide" Target="../notesSlides/notesSlide2.xml"/><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19" Type="http://schemas.openxmlformats.org/officeDocument/2006/relationships/image" Target="../media/image32.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 Id="rId22" Type="http://schemas.openxmlformats.org/officeDocument/2006/relationships/image" Target="../media/image35.pn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70.png"/></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22.xml.rels><?xml version="1.0" encoding="UTF-8" standalone="yes"?>
<Relationships xmlns="http://schemas.openxmlformats.org/package/2006/relationships"><Relationship Id="rId8" Type="http://schemas.openxmlformats.org/officeDocument/2006/relationships/hyperlink" Target="http://www.naics.com/search.htm" TargetMode="External"/><Relationship Id="rId13" Type="http://schemas.openxmlformats.org/officeDocument/2006/relationships/image" Target="../media/image73.png"/><Relationship Id="rId3" Type="http://schemas.openxmlformats.org/officeDocument/2006/relationships/hyperlink" Target="http://www.amazon.com/" TargetMode="External"/><Relationship Id="rId7" Type="http://schemas.openxmlformats.org/officeDocument/2006/relationships/hyperlink" Target="http://www.alibaba.com/" TargetMode="External"/><Relationship Id="rId12" Type="http://schemas.openxmlformats.org/officeDocument/2006/relationships/image" Target="../media/image72.png"/><Relationship Id="rId2" Type="http://schemas.openxmlformats.org/officeDocument/2006/relationships/notesSlide" Target="../notesSlides/notesSlide22.xml"/><Relationship Id="rId16" Type="http://schemas.openxmlformats.org/officeDocument/2006/relationships/image" Target="../media/image76.png"/><Relationship Id="rId1" Type="http://schemas.openxmlformats.org/officeDocument/2006/relationships/slideLayout" Target="../slideLayouts/slideLayout6.xml"/><Relationship Id="rId6" Type="http://schemas.openxmlformats.org/officeDocument/2006/relationships/hyperlink" Target="http://translate.google.com/globalmarketfinder/index.html?locale=en" TargetMode="External"/><Relationship Id="rId11" Type="http://schemas.openxmlformats.org/officeDocument/2006/relationships/image" Target="../media/image71.png"/><Relationship Id="rId5" Type="http://schemas.openxmlformats.org/officeDocument/2006/relationships/hyperlink" Target="http://www.google.com/trends/" TargetMode="External"/><Relationship Id="rId15" Type="http://schemas.openxmlformats.org/officeDocument/2006/relationships/image" Target="../media/image75.png"/><Relationship Id="rId10" Type="http://schemas.openxmlformats.org/officeDocument/2006/relationships/hyperlink" Target="http://www.isvworld.com/" TargetMode="External"/><Relationship Id="rId4" Type="http://schemas.openxmlformats.org/officeDocument/2006/relationships/hyperlink" Target="http://www.googlekeywordtool.com/" TargetMode="External"/><Relationship Id="rId9" Type="http://schemas.openxmlformats.org/officeDocument/2006/relationships/hyperlink" Target="https://www.osha.gov/pls/imis/sic_manual.html" TargetMode="External"/><Relationship Id="rId14" Type="http://schemas.openxmlformats.org/officeDocument/2006/relationships/image" Target="../media/image74.png"/></Relationships>
</file>

<file path=ppt/slides/_rels/slide2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5.png"/><Relationship Id="rId7" Type="http://schemas.openxmlformats.org/officeDocument/2006/relationships/diagramColors" Target="../diagrams/colors4.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78.png"/><Relationship Id="rId3" Type="http://schemas.openxmlformats.org/officeDocument/2006/relationships/hyperlink" Target="http://www.trustradius.com/" TargetMode="External"/><Relationship Id="rId7" Type="http://schemas.openxmlformats.org/officeDocument/2006/relationships/hyperlink" Target="http://dir.yahoo.com/business_and_economy/directories/companies" TargetMode="External"/><Relationship Id="rId12" Type="http://schemas.openxmlformats.org/officeDocument/2006/relationships/image" Target="../media/image59.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hyperlink" Target="http://www.alexa.com/" TargetMode="External"/><Relationship Id="rId11" Type="http://schemas.openxmlformats.org/officeDocument/2006/relationships/image" Target="../media/image58.jpg"/><Relationship Id="rId5" Type="http://schemas.openxmlformats.org/officeDocument/2006/relationships/hyperlink" Target="http://www.similarsites.com/" TargetMode="External"/><Relationship Id="rId10" Type="http://schemas.openxmlformats.org/officeDocument/2006/relationships/image" Target="../media/image57.jpg"/><Relationship Id="rId4" Type="http://schemas.openxmlformats.org/officeDocument/2006/relationships/hyperlink" Target="http://www.g2crowd.com/" TargetMode="External"/><Relationship Id="rId9" Type="http://schemas.openxmlformats.org/officeDocument/2006/relationships/image" Target="../media/image7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jpg"/><Relationship Id="rId9" Type="http://schemas.openxmlformats.org/officeDocument/2006/relationships/image" Target="../media/image43.png"/></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63.png"/><Relationship Id="rId4" Type="http://schemas.openxmlformats.org/officeDocument/2006/relationships/image" Target="../media/image8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15.xml"/><Relationship Id="rId4" Type="http://schemas.openxmlformats.org/officeDocument/2006/relationships/slide" Target="slide6.xml"/></Relationships>
</file>

<file path=ppt/slides/_rels/slide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15.xml"/><Relationship Id="rId5" Type="http://schemas.microsoft.com/office/2007/relationships/hdphoto" Target="../media/hdphoto4.wdp"/><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15.xml"/><Relationship Id="rId6" Type="http://schemas.microsoft.com/office/2007/relationships/hdphoto" Target="../media/hdphoto4.wdp"/><Relationship Id="rId5" Type="http://schemas.openxmlformats.org/officeDocument/2006/relationships/image" Target="../media/image3.png"/><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5.wdp"/><Relationship Id="rId2" Type="http://schemas.openxmlformats.org/officeDocument/2006/relationships/notesSlide" Target="../notesSlides/notesSlide42.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4.png"/><Relationship Id="rId7"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15.xml"/><Relationship Id="rId6" Type="http://schemas.openxmlformats.org/officeDocument/2006/relationships/image" Target="../media/image4.png"/><Relationship Id="rId5" Type="http://schemas.openxmlformats.org/officeDocument/2006/relationships/image" Target="../media/image5.png"/><Relationship Id="rId10" Type="http://schemas.openxmlformats.org/officeDocument/2006/relationships/hyperlink" Target="https://www.udemy.com/how-to-build-your-own-online-business/" TargetMode="External"/><Relationship Id="rId4" Type="http://schemas.openxmlformats.org/officeDocument/2006/relationships/image" Target="../media/image6.png"/><Relationship Id="rId9" Type="http://schemas.microsoft.com/office/2007/relationships/hdphoto" Target="../media/hdphoto6.wdp"/></Relationships>
</file>

<file path=ppt/slides/_rels/slide4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1.png"/><Relationship Id="rId7"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15.xml"/><Relationship Id="rId6" Type="http://schemas.openxmlformats.org/officeDocument/2006/relationships/image" Target="../media/image5.png"/><Relationship Id="rId5" Type="http://schemas.openxmlformats.org/officeDocument/2006/relationships/image" Target="../media/image6.png"/><Relationship Id="rId10" Type="http://schemas.microsoft.com/office/2007/relationships/hdphoto" Target="../media/hdphoto4.wdp"/><Relationship Id="rId4" Type="http://schemas.openxmlformats.org/officeDocument/2006/relationships/image" Target="../media/image7.png"/><Relationship Id="rId9" Type="http://schemas.openxmlformats.org/officeDocument/2006/relationships/image" Target="../media/image3.png"/></Relationships>
</file>

<file path=ppt/slides/_rels/slide4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15.xml"/><Relationship Id="rId6" Type="http://schemas.openxmlformats.org/officeDocument/2006/relationships/image" Target="../media/image5.png"/><Relationship Id="rId5" Type="http://schemas.openxmlformats.org/officeDocument/2006/relationships/image" Target="../media/image6.png"/><Relationship Id="rId10" Type="http://schemas.microsoft.com/office/2007/relationships/hdphoto" Target="../media/hdphoto7.wdp"/><Relationship Id="rId4" Type="http://schemas.openxmlformats.org/officeDocument/2006/relationships/image" Target="../media/image7.png"/><Relationship Id="rId9" Type="http://schemas.openxmlformats.org/officeDocument/2006/relationships/image" Target="../media/image3.png"/></Relationships>
</file>

<file path=ppt/slides/_rels/slide4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hyperlink" Target="http://FindingADeveloper.com" TargetMode="External"/><Relationship Id="rId3" Type="http://schemas.openxmlformats.org/officeDocument/2006/relationships/image" Target="../media/image62.png"/><Relationship Id="rId7" Type="http://schemas.openxmlformats.org/officeDocument/2006/relationships/image" Target="../media/image6.png"/><Relationship Id="rId12" Type="http://schemas.microsoft.com/office/2007/relationships/hdphoto" Target="../media/hdphoto3.wdp"/><Relationship Id="rId2" Type="http://schemas.openxmlformats.org/officeDocument/2006/relationships/notesSlide" Target="../notesSlides/notesSlide46.xml"/><Relationship Id="rId1" Type="http://schemas.openxmlformats.org/officeDocument/2006/relationships/slideLayout" Target="../slideLayouts/slideLayout15.xml"/><Relationship Id="rId6" Type="http://schemas.openxmlformats.org/officeDocument/2006/relationships/image" Target="../media/image7.png"/><Relationship Id="rId11" Type="http://schemas.openxmlformats.org/officeDocument/2006/relationships/image" Target="../media/image3.png"/><Relationship Id="rId5" Type="http://schemas.openxmlformats.org/officeDocument/2006/relationships/image" Target="../media/image8.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4.png"/></Relationships>
</file>

<file path=ppt/slides/_rels/slide4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0.png"/><Relationship Id="rId7" Type="http://schemas.openxmlformats.org/officeDocument/2006/relationships/image" Target="../media/image6.png"/><Relationship Id="rId12" Type="http://schemas.microsoft.com/office/2007/relationships/hdphoto" Target="../media/hdphoto7.wdp"/><Relationship Id="rId2" Type="http://schemas.openxmlformats.org/officeDocument/2006/relationships/notesSlide" Target="../notesSlides/notesSlide47.xml"/><Relationship Id="rId1" Type="http://schemas.openxmlformats.org/officeDocument/2006/relationships/slideLayout" Target="../slideLayouts/slideLayout15.xml"/><Relationship Id="rId6" Type="http://schemas.openxmlformats.org/officeDocument/2006/relationships/image" Target="../media/image7.png"/><Relationship Id="rId11" Type="http://schemas.openxmlformats.org/officeDocument/2006/relationships/image" Target="../media/image3.png"/><Relationship Id="rId5" Type="http://schemas.openxmlformats.org/officeDocument/2006/relationships/image" Target="../media/image8.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notesSlide" Target="../notesSlides/notesSlide50.xml"/><Relationship Id="rId1" Type="http://schemas.openxmlformats.org/officeDocument/2006/relationships/slideLayout" Target="../slideLayouts/slideLayout17.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5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51.xml"/><Relationship Id="rId1" Type="http://schemas.openxmlformats.org/officeDocument/2006/relationships/slideLayout" Target="../slideLayouts/slideLayout17.xml"/><Relationship Id="rId4" Type="http://schemas.openxmlformats.org/officeDocument/2006/relationships/image" Target="../media/image91.png"/></Relationships>
</file>

<file path=ppt/slides/_rels/slide52.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notesSlide" Target="../notesSlides/notesSlide52.xml"/><Relationship Id="rId1" Type="http://schemas.openxmlformats.org/officeDocument/2006/relationships/slideLayout" Target="../slideLayouts/slideLayout17.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 Id="rId9" Type="http://schemas.microsoft.com/office/2007/relationships/hdphoto" Target="../media/hdphoto8.wdp"/></Relationships>
</file>

<file path=ppt/slides/_rels/slide5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53.xml"/><Relationship Id="rId1" Type="http://schemas.openxmlformats.org/officeDocument/2006/relationships/slideLayout" Target="../slideLayouts/slideLayout17.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54.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54.xml"/><Relationship Id="rId1" Type="http://schemas.openxmlformats.org/officeDocument/2006/relationships/slideLayout" Target="../slideLayouts/slideLayout18.xml"/><Relationship Id="rId4" Type="http://schemas.openxmlformats.org/officeDocument/2006/relationships/image" Target="../media/image103.jpg"/></Relationships>
</file>

<file path=ppt/slides/_rels/slide55.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55.xml"/><Relationship Id="rId1" Type="http://schemas.openxmlformats.org/officeDocument/2006/relationships/slideLayout" Target="../slideLayouts/slideLayout17.xml"/><Relationship Id="rId5" Type="http://schemas.openxmlformats.org/officeDocument/2006/relationships/image" Target="../media/image106.png"/><Relationship Id="rId4" Type="http://schemas.openxmlformats.org/officeDocument/2006/relationships/image" Target="../media/image105.png"/></Relationships>
</file>

<file path=ppt/slides/_rels/slide56.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56.xml"/><Relationship Id="rId1" Type="http://schemas.openxmlformats.org/officeDocument/2006/relationships/slideLayout" Target="../slideLayouts/slideLayout17.xml"/><Relationship Id="rId5" Type="http://schemas.openxmlformats.org/officeDocument/2006/relationships/image" Target="../media/image106.png"/><Relationship Id="rId4" Type="http://schemas.openxmlformats.org/officeDocument/2006/relationships/image" Target="../media/image105.png"/></Relationships>
</file>

<file path=ppt/slides/_rels/slide57.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57.xml"/><Relationship Id="rId1" Type="http://schemas.openxmlformats.org/officeDocument/2006/relationships/slideLayout" Target="../slideLayouts/slideLayout17.xml"/><Relationship Id="rId5" Type="http://schemas.openxmlformats.org/officeDocument/2006/relationships/image" Target="../media/image106.png"/><Relationship Id="rId4" Type="http://schemas.openxmlformats.org/officeDocument/2006/relationships/image" Target="../media/image105.png"/></Relationships>
</file>

<file path=ppt/slides/_rels/slide58.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slide" Target="slide6.xm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49.emf"/><Relationship Id="rId5" Type="http://schemas.openxmlformats.org/officeDocument/2006/relationships/image" Target="../media/image48.emf"/><Relationship Id="rId4" Type="http://schemas.openxmlformats.org/officeDocument/2006/relationships/image" Target="../media/image47.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49.emf"/><Relationship Id="rId5" Type="http://schemas.openxmlformats.org/officeDocument/2006/relationships/image" Target="../media/image48.emf"/><Relationship Id="rId4" Type="http://schemas.openxmlformats.org/officeDocument/2006/relationships/image" Target="../media/image47.png"/><Relationship Id="rId9" Type="http://schemas.microsoft.com/office/2007/relationships/hdphoto" Target="../media/hdphoto3.wdp"/></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3.png"/><Relationship Id="rId7" Type="http://schemas.openxmlformats.org/officeDocument/2006/relationships/image" Target="../media/image49.emf"/><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48.emf"/><Relationship Id="rId5" Type="http://schemas.openxmlformats.org/officeDocument/2006/relationships/image" Target="../media/image47.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3.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49.emf"/><Relationship Id="rId5" Type="http://schemas.openxmlformats.org/officeDocument/2006/relationships/image" Target="../media/image48.emf"/><Relationship Id="rId4" Type="http://schemas.openxmlformats.org/officeDocument/2006/relationships/image" Target="../media/image47.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3352296" y="2094260"/>
            <a:ext cx="5563105" cy="4443353"/>
            <a:chOff x="3185153" y="1310493"/>
            <a:chExt cx="5563105" cy="4443353"/>
          </a:xfrm>
        </p:grpSpPr>
        <p:sp>
          <p:nvSpPr>
            <p:cNvPr id="21" name="Rounded Rectangle 20"/>
            <p:cNvSpPr/>
            <p:nvPr/>
          </p:nvSpPr>
          <p:spPr>
            <a:xfrm>
              <a:off x="3894099" y="1541281"/>
              <a:ext cx="1050864" cy="552953"/>
            </a:xfrm>
            <a:prstGeom prst="roundRect">
              <a:avLst>
                <a:gd name="adj" fmla="val 51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r>
                <a:rPr lang="en-US" sz="1050" dirty="0">
                  <a:solidFill>
                    <a:srgbClr val="323C53"/>
                  </a:solidFill>
                  <a:latin typeface="Gotham-Book" charset="0"/>
                  <a:ea typeface="Gotham-Book" charset="0"/>
                  <a:cs typeface="Gotham-Book" charset="0"/>
                </a:rPr>
                <a:t>Value Proposition</a:t>
              </a:r>
            </a:p>
          </p:txBody>
        </p:sp>
        <p:sp>
          <p:nvSpPr>
            <p:cNvPr id="24" name="Rounded Rectangle 23"/>
            <p:cNvSpPr/>
            <p:nvPr/>
          </p:nvSpPr>
          <p:spPr>
            <a:xfrm>
              <a:off x="6541918" y="1541281"/>
              <a:ext cx="1050864" cy="552953"/>
            </a:xfrm>
            <a:prstGeom prst="roundRect">
              <a:avLst>
                <a:gd name="adj" fmla="val 51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r>
                <a:rPr lang="en-US" sz="1050" dirty="0">
                  <a:solidFill>
                    <a:srgbClr val="323C53"/>
                  </a:solidFill>
                  <a:latin typeface="Gotham-Book" charset="0"/>
                  <a:ea typeface="Gotham-Book" charset="0"/>
                  <a:cs typeface="Gotham-Book" charset="0"/>
                </a:rPr>
                <a:t>Market</a:t>
              </a:r>
              <a:br>
                <a:rPr lang="en-US" sz="1050" dirty="0">
                  <a:solidFill>
                    <a:srgbClr val="323C53"/>
                  </a:solidFill>
                  <a:latin typeface="Gotham-Book" charset="0"/>
                  <a:ea typeface="Gotham-Book" charset="0"/>
                  <a:cs typeface="Gotham-Book" charset="0"/>
                </a:rPr>
              </a:br>
              <a:r>
                <a:rPr lang="en-US" sz="1050" dirty="0">
                  <a:solidFill>
                    <a:srgbClr val="323C53"/>
                  </a:solidFill>
                  <a:latin typeface="Gotham-Book" charset="0"/>
                  <a:ea typeface="Gotham-Book" charset="0"/>
                  <a:cs typeface="Gotham-Book" charset="0"/>
                </a:rPr>
                <a:t>Size</a:t>
              </a:r>
            </a:p>
          </p:txBody>
        </p:sp>
        <p:sp>
          <p:nvSpPr>
            <p:cNvPr id="25" name="Rounded Rectangle 24"/>
            <p:cNvSpPr/>
            <p:nvPr/>
          </p:nvSpPr>
          <p:spPr>
            <a:xfrm>
              <a:off x="5209656" y="3330090"/>
              <a:ext cx="1050864" cy="539896"/>
            </a:xfrm>
            <a:prstGeom prst="roundRect">
              <a:avLst>
                <a:gd name="adj" fmla="val 51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r>
                <a:rPr lang="en-US" sz="1050" dirty="0">
                  <a:solidFill>
                    <a:srgbClr val="323C53"/>
                  </a:solidFill>
                  <a:latin typeface="Gotham-Book" charset="0"/>
                  <a:ea typeface="Gotham-Book" charset="0"/>
                  <a:cs typeface="Gotham-Book" charset="0"/>
                </a:rPr>
                <a:t>Competitive</a:t>
              </a:r>
              <a:br>
                <a:rPr lang="en-US" sz="1050" dirty="0">
                  <a:solidFill>
                    <a:srgbClr val="323C53"/>
                  </a:solidFill>
                  <a:latin typeface="Gotham-Book" charset="0"/>
                  <a:ea typeface="Gotham-Book" charset="0"/>
                  <a:cs typeface="Gotham-Book" charset="0"/>
                </a:rPr>
              </a:br>
              <a:r>
                <a:rPr lang="en-US" sz="1050" dirty="0">
                  <a:solidFill>
                    <a:srgbClr val="323C53"/>
                  </a:solidFill>
                  <a:latin typeface="Gotham-Book" charset="0"/>
                  <a:ea typeface="Gotham-Book" charset="0"/>
                  <a:cs typeface="Gotham-Book" charset="0"/>
                </a:rPr>
                <a:t>Landscape</a:t>
              </a:r>
            </a:p>
          </p:txBody>
        </p:sp>
        <p:sp>
          <p:nvSpPr>
            <p:cNvPr id="26" name="Rounded Rectangle 25"/>
            <p:cNvSpPr/>
            <p:nvPr/>
          </p:nvSpPr>
          <p:spPr>
            <a:xfrm>
              <a:off x="3894099" y="5000670"/>
              <a:ext cx="1050864" cy="534691"/>
            </a:xfrm>
            <a:prstGeom prst="roundRect">
              <a:avLst>
                <a:gd name="adj" fmla="val 51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r>
                <a:rPr lang="en-US" sz="1050" dirty="0">
                  <a:solidFill>
                    <a:srgbClr val="323C53"/>
                  </a:solidFill>
                  <a:latin typeface="Gotham-Book" charset="0"/>
                  <a:ea typeface="Gotham-Book" charset="0"/>
                  <a:cs typeface="Gotham-Book" charset="0"/>
                </a:rPr>
                <a:t>Market Window</a:t>
              </a:r>
            </a:p>
          </p:txBody>
        </p:sp>
        <p:sp>
          <p:nvSpPr>
            <p:cNvPr id="27" name="Rounded Rectangle 26"/>
            <p:cNvSpPr/>
            <p:nvPr/>
          </p:nvSpPr>
          <p:spPr>
            <a:xfrm>
              <a:off x="5209656" y="1544516"/>
              <a:ext cx="1050864" cy="552953"/>
            </a:xfrm>
            <a:prstGeom prst="roundRect">
              <a:avLst>
                <a:gd name="adj" fmla="val 657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r>
                <a:rPr lang="en-US" sz="1050" dirty="0">
                  <a:solidFill>
                    <a:srgbClr val="323C53"/>
                  </a:solidFill>
                  <a:latin typeface="Gotham-Book" charset="0"/>
                  <a:ea typeface="Gotham-Book" charset="0"/>
                  <a:cs typeface="Gotham-Book" charset="0"/>
                </a:rPr>
                <a:t>Target</a:t>
              </a:r>
              <a:br>
                <a:rPr lang="en-US" sz="1050" dirty="0">
                  <a:solidFill>
                    <a:srgbClr val="323C53"/>
                  </a:solidFill>
                  <a:latin typeface="Gotham-Book" charset="0"/>
                  <a:ea typeface="Gotham-Book" charset="0"/>
                  <a:cs typeface="Gotham-Book" charset="0"/>
                </a:rPr>
              </a:br>
              <a:r>
                <a:rPr lang="en-US" sz="1050" dirty="0">
                  <a:solidFill>
                    <a:srgbClr val="323C53"/>
                  </a:solidFill>
                  <a:latin typeface="Gotham-Book" charset="0"/>
                  <a:ea typeface="Gotham-Book" charset="0"/>
                  <a:cs typeface="Gotham-Book" charset="0"/>
                </a:rPr>
                <a:t>Market</a:t>
              </a:r>
            </a:p>
          </p:txBody>
        </p:sp>
        <p:sp>
          <p:nvSpPr>
            <p:cNvPr id="28" name="Rounded Rectangle 27"/>
            <p:cNvSpPr/>
            <p:nvPr/>
          </p:nvSpPr>
          <p:spPr>
            <a:xfrm>
              <a:off x="6339395" y="3326521"/>
              <a:ext cx="1455909" cy="552953"/>
            </a:xfrm>
            <a:prstGeom prst="roundRect">
              <a:avLst>
                <a:gd name="adj" fmla="val 657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r>
                <a:rPr lang="en-US" sz="1050" dirty="0">
                  <a:solidFill>
                    <a:srgbClr val="323C53"/>
                  </a:solidFill>
                  <a:latin typeface="Gotham-Book" charset="0"/>
                  <a:ea typeface="Gotham-Book" charset="0"/>
                  <a:cs typeface="Gotham-Book" charset="0"/>
                </a:rPr>
                <a:t>Business Metrics/ Revenue Strategy</a:t>
              </a:r>
            </a:p>
          </p:txBody>
        </p:sp>
        <p:sp>
          <p:nvSpPr>
            <p:cNvPr id="29" name="Rounded Rectangle 28"/>
            <p:cNvSpPr/>
            <p:nvPr/>
          </p:nvSpPr>
          <p:spPr>
            <a:xfrm>
              <a:off x="3894099" y="3335294"/>
              <a:ext cx="1050864" cy="534691"/>
            </a:xfrm>
            <a:prstGeom prst="roundRect">
              <a:avLst>
                <a:gd name="adj" fmla="val 65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r>
                <a:rPr lang="en-US" sz="1050" dirty="0">
                  <a:solidFill>
                    <a:srgbClr val="323C53"/>
                  </a:solidFill>
                  <a:latin typeface="Gotham-Book" charset="0"/>
                  <a:ea typeface="Gotham-Book" charset="0"/>
                  <a:cs typeface="Gotham-Book" charset="0"/>
                </a:rPr>
                <a:t>Our Differentiator</a:t>
              </a:r>
            </a:p>
          </p:txBody>
        </p:sp>
        <p:sp>
          <p:nvSpPr>
            <p:cNvPr id="30" name="Rounded Rectangle 29"/>
            <p:cNvSpPr/>
            <p:nvPr/>
          </p:nvSpPr>
          <p:spPr>
            <a:xfrm>
              <a:off x="5209656" y="4992396"/>
              <a:ext cx="1050864" cy="552953"/>
            </a:xfrm>
            <a:prstGeom prst="roundRect">
              <a:avLst>
                <a:gd name="adj" fmla="val 65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r>
                <a:rPr lang="en-US" sz="1050" dirty="0">
                  <a:solidFill>
                    <a:srgbClr val="323C53"/>
                  </a:solidFill>
                  <a:latin typeface="Gotham-Book" charset="0"/>
                  <a:ea typeface="Gotham-Book" charset="0"/>
                  <a:cs typeface="Gotham-Book" charset="0"/>
                </a:rPr>
                <a:t>Go to Market Strategy</a:t>
              </a:r>
            </a:p>
          </p:txBody>
        </p:sp>
        <p:sp>
          <p:nvSpPr>
            <p:cNvPr id="31" name="Rounded Rectangle 30"/>
            <p:cNvSpPr/>
            <p:nvPr/>
          </p:nvSpPr>
          <p:spPr>
            <a:xfrm>
              <a:off x="6541918" y="4992396"/>
              <a:ext cx="1050864" cy="552953"/>
            </a:xfrm>
            <a:prstGeom prst="roundRect">
              <a:avLst>
                <a:gd name="adj" fmla="val 65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r>
                <a:rPr lang="en-US" sz="1050" dirty="0">
                  <a:solidFill>
                    <a:srgbClr val="323C53"/>
                  </a:solidFill>
                  <a:latin typeface="Gotham-Book" charset="0"/>
                  <a:ea typeface="Gotham-Book" charset="0"/>
                  <a:cs typeface="Gotham-Book" charset="0"/>
                </a:rPr>
                <a:t>Solution Requirements</a:t>
              </a:r>
            </a:p>
          </p:txBody>
        </p:sp>
        <p:sp>
          <p:nvSpPr>
            <p:cNvPr id="32" name="Rounded Rectangle 31"/>
            <p:cNvSpPr/>
            <p:nvPr/>
          </p:nvSpPr>
          <p:spPr>
            <a:xfrm>
              <a:off x="8265352" y="4284326"/>
              <a:ext cx="397710" cy="283752"/>
            </a:xfrm>
            <a:prstGeom prst="roundRect">
              <a:avLst>
                <a:gd name="adj" fmla="val 945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r>
                <a:rPr lang="en-US" sz="1050" b="1" dirty="0">
                  <a:solidFill>
                    <a:srgbClr val="F58220"/>
                  </a:solidFill>
                  <a:latin typeface="Gotham-Bold" charset="0"/>
                  <a:ea typeface="Gotham-Bold" charset="0"/>
                  <a:cs typeface="Gotham-Bold" charset="0"/>
                </a:rPr>
                <a:t>Go</a:t>
              </a:r>
            </a:p>
          </p:txBody>
        </p:sp>
        <p:sp>
          <p:nvSpPr>
            <p:cNvPr id="34" name="Rounded Rectangle 33"/>
            <p:cNvSpPr/>
            <p:nvPr/>
          </p:nvSpPr>
          <p:spPr>
            <a:xfrm>
              <a:off x="8208999" y="5470094"/>
              <a:ext cx="539259" cy="283752"/>
            </a:xfrm>
            <a:prstGeom prst="roundRect">
              <a:avLst>
                <a:gd name="adj" fmla="val 945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r>
                <a:rPr lang="en-US" sz="1050" b="1" dirty="0">
                  <a:solidFill>
                    <a:srgbClr val="F58220"/>
                  </a:solidFill>
                  <a:latin typeface="Gotham-Bold" charset="0"/>
                  <a:ea typeface="Gotham-Bold" charset="0"/>
                  <a:cs typeface="Gotham-Bold" charset="0"/>
                </a:rPr>
                <a:t>No Go</a:t>
              </a:r>
            </a:p>
          </p:txBody>
        </p:sp>
        <p:cxnSp>
          <p:nvCxnSpPr>
            <p:cNvPr id="35" name="Straight Connector 34"/>
            <p:cNvCxnSpPr/>
            <p:nvPr/>
          </p:nvCxnSpPr>
          <p:spPr>
            <a:xfrm flipH="1">
              <a:off x="3893067" y="3204748"/>
              <a:ext cx="3640743" cy="0"/>
            </a:xfrm>
            <a:prstGeom prst="line">
              <a:avLst/>
            </a:prstGeom>
            <a:ln w="58419">
              <a:solidFill>
                <a:srgbClr val="ACD3DA"/>
              </a:solidFill>
              <a:tailEnd type="none"/>
            </a:ln>
          </p:spPr>
          <p:style>
            <a:lnRef idx="1">
              <a:schemeClr val="accent1"/>
            </a:lnRef>
            <a:fillRef idx="0">
              <a:schemeClr val="accent1"/>
            </a:fillRef>
            <a:effectRef idx="0">
              <a:schemeClr val="accent1"/>
            </a:effectRef>
            <a:fontRef idx="minor">
              <a:schemeClr val="tx1"/>
            </a:fontRef>
          </p:style>
        </p:cxnSp>
        <p:sp>
          <p:nvSpPr>
            <p:cNvPr id="36" name="Block Arc 35"/>
            <p:cNvSpPr/>
            <p:nvPr/>
          </p:nvSpPr>
          <p:spPr>
            <a:xfrm rot="16200000" flipH="1">
              <a:off x="3035025" y="3337367"/>
              <a:ext cx="1741213" cy="1440957"/>
            </a:xfrm>
            <a:prstGeom prst="blockArc">
              <a:avLst>
                <a:gd name="adj1" fmla="val 10800000"/>
                <a:gd name="adj2" fmla="val 66887"/>
                <a:gd name="adj3" fmla="val 3521"/>
              </a:avLst>
            </a:prstGeom>
            <a:solidFill>
              <a:srgbClr val="ACD3DA"/>
            </a:solidFill>
            <a:ln w="3175">
              <a:solidFill>
                <a:srgbClr val="ACD4D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solidFill>
                  <a:schemeClr val="tx1"/>
                </a:solidFill>
              </a:endParaRPr>
            </a:p>
          </p:txBody>
        </p:sp>
        <p:cxnSp>
          <p:nvCxnSpPr>
            <p:cNvPr id="37" name="Straight Connector 36"/>
            <p:cNvCxnSpPr/>
            <p:nvPr/>
          </p:nvCxnSpPr>
          <p:spPr>
            <a:xfrm flipH="1">
              <a:off x="3903738" y="4913128"/>
              <a:ext cx="3755016" cy="0"/>
            </a:xfrm>
            <a:prstGeom prst="line">
              <a:avLst/>
            </a:prstGeom>
            <a:ln w="58419">
              <a:solidFill>
                <a:srgbClr val="ACD3DA"/>
              </a:solidFill>
              <a:tailEnd type="none"/>
            </a:ln>
          </p:spPr>
          <p:style>
            <a:lnRef idx="1">
              <a:schemeClr val="accent1"/>
            </a:lnRef>
            <a:fillRef idx="0">
              <a:schemeClr val="accent1"/>
            </a:fillRef>
            <a:effectRef idx="0">
              <a:schemeClr val="accent1"/>
            </a:effectRef>
            <a:fontRef idx="minor">
              <a:schemeClr val="tx1"/>
            </a:fontRef>
          </p:style>
        </p:cxnSp>
        <p:sp>
          <p:nvSpPr>
            <p:cNvPr id="38" name="Block Arc 37"/>
            <p:cNvSpPr/>
            <p:nvPr/>
          </p:nvSpPr>
          <p:spPr>
            <a:xfrm rot="5400000">
              <a:off x="6653158" y="1633395"/>
              <a:ext cx="1747760" cy="1440957"/>
            </a:xfrm>
            <a:prstGeom prst="blockArc">
              <a:avLst>
                <a:gd name="adj1" fmla="val 10800000"/>
                <a:gd name="adj2" fmla="val 66489"/>
                <a:gd name="adj3" fmla="val 3186"/>
              </a:avLst>
            </a:prstGeom>
            <a:solidFill>
              <a:srgbClr val="ACD3DA"/>
            </a:solidFill>
            <a:ln w="3175">
              <a:solidFill>
                <a:srgbClr val="ACD4D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solidFill>
                  <a:schemeClr val="tx1"/>
                </a:solidFill>
              </a:endParaRPr>
            </a:p>
          </p:txBody>
        </p:sp>
        <p:cxnSp>
          <p:nvCxnSpPr>
            <p:cNvPr id="39" name="Straight Connector 38"/>
            <p:cNvCxnSpPr/>
            <p:nvPr/>
          </p:nvCxnSpPr>
          <p:spPr>
            <a:xfrm flipH="1">
              <a:off x="3758962" y="1494446"/>
              <a:ext cx="3774849" cy="0"/>
            </a:xfrm>
            <a:prstGeom prst="line">
              <a:avLst/>
            </a:prstGeom>
            <a:ln w="58419">
              <a:solidFill>
                <a:srgbClr val="ACD3DA"/>
              </a:solidFill>
              <a:tailEnd type="none"/>
            </a:ln>
          </p:spPr>
          <p:style>
            <a:lnRef idx="1">
              <a:schemeClr val="accent1"/>
            </a:lnRef>
            <a:fillRef idx="0">
              <a:schemeClr val="accent1"/>
            </a:fillRef>
            <a:effectRef idx="0">
              <a:schemeClr val="accent1"/>
            </a:effectRef>
            <a:fontRef idx="minor">
              <a:schemeClr val="tx1"/>
            </a:fontRef>
          </p:style>
        </p:cxnSp>
        <p:cxnSp>
          <p:nvCxnSpPr>
            <p:cNvPr id="40" name="Curved Connector 39"/>
            <p:cNvCxnSpPr/>
            <p:nvPr/>
          </p:nvCxnSpPr>
          <p:spPr>
            <a:xfrm>
              <a:off x="7573742" y="4904131"/>
              <a:ext cx="777341" cy="499897"/>
            </a:xfrm>
            <a:prstGeom prst="curvedConnector3">
              <a:avLst/>
            </a:prstGeom>
            <a:ln w="57150">
              <a:solidFill>
                <a:srgbClr val="ACD3DA"/>
              </a:solidFill>
              <a:tailEnd type="triangle"/>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3400838" y="1310493"/>
              <a:ext cx="381293" cy="381293"/>
            </a:xfrm>
            <a:prstGeom prst="ellipse">
              <a:avLst/>
            </a:prstGeom>
            <a:solidFill>
              <a:srgbClr val="ACD3D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cxnSp>
          <p:nvCxnSpPr>
            <p:cNvPr id="42" name="Curved Connector 41"/>
            <p:cNvCxnSpPr/>
            <p:nvPr/>
          </p:nvCxnSpPr>
          <p:spPr>
            <a:xfrm flipV="1">
              <a:off x="7502656" y="4189353"/>
              <a:ext cx="841593" cy="724782"/>
            </a:xfrm>
            <a:prstGeom prst="curvedConnector3">
              <a:avLst>
                <a:gd name="adj1" fmla="val 50000"/>
              </a:avLst>
            </a:prstGeom>
            <a:ln w="57150">
              <a:solidFill>
                <a:srgbClr val="ACD3DA"/>
              </a:solidFill>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4301154" y="1374997"/>
              <a:ext cx="236753" cy="236753"/>
              <a:chOff x="958427" y="1878601"/>
              <a:chExt cx="502509" cy="502509"/>
            </a:xfrm>
          </p:grpSpPr>
          <p:sp>
            <p:nvSpPr>
              <p:cNvPr id="74" name="Oval 73"/>
              <p:cNvSpPr/>
              <p:nvPr/>
            </p:nvSpPr>
            <p:spPr>
              <a:xfrm>
                <a:off x="958427" y="1878601"/>
                <a:ext cx="502509" cy="502509"/>
              </a:xfrm>
              <a:prstGeom prst="ellipse">
                <a:avLst/>
              </a:prstGeom>
              <a:solidFill>
                <a:srgbClr val="ACD3D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sp>
            <p:nvSpPr>
              <p:cNvPr id="75" name="Oval 74"/>
              <p:cNvSpPr/>
              <p:nvPr/>
            </p:nvSpPr>
            <p:spPr>
              <a:xfrm>
                <a:off x="1043183" y="1963357"/>
                <a:ext cx="343220" cy="3432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grpSp>
        <p:grpSp>
          <p:nvGrpSpPr>
            <p:cNvPr id="44" name="Group 43"/>
            <p:cNvGrpSpPr/>
            <p:nvPr/>
          </p:nvGrpSpPr>
          <p:grpSpPr>
            <a:xfrm>
              <a:off x="5616712" y="1376137"/>
              <a:ext cx="236753" cy="236753"/>
              <a:chOff x="958427" y="1878601"/>
              <a:chExt cx="502509" cy="502509"/>
            </a:xfrm>
          </p:grpSpPr>
          <p:sp>
            <p:nvSpPr>
              <p:cNvPr id="72" name="Oval 71"/>
              <p:cNvSpPr/>
              <p:nvPr/>
            </p:nvSpPr>
            <p:spPr>
              <a:xfrm>
                <a:off x="958427" y="1878601"/>
                <a:ext cx="502509" cy="502509"/>
              </a:xfrm>
              <a:prstGeom prst="ellipse">
                <a:avLst/>
              </a:prstGeom>
              <a:solidFill>
                <a:srgbClr val="ACD3D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sp>
            <p:nvSpPr>
              <p:cNvPr id="73" name="Oval 72"/>
              <p:cNvSpPr/>
              <p:nvPr/>
            </p:nvSpPr>
            <p:spPr>
              <a:xfrm>
                <a:off x="1043183" y="1963357"/>
                <a:ext cx="343220" cy="3432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grpSp>
        <p:grpSp>
          <p:nvGrpSpPr>
            <p:cNvPr id="45" name="Group 44"/>
            <p:cNvGrpSpPr/>
            <p:nvPr/>
          </p:nvGrpSpPr>
          <p:grpSpPr>
            <a:xfrm>
              <a:off x="6948974" y="1377276"/>
              <a:ext cx="236753" cy="236753"/>
              <a:chOff x="958427" y="1878601"/>
              <a:chExt cx="502509" cy="502509"/>
            </a:xfrm>
          </p:grpSpPr>
          <p:sp>
            <p:nvSpPr>
              <p:cNvPr id="70" name="Oval 69"/>
              <p:cNvSpPr/>
              <p:nvPr/>
            </p:nvSpPr>
            <p:spPr>
              <a:xfrm>
                <a:off x="958427" y="1878601"/>
                <a:ext cx="502509" cy="502509"/>
              </a:xfrm>
              <a:prstGeom prst="ellipse">
                <a:avLst/>
              </a:prstGeom>
              <a:solidFill>
                <a:srgbClr val="ACD3D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sp>
            <p:nvSpPr>
              <p:cNvPr id="71" name="Oval 70"/>
              <p:cNvSpPr/>
              <p:nvPr/>
            </p:nvSpPr>
            <p:spPr>
              <a:xfrm>
                <a:off x="1043183" y="1963357"/>
                <a:ext cx="343220" cy="3432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grpSp>
        <p:grpSp>
          <p:nvGrpSpPr>
            <p:cNvPr id="46" name="Group 45"/>
            <p:cNvGrpSpPr/>
            <p:nvPr/>
          </p:nvGrpSpPr>
          <p:grpSpPr>
            <a:xfrm>
              <a:off x="4301154" y="3085698"/>
              <a:ext cx="236753" cy="236753"/>
              <a:chOff x="958427" y="1878601"/>
              <a:chExt cx="502509" cy="502509"/>
            </a:xfrm>
          </p:grpSpPr>
          <p:sp>
            <p:nvSpPr>
              <p:cNvPr id="68" name="Oval 67"/>
              <p:cNvSpPr/>
              <p:nvPr/>
            </p:nvSpPr>
            <p:spPr>
              <a:xfrm>
                <a:off x="958427" y="1878601"/>
                <a:ext cx="502509" cy="502509"/>
              </a:xfrm>
              <a:prstGeom prst="ellipse">
                <a:avLst/>
              </a:prstGeom>
              <a:solidFill>
                <a:srgbClr val="ACD3D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sp>
            <p:nvSpPr>
              <p:cNvPr id="69" name="Oval 68"/>
              <p:cNvSpPr/>
              <p:nvPr/>
            </p:nvSpPr>
            <p:spPr>
              <a:xfrm>
                <a:off x="1043183" y="1963357"/>
                <a:ext cx="343220" cy="3432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grpSp>
        <p:grpSp>
          <p:nvGrpSpPr>
            <p:cNvPr id="47" name="Group 46"/>
            <p:cNvGrpSpPr/>
            <p:nvPr/>
          </p:nvGrpSpPr>
          <p:grpSpPr>
            <a:xfrm>
              <a:off x="5616712" y="3086838"/>
              <a:ext cx="236753" cy="236753"/>
              <a:chOff x="958427" y="1878601"/>
              <a:chExt cx="502509" cy="502509"/>
            </a:xfrm>
          </p:grpSpPr>
          <p:sp>
            <p:nvSpPr>
              <p:cNvPr id="66" name="Oval 65"/>
              <p:cNvSpPr/>
              <p:nvPr/>
            </p:nvSpPr>
            <p:spPr>
              <a:xfrm>
                <a:off x="958427" y="1878601"/>
                <a:ext cx="502509" cy="502509"/>
              </a:xfrm>
              <a:prstGeom prst="ellipse">
                <a:avLst/>
              </a:prstGeom>
              <a:solidFill>
                <a:srgbClr val="ACD3D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sp>
            <p:nvSpPr>
              <p:cNvPr id="67" name="Oval 66"/>
              <p:cNvSpPr/>
              <p:nvPr/>
            </p:nvSpPr>
            <p:spPr>
              <a:xfrm>
                <a:off x="1043183" y="1963357"/>
                <a:ext cx="343220" cy="3432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grpSp>
        <p:grpSp>
          <p:nvGrpSpPr>
            <p:cNvPr id="48" name="Group 47"/>
            <p:cNvGrpSpPr/>
            <p:nvPr/>
          </p:nvGrpSpPr>
          <p:grpSpPr>
            <a:xfrm>
              <a:off x="6948974" y="3087978"/>
              <a:ext cx="236753" cy="236753"/>
              <a:chOff x="958427" y="1878601"/>
              <a:chExt cx="502509" cy="502509"/>
            </a:xfrm>
          </p:grpSpPr>
          <p:sp>
            <p:nvSpPr>
              <p:cNvPr id="64" name="Oval 63"/>
              <p:cNvSpPr/>
              <p:nvPr/>
            </p:nvSpPr>
            <p:spPr>
              <a:xfrm>
                <a:off x="958427" y="1878601"/>
                <a:ext cx="502509" cy="502509"/>
              </a:xfrm>
              <a:prstGeom prst="ellipse">
                <a:avLst/>
              </a:prstGeom>
              <a:solidFill>
                <a:srgbClr val="ACD3D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sp>
            <p:nvSpPr>
              <p:cNvPr id="65" name="Oval 64"/>
              <p:cNvSpPr/>
              <p:nvPr/>
            </p:nvSpPr>
            <p:spPr>
              <a:xfrm>
                <a:off x="1043183" y="1963357"/>
                <a:ext cx="343220" cy="3432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grpSp>
        <p:grpSp>
          <p:nvGrpSpPr>
            <p:cNvPr id="49" name="Group 48"/>
            <p:cNvGrpSpPr/>
            <p:nvPr/>
          </p:nvGrpSpPr>
          <p:grpSpPr>
            <a:xfrm>
              <a:off x="4301154" y="4780450"/>
              <a:ext cx="236753" cy="236753"/>
              <a:chOff x="958427" y="1878601"/>
              <a:chExt cx="502509" cy="502509"/>
            </a:xfrm>
          </p:grpSpPr>
          <p:sp>
            <p:nvSpPr>
              <p:cNvPr id="62" name="Oval 61"/>
              <p:cNvSpPr/>
              <p:nvPr/>
            </p:nvSpPr>
            <p:spPr>
              <a:xfrm>
                <a:off x="958427" y="1878601"/>
                <a:ext cx="502509" cy="502509"/>
              </a:xfrm>
              <a:prstGeom prst="ellipse">
                <a:avLst/>
              </a:prstGeom>
              <a:solidFill>
                <a:srgbClr val="ACD3D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sp>
            <p:nvSpPr>
              <p:cNvPr id="63" name="Oval 62"/>
              <p:cNvSpPr/>
              <p:nvPr/>
            </p:nvSpPr>
            <p:spPr>
              <a:xfrm>
                <a:off x="1043183" y="1963357"/>
                <a:ext cx="343220" cy="3432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grpSp>
        <p:grpSp>
          <p:nvGrpSpPr>
            <p:cNvPr id="50" name="Group 49"/>
            <p:cNvGrpSpPr/>
            <p:nvPr/>
          </p:nvGrpSpPr>
          <p:grpSpPr>
            <a:xfrm>
              <a:off x="5616712" y="4781590"/>
              <a:ext cx="236753" cy="236753"/>
              <a:chOff x="958427" y="1878601"/>
              <a:chExt cx="502509" cy="502509"/>
            </a:xfrm>
          </p:grpSpPr>
          <p:sp>
            <p:nvSpPr>
              <p:cNvPr id="60" name="Oval 59"/>
              <p:cNvSpPr/>
              <p:nvPr/>
            </p:nvSpPr>
            <p:spPr>
              <a:xfrm>
                <a:off x="958427" y="1878601"/>
                <a:ext cx="502509" cy="502509"/>
              </a:xfrm>
              <a:prstGeom prst="ellipse">
                <a:avLst/>
              </a:prstGeom>
              <a:solidFill>
                <a:srgbClr val="ACD3D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sp>
            <p:nvSpPr>
              <p:cNvPr id="61" name="Oval 60"/>
              <p:cNvSpPr/>
              <p:nvPr/>
            </p:nvSpPr>
            <p:spPr>
              <a:xfrm>
                <a:off x="1043183" y="1963357"/>
                <a:ext cx="343220" cy="3432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grpSp>
        <p:grpSp>
          <p:nvGrpSpPr>
            <p:cNvPr id="51" name="Group 50"/>
            <p:cNvGrpSpPr/>
            <p:nvPr/>
          </p:nvGrpSpPr>
          <p:grpSpPr>
            <a:xfrm>
              <a:off x="6948974" y="4782730"/>
              <a:ext cx="236753" cy="236753"/>
              <a:chOff x="958427" y="1878601"/>
              <a:chExt cx="502509" cy="502509"/>
            </a:xfrm>
          </p:grpSpPr>
          <p:sp>
            <p:nvSpPr>
              <p:cNvPr id="58" name="Oval 57"/>
              <p:cNvSpPr/>
              <p:nvPr/>
            </p:nvSpPr>
            <p:spPr>
              <a:xfrm>
                <a:off x="958427" y="1878601"/>
                <a:ext cx="502509" cy="502509"/>
              </a:xfrm>
              <a:prstGeom prst="ellipse">
                <a:avLst/>
              </a:prstGeom>
              <a:solidFill>
                <a:srgbClr val="ACD3D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sp>
            <p:nvSpPr>
              <p:cNvPr id="59" name="Oval 58"/>
              <p:cNvSpPr/>
              <p:nvPr/>
            </p:nvSpPr>
            <p:spPr>
              <a:xfrm>
                <a:off x="1043183" y="1963357"/>
                <a:ext cx="343220" cy="3432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grpSp>
        <p:grpSp>
          <p:nvGrpSpPr>
            <p:cNvPr id="52" name="Group 51"/>
            <p:cNvGrpSpPr/>
            <p:nvPr/>
          </p:nvGrpSpPr>
          <p:grpSpPr>
            <a:xfrm>
              <a:off x="8344250" y="4048674"/>
              <a:ext cx="236753" cy="236753"/>
              <a:chOff x="958427" y="1878601"/>
              <a:chExt cx="502509" cy="502509"/>
            </a:xfrm>
          </p:grpSpPr>
          <p:sp>
            <p:nvSpPr>
              <p:cNvPr id="56" name="Oval 55"/>
              <p:cNvSpPr/>
              <p:nvPr/>
            </p:nvSpPr>
            <p:spPr>
              <a:xfrm>
                <a:off x="958427" y="1878601"/>
                <a:ext cx="502509" cy="502509"/>
              </a:xfrm>
              <a:prstGeom prst="ellipse">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sp>
            <p:nvSpPr>
              <p:cNvPr id="57" name="Oval 56"/>
              <p:cNvSpPr/>
              <p:nvPr/>
            </p:nvSpPr>
            <p:spPr>
              <a:xfrm>
                <a:off x="1043183" y="1963357"/>
                <a:ext cx="343220" cy="3432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grpSp>
        <p:grpSp>
          <p:nvGrpSpPr>
            <p:cNvPr id="53" name="Group 52"/>
            <p:cNvGrpSpPr/>
            <p:nvPr/>
          </p:nvGrpSpPr>
          <p:grpSpPr>
            <a:xfrm>
              <a:off x="8351083" y="5282475"/>
              <a:ext cx="236753" cy="236753"/>
              <a:chOff x="958427" y="1878601"/>
              <a:chExt cx="502509" cy="502509"/>
            </a:xfrm>
          </p:grpSpPr>
          <p:sp>
            <p:nvSpPr>
              <p:cNvPr id="54" name="Oval 53"/>
              <p:cNvSpPr/>
              <p:nvPr/>
            </p:nvSpPr>
            <p:spPr>
              <a:xfrm>
                <a:off x="958427" y="1878601"/>
                <a:ext cx="502509" cy="502509"/>
              </a:xfrm>
              <a:prstGeom prst="ellipse">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sp>
            <p:nvSpPr>
              <p:cNvPr id="55" name="Oval 54"/>
              <p:cNvSpPr/>
              <p:nvPr/>
            </p:nvSpPr>
            <p:spPr>
              <a:xfrm>
                <a:off x="1043183" y="1963357"/>
                <a:ext cx="343220" cy="3432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grpSp>
      </p:gr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2127" y="6287229"/>
            <a:ext cx="1686429" cy="489065"/>
          </a:xfrm>
          <a:prstGeom prst="rect">
            <a:avLst/>
          </a:prstGeom>
        </p:spPr>
      </p:pic>
      <p:sp>
        <p:nvSpPr>
          <p:cNvPr id="8" name="Footer Placeholder 4"/>
          <p:cNvSpPr txBox="1">
            <a:spLocks/>
          </p:cNvSpPr>
          <p:nvPr/>
        </p:nvSpPr>
        <p:spPr>
          <a:xfrm>
            <a:off x="10308027" y="6553200"/>
            <a:ext cx="1673443" cy="342900"/>
          </a:xfrm>
          <a:prstGeom prst="rect">
            <a:avLst/>
          </a:prstGeom>
        </p:spPr>
        <p:txBody>
          <a:bodyPr vert="horz" lIns="91440" tIns="45720" rIns="91440" bIns="45720" rtlCol="0" anchor="ctr"/>
          <a:lstStyle>
            <a:defPPr>
              <a:defRPr lang="en-US"/>
            </a:defPPr>
            <a:lvl1pPr marL="0" algn="l" defTabSz="457200" rtl="0" eaLnBrk="1" latinLnBrk="0" hangingPunct="1">
              <a:defRPr sz="1100" b="0" i="0" kern="1200">
                <a:solidFill>
                  <a:srgbClr val="F58220"/>
                </a:solidFill>
                <a:latin typeface="Gotham-Book"/>
                <a:ea typeface="+mn-ea"/>
                <a:cs typeface="Gotham-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a:solidFill>
                  <a:srgbClr val="C7C7C7"/>
                </a:solidFill>
              </a:rPr>
              <a:t>© 2023 </a:t>
            </a:r>
            <a:r>
              <a:rPr lang="en-US" sz="1000" dirty="0" err="1">
                <a:solidFill>
                  <a:srgbClr val="C7C7C7"/>
                </a:solidFill>
              </a:rPr>
              <a:t>theProductPath</a:t>
            </a:r>
            <a:r>
              <a:rPr lang="en-US" sz="1000" dirty="0">
                <a:solidFill>
                  <a:srgbClr val="C7C7C7"/>
                </a:solidFill>
              </a:rPr>
              <a:t> </a:t>
            </a:r>
          </a:p>
        </p:txBody>
      </p:sp>
      <p:sp>
        <p:nvSpPr>
          <p:cNvPr id="9" name="Title 1"/>
          <p:cNvSpPr txBox="1">
            <a:spLocks/>
          </p:cNvSpPr>
          <p:nvPr/>
        </p:nvSpPr>
        <p:spPr>
          <a:xfrm>
            <a:off x="0" y="2"/>
            <a:ext cx="12192000" cy="1106433"/>
          </a:xfrm>
          <a:prstGeom prst="rect">
            <a:avLst/>
          </a:prstGeom>
          <a:solidFill>
            <a:srgbClr val="F58220"/>
          </a:solidFill>
        </p:spPr>
        <p:txBody>
          <a:bodyPr vert="horz" lIns="0" tIns="45720" rIns="0" bIns="45720" rtlCol="0" anchor="ctr">
            <a:noAutofit/>
          </a:bodyPr>
          <a:lstStyle>
            <a:lvl1pPr algn="l" defTabSz="914400" rtl="0" eaLnBrk="1" latinLnBrk="0" hangingPunct="1">
              <a:lnSpc>
                <a:spcPct val="80000"/>
              </a:lnSpc>
              <a:spcBef>
                <a:spcPct val="0"/>
              </a:spcBef>
              <a:buNone/>
              <a:defRPr sz="3600" b="0" kern="1200">
                <a:solidFill>
                  <a:srgbClr val="F58220"/>
                </a:solidFill>
                <a:latin typeface="+mj-lt"/>
                <a:ea typeface="+mj-ea"/>
                <a:cs typeface="Arial" pitchFamily="34" charset="0"/>
              </a:defRPr>
            </a:lvl1pPr>
          </a:lstStyle>
          <a:p>
            <a:pPr algn="ctr">
              <a:lnSpc>
                <a:spcPct val="100000"/>
              </a:lnSpc>
            </a:pPr>
            <a:r>
              <a:rPr lang="en-US" sz="4000" dirty="0">
                <a:solidFill>
                  <a:schemeClr val="bg1"/>
                </a:solidFill>
                <a:latin typeface="Gotham-Book" charset="0"/>
                <a:ea typeface="Gotham-Book" charset="0"/>
                <a:cs typeface="Gotham-Book" charset="0"/>
              </a:rPr>
              <a:t>Go/No-Go</a:t>
            </a:r>
            <a:br>
              <a:rPr lang="en-US" dirty="0">
                <a:solidFill>
                  <a:schemeClr val="bg1"/>
                </a:solidFill>
                <a:latin typeface="Gotham-Book" charset="0"/>
                <a:ea typeface="Gotham-Book" charset="0"/>
                <a:cs typeface="Gotham-Book" charset="0"/>
              </a:rPr>
            </a:br>
            <a:r>
              <a:rPr lang="en-US" sz="2200" dirty="0">
                <a:solidFill>
                  <a:schemeClr val="bg1"/>
                </a:solidFill>
                <a:latin typeface="Gotham-Light" charset="0"/>
                <a:ea typeface="Gotham-Light" charset="0"/>
                <a:cs typeface="Gotham-Light" charset="0"/>
              </a:rPr>
              <a:t>Opportunity Assessment Multi-Tool</a:t>
            </a:r>
          </a:p>
        </p:txBody>
      </p:sp>
      <p:sp>
        <p:nvSpPr>
          <p:cNvPr id="10" name="Subtitle 2"/>
          <p:cNvSpPr txBox="1">
            <a:spLocks/>
          </p:cNvSpPr>
          <p:nvPr/>
        </p:nvSpPr>
        <p:spPr>
          <a:xfrm>
            <a:off x="1524000" y="1066800"/>
            <a:ext cx="9144000" cy="463608"/>
          </a:xfrm>
          <a:prstGeom prst="rect">
            <a:avLst/>
          </a:prstGeom>
        </p:spPr>
        <p:txBody>
          <a:bodyPr/>
          <a:lstStyle>
            <a:lvl1pPr marL="182880" indent="-182880" algn="l" defTabSz="914400" rtl="0" eaLnBrk="1" latinLnBrk="0" hangingPunct="1">
              <a:lnSpc>
                <a:spcPct val="110000"/>
              </a:lnSpc>
              <a:spcBef>
                <a:spcPts val="900"/>
              </a:spcBef>
              <a:spcAft>
                <a:spcPts val="0"/>
              </a:spcAft>
              <a:buClr>
                <a:schemeClr val="accent6"/>
              </a:buClr>
              <a:buFont typeface="Arial" pitchFamily="34" charset="0"/>
              <a:buChar char="•"/>
              <a:defRPr sz="2000" kern="1200">
                <a:solidFill>
                  <a:schemeClr val="tx2"/>
                </a:solidFill>
                <a:latin typeface="+mn-lt"/>
                <a:ea typeface="+mn-ea"/>
                <a:cs typeface="+mn-cs"/>
              </a:defRPr>
            </a:lvl1pPr>
            <a:lvl2pPr marL="742950" indent="-285750" algn="l" defTabSz="914400" rtl="0" eaLnBrk="1" latinLnBrk="0" hangingPunct="1">
              <a:lnSpc>
                <a:spcPct val="110000"/>
              </a:lnSpc>
              <a:spcBef>
                <a:spcPts val="900"/>
              </a:spcBef>
              <a:spcAft>
                <a:spcPts val="0"/>
              </a:spcAft>
              <a:buFont typeface="Arial" pitchFamily="34" charset="0"/>
              <a:buChar char="–"/>
              <a:defRPr sz="1800" kern="1200">
                <a:solidFill>
                  <a:schemeClr val="tx2"/>
                </a:solidFill>
                <a:latin typeface="+mn-lt"/>
                <a:ea typeface="+mn-ea"/>
                <a:cs typeface="+mn-cs"/>
              </a:defRPr>
            </a:lvl2pPr>
            <a:lvl3pPr marL="1097280" indent="-182880" algn="l" defTabSz="914400" rtl="0" eaLnBrk="1" latinLnBrk="0" hangingPunct="1">
              <a:lnSpc>
                <a:spcPct val="110000"/>
              </a:lnSpc>
              <a:spcBef>
                <a:spcPts val="900"/>
              </a:spcBef>
              <a:spcAft>
                <a:spcPts val="0"/>
              </a:spcAft>
              <a:buFont typeface="Arial"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110000"/>
              </a:lnSpc>
              <a:spcBef>
                <a:spcPts val="900"/>
              </a:spcBef>
              <a:spcAft>
                <a:spcPts val="0"/>
              </a:spcAft>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10000"/>
              </a:lnSpc>
              <a:spcBef>
                <a:spcPts val="900"/>
              </a:spcBef>
              <a:spcAft>
                <a:spcPts val="0"/>
              </a:spcAft>
              <a:buFont typeface="Arial"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200" dirty="0">
                <a:latin typeface="Gotham-Light" charset="0"/>
                <a:ea typeface="Gotham-Light" charset="0"/>
                <a:cs typeface="Gotham-Light" charset="0"/>
              </a:rPr>
              <a:t>for evaluating product investment decisions</a:t>
            </a:r>
          </a:p>
        </p:txBody>
      </p:sp>
      <p:pic>
        <p:nvPicPr>
          <p:cNvPr id="80" name="Picture 79" descr="Puzzle_orange.png">
            <a:extLst>
              <a:ext uri="{FF2B5EF4-FFF2-40B4-BE49-F238E27FC236}">
                <a16:creationId xmlns:a16="http://schemas.microsoft.com/office/drawing/2014/main" id="{7DFE509B-C385-2562-72F0-7BFD88BC8E90}"/>
              </a:ext>
            </a:extLst>
          </p:cNvPr>
          <p:cNvPicPr>
            <a:picLocks noChangeAspect="1"/>
          </p:cNvPicPr>
          <p:nvPr/>
        </p:nvPicPr>
        <p:blipFill>
          <a:blip r:embed="rId4" cstate="print">
            <a:duotone>
              <a:srgbClr val="2D92AA">
                <a:shade val="45000"/>
                <a:satMod val="135000"/>
              </a:srgbClr>
              <a:prstClr val="white"/>
            </a:duotone>
            <a:extLst>
              <a:ext uri="{28A0092B-C50C-407E-A947-70E740481C1C}">
                <a14:useLocalDpi xmlns:a14="http://schemas.microsoft.com/office/drawing/2010/main"/>
              </a:ext>
            </a:extLst>
          </a:blip>
          <a:stretch>
            <a:fillRect/>
          </a:stretch>
        </p:blipFill>
        <p:spPr>
          <a:xfrm>
            <a:off x="4326252" y="1654351"/>
            <a:ext cx="510773" cy="510773"/>
          </a:xfrm>
          <a:prstGeom prst="rect">
            <a:avLst/>
          </a:prstGeom>
        </p:spPr>
      </p:pic>
      <p:pic>
        <p:nvPicPr>
          <p:cNvPr id="81" name="Picture 80" descr="Target_orange.png">
            <a:extLst>
              <a:ext uri="{FF2B5EF4-FFF2-40B4-BE49-F238E27FC236}">
                <a16:creationId xmlns:a16="http://schemas.microsoft.com/office/drawing/2014/main" id="{D792EA5C-5BAC-5A6C-98FD-009E565DD829}"/>
              </a:ext>
            </a:extLst>
          </p:cNvPr>
          <p:cNvPicPr>
            <a:picLocks noChangeAspect="1"/>
          </p:cNvPicPr>
          <p:nvPr/>
        </p:nvPicPr>
        <p:blipFill>
          <a:blip r:embed="rId5" cstate="print">
            <a:duotone>
              <a:srgbClr val="2D92AA">
                <a:shade val="45000"/>
                <a:satMod val="135000"/>
              </a:srgbClr>
              <a:prstClr val="white"/>
            </a:duotone>
            <a:extLst>
              <a:ext uri="{28A0092B-C50C-407E-A947-70E740481C1C}">
                <a14:useLocalDpi xmlns:a14="http://schemas.microsoft.com/office/drawing/2010/main"/>
              </a:ext>
            </a:extLst>
          </a:blip>
          <a:stretch>
            <a:fillRect/>
          </a:stretch>
        </p:blipFill>
        <p:spPr>
          <a:xfrm>
            <a:off x="5610567" y="1569953"/>
            <a:ext cx="644448" cy="644448"/>
          </a:xfrm>
          <a:prstGeom prst="rect">
            <a:avLst/>
          </a:prstGeom>
        </p:spPr>
      </p:pic>
      <p:pic>
        <p:nvPicPr>
          <p:cNvPr id="82" name="Picture 81" descr="Charts_orange.png">
            <a:extLst>
              <a:ext uri="{FF2B5EF4-FFF2-40B4-BE49-F238E27FC236}">
                <a16:creationId xmlns:a16="http://schemas.microsoft.com/office/drawing/2014/main" id="{9C8EFD0F-3AD2-BFD7-2A8D-4EE738B43260}"/>
              </a:ext>
            </a:extLst>
          </p:cNvPr>
          <p:cNvPicPr>
            <a:picLocks noChangeAspect="1"/>
          </p:cNvPicPr>
          <p:nvPr/>
        </p:nvPicPr>
        <p:blipFill>
          <a:blip r:embed="rId6" cstate="print">
            <a:duotone>
              <a:srgbClr val="2D92AA">
                <a:shade val="45000"/>
                <a:satMod val="135000"/>
              </a:srgbClr>
              <a:prstClr val="white"/>
            </a:duotone>
            <a:extLst>
              <a:ext uri="{28A0092B-C50C-407E-A947-70E740481C1C}">
                <a14:useLocalDpi xmlns:a14="http://schemas.microsoft.com/office/drawing/2010/main"/>
              </a:ext>
            </a:extLst>
          </a:blip>
          <a:stretch>
            <a:fillRect/>
          </a:stretch>
        </p:blipFill>
        <p:spPr>
          <a:xfrm>
            <a:off x="7007275" y="1655519"/>
            <a:ext cx="444364" cy="444364"/>
          </a:xfrm>
          <a:prstGeom prst="rect">
            <a:avLst/>
          </a:prstGeom>
        </p:spPr>
      </p:pic>
      <p:pic>
        <p:nvPicPr>
          <p:cNvPr id="83" name="Picture 82" descr="Graphs_orange.png">
            <a:extLst>
              <a:ext uri="{FF2B5EF4-FFF2-40B4-BE49-F238E27FC236}">
                <a16:creationId xmlns:a16="http://schemas.microsoft.com/office/drawing/2014/main" id="{DD03AD1E-6CCB-9F2E-0B93-41113B8FC389}"/>
              </a:ext>
            </a:extLst>
          </p:cNvPr>
          <p:cNvPicPr>
            <a:picLocks noChangeAspect="1"/>
          </p:cNvPicPr>
          <p:nvPr/>
        </p:nvPicPr>
        <p:blipFill>
          <a:blip r:embed="rId7" cstate="print">
            <a:duotone>
              <a:srgbClr val="2D92AA">
                <a:shade val="45000"/>
                <a:satMod val="135000"/>
              </a:srgbClr>
              <a:prstClr val="white"/>
            </a:duotone>
            <a:extLst>
              <a:ext uri="{28A0092B-C50C-407E-A947-70E740481C1C}">
                <a14:useLocalDpi xmlns:a14="http://schemas.microsoft.com/office/drawing/2010/main"/>
              </a:ext>
            </a:extLst>
          </a:blip>
          <a:stretch>
            <a:fillRect/>
          </a:stretch>
        </p:blipFill>
        <p:spPr>
          <a:xfrm>
            <a:off x="6974071" y="3351956"/>
            <a:ext cx="510773" cy="510773"/>
          </a:xfrm>
          <a:prstGeom prst="rect">
            <a:avLst/>
          </a:prstGeom>
        </p:spPr>
      </p:pic>
      <p:pic>
        <p:nvPicPr>
          <p:cNvPr id="84" name="Picture 83" descr="Competitive_Intelligence-blank.png">
            <a:extLst>
              <a:ext uri="{FF2B5EF4-FFF2-40B4-BE49-F238E27FC236}">
                <a16:creationId xmlns:a16="http://schemas.microsoft.com/office/drawing/2014/main" id="{7B702869-F299-7818-F05F-BDD8704B8720}"/>
              </a:ext>
            </a:extLst>
          </p:cNvPr>
          <p:cNvPicPr>
            <a:picLocks noChangeAspect="1"/>
          </p:cNvPicPr>
          <p:nvPr/>
        </p:nvPicPr>
        <p:blipFill>
          <a:blip r:embed="rId8" cstate="print">
            <a:duotone>
              <a:srgbClr val="2D92AA">
                <a:shade val="45000"/>
                <a:satMod val="135000"/>
              </a:srgbClr>
              <a:prstClr val="white"/>
            </a:duotone>
            <a:extLst>
              <a:ext uri="{28A0092B-C50C-407E-A947-70E740481C1C}">
                <a14:useLocalDpi xmlns:a14="http://schemas.microsoft.com/office/drawing/2010/main"/>
              </a:ext>
            </a:extLst>
          </a:blip>
          <a:stretch>
            <a:fillRect/>
          </a:stretch>
        </p:blipFill>
        <p:spPr>
          <a:xfrm>
            <a:off x="5666476" y="3371855"/>
            <a:ext cx="461438" cy="470296"/>
          </a:xfrm>
          <a:prstGeom prst="rect">
            <a:avLst/>
          </a:prstGeom>
        </p:spPr>
      </p:pic>
      <p:pic>
        <p:nvPicPr>
          <p:cNvPr id="85" name="Picture 84" descr="differentiator-orange.png">
            <a:extLst>
              <a:ext uri="{FF2B5EF4-FFF2-40B4-BE49-F238E27FC236}">
                <a16:creationId xmlns:a16="http://schemas.microsoft.com/office/drawing/2014/main" id="{13BBE2C8-F1F8-5671-64FC-1E79A766AC3B}"/>
              </a:ext>
            </a:extLst>
          </p:cNvPr>
          <p:cNvPicPr>
            <a:picLocks noChangeAspect="1"/>
          </p:cNvPicPr>
          <p:nvPr/>
        </p:nvPicPr>
        <p:blipFill>
          <a:blip r:embed="rId9" cstate="print">
            <a:duotone>
              <a:srgbClr val="2D92AA">
                <a:shade val="45000"/>
                <a:satMod val="135000"/>
              </a:srgbClr>
              <a:prstClr val="white"/>
            </a:duotone>
            <a:extLst>
              <a:ext uri="{28A0092B-C50C-407E-A947-70E740481C1C}">
                <a14:useLocalDpi xmlns:a14="http://schemas.microsoft.com/office/drawing/2010/main"/>
              </a:ext>
            </a:extLst>
          </a:blip>
          <a:stretch>
            <a:fillRect/>
          </a:stretch>
        </p:blipFill>
        <p:spPr>
          <a:xfrm>
            <a:off x="4342167" y="3303649"/>
            <a:ext cx="478942" cy="478942"/>
          </a:xfrm>
          <a:prstGeom prst="rect">
            <a:avLst/>
          </a:prstGeom>
        </p:spPr>
      </p:pic>
      <p:pic>
        <p:nvPicPr>
          <p:cNvPr id="86" name="Picture 85" descr="Calendar_orange.png">
            <a:extLst>
              <a:ext uri="{FF2B5EF4-FFF2-40B4-BE49-F238E27FC236}">
                <a16:creationId xmlns:a16="http://schemas.microsoft.com/office/drawing/2014/main" id="{81540AB9-B418-D3DD-9D40-D4EBC2B7ACF5}"/>
              </a:ext>
            </a:extLst>
          </p:cNvPr>
          <p:cNvPicPr>
            <a:picLocks noChangeAspect="1"/>
          </p:cNvPicPr>
          <p:nvPr/>
        </p:nvPicPr>
        <p:blipFill>
          <a:blip r:embed="rId10" cstate="print">
            <a:duotone>
              <a:srgbClr val="2D92AA">
                <a:shade val="45000"/>
                <a:satMod val="135000"/>
              </a:srgbClr>
              <a:prstClr val="white"/>
            </a:duotone>
            <a:extLst>
              <a:ext uri="{28A0092B-C50C-407E-A947-70E740481C1C}">
                <a14:useLocalDpi xmlns:a14="http://schemas.microsoft.com/office/drawing/2010/main"/>
              </a:ext>
            </a:extLst>
          </a:blip>
          <a:stretch>
            <a:fillRect/>
          </a:stretch>
        </p:blipFill>
        <p:spPr>
          <a:xfrm>
            <a:off x="4353025" y="5065317"/>
            <a:ext cx="457226" cy="457226"/>
          </a:xfrm>
          <a:prstGeom prst="rect">
            <a:avLst/>
          </a:prstGeom>
        </p:spPr>
      </p:pic>
      <p:pic>
        <p:nvPicPr>
          <p:cNvPr id="87" name="Picture 86" descr="Document_orange.png">
            <a:extLst>
              <a:ext uri="{FF2B5EF4-FFF2-40B4-BE49-F238E27FC236}">
                <a16:creationId xmlns:a16="http://schemas.microsoft.com/office/drawing/2014/main" id="{C42C01F1-8B1E-9033-81E5-156B52DC51E8}"/>
              </a:ext>
            </a:extLst>
          </p:cNvPr>
          <p:cNvPicPr>
            <a:picLocks noChangeAspect="1"/>
          </p:cNvPicPr>
          <p:nvPr/>
        </p:nvPicPr>
        <p:blipFill>
          <a:blip r:embed="rId11" cstate="print">
            <a:duotone>
              <a:srgbClr val="2D92AA">
                <a:shade val="45000"/>
                <a:satMod val="135000"/>
              </a:srgbClr>
              <a:prstClr val="white"/>
            </a:duotone>
            <a:extLst>
              <a:ext uri="{28A0092B-C50C-407E-A947-70E740481C1C}">
                <a14:useLocalDpi xmlns:a14="http://schemas.microsoft.com/office/drawing/2010/main"/>
              </a:ext>
            </a:extLst>
          </a:blip>
          <a:stretch>
            <a:fillRect/>
          </a:stretch>
        </p:blipFill>
        <p:spPr>
          <a:xfrm>
            <a:off x="6986360" y="5069860"/>
            <a:ext cx="486194" cy="486194"/>
          </a:xfrm>
          <a:prstGeom prst="rect">
            <a:avLst/>
          </a:prstGeom>
        </p:spPr>
      </p:pic>
      <p:pic>
        <p:nvPicPr>
          <p:cNvPr id="88" name="Picture 87" descr="gotomarket-orange.png">
            <a:extLst>
              <a:ext uri="{FF2B5EF4-FFF2-40B4-BE49-F238E27FC236}">
                <a16:creationId xmlns:a16="http://schemas.microsoft.com/office/drawing/2014/main" id="{3493459F-23C9-4BAD-892F-3853E2F16BFE}"/>
              </a:ext>
            </a:extLst>
          </p:cNvPr>
          <p:cNvPicPr>
            <a:picLocks noChangeAspect="1"/>
          </p:cNvPicPr>
          <p:nvPr/>
        </p:nvPicPr>
        <p:blipFill rotWithShape="1">
          <a:blip r:embed="rId12" cstate="print">
            <a:duotone>
              <a:srgbClr val="2D92AA">
                <a:shade val="45000"/>
                <a:satMod val="135000"/>
              </a:srgbClr>
              <a:prstClr val="white"/>
            </a:duotone>
            <a:extLst>
              <a:ext uri="{28A0092B-C50C-407E-A947-70E740481C1C}">
                <a14:useLocalDpi xmlns:a14="http://schemas.microsoft.com/office/drawing/2010/main"/>
              </a:ext>
            </a:extLst>
          </a:blip>
          <a:srcRect/>
          <a:stretch/>
        </p:blipFill>
        <p:spPr>
          <a:xfrm>
            <a:off x="5568085" y="5117456"/>
            <a:ext cx="658221" cy="363943"/>
          </a:xfrm>
          <a:prstGeom prst="rect">
            <a:avLst/>
          </a:prstGeom>
        </p:spPr>
      </p:pic>
      <p:pic>
        <p:nvPicPr>
          <p:cNvPr id="89" name="Picture 88" descr="stoplight_orange.png">
            <a:extLst>
              <a:ext uri="{FF2B5EF4-FFF2-40B4-BE49-F238E27FC236}">
                <a16:creationId xmlns:a16="http://schemas.microsoft.com/office/drawing/2014/main" id="{D5410672-0E43-9612-E075-39DC0A203161}"/>
              </a:ext>
            </a:extLst>
          </p:cNvPr>
          <p:cNvPicPr>
            <a:picLocks noChangeAspect="1"/>
          </p:cNvPicPr>
          <p:nvPr/>
        </p:nvPicPr>
        <p:blipFill>
          <a:blip r:embed="rId13" cstate="print">
            <a:duotone>
              <a:srgbClr val="2D92AA">
                <a:shade val="45000"/>
                <a:satMod val="135000"/>
              </a:srgbClr>
              <a:prstClr val="white"/>
            </a:duotone>
            <a:extLst>
              <a:ext uri="{28A0092B-C50C-407E-A947-70E740481C1C}">
                <a14:useLocalDpi xmlns:a14="http://schemas.microsoft.com/office/drawing/2010/main"/>
              </a:ext>
            </a:extLst>
          </a:blip>
          <a:stretch>
            <a:fillRect/>
          </a:stretch>
        </p:blipFill>
        <p:spPr>
          <a:xfrm>
            <a:off x="8360403" y="5398321"/>
            <a:ext cx="547772" cy="547772"/>
          </a:xfrm>
          <a:prstGeom prst="rect">
            <a:avLst/>
          </a:prstGeom>
        </p:spPr>
      </p:pic>
    </p:spTree>
    <p:extLst>
      <p:ext uri="{BB962C8B-B14F-4D97-AF65-F5344CB8AC3E}">
        <p14:creationId xmlns:p14="http://schemas.microsoft.com/office/powerpoint/2010/main" val="1776040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uzzle_orange.png">
            <a:extLst>
              <a:ext uri="{FF2B5EF4-FFF2-40B4-BE49-F238E27FC236}">
                <a16:creationId xmlns:a16="http://schemas.microsoft.com/office/drawing/2014/main" id="{AA9DEC5B-7441-CAA3-BE98-757B4292B870}"/>
              </a:ext>
            </a:extLst>
          </p:cNvPr>
          <p:cNvPicPr>
            <a:picLocks noChangeAspect="1"/>
          </p:cNvPicPr>
          <p:nvPr/>
        </p:nvPicPr>
        <p:blipFill>
          <a:blip r:embed="rId3" cstate="print">
            <a:duotone>
              <a:prstClr val="black"/>
              <a:srgbClr val="2D92AA">
                <a:tint val="45000"/>
                <a:satMod val="400000"/>
              </a:srgbClr>
            </a:duotone>
            <a:extLst>
              <a:ext uri="{28A0092B-C50C-407E-A947-70E740481C1C}">
                <a14:useLocalDpi xmlns:a14="http://schemas.microsoft.com/office/drawing/2010/main"/>
              </a:ext>
            </a:extLst>
          </a:blip>
          <a:stretch>
            <a:fillRect/>
          </a:stretch>
        </p:blipFill>
        <p:spPr>
          <a:xfrm>
            <a:off x="5840546" y="1534163"/>
            <a:ext cx="510773" cy="510773"/>
          </a:xfrm>
          <a:prstGeom prst="rect">
            <a:avLst/>
          </a:prstGeom>
        </p:spPr>
      </p:pic>
      <p:grpSp>
        <p:nvGrpSpPr>
          <p:cNvPr id="13" name="Group 12">
            <a:extLst>
              <a:ext uri="{FF2B5EF4-FFF2-40B4-BE49-F238E27FC236}">
                <a16:creationId xmlns:a16="http://schemas.microsoft.com/office/drawing/2014/main" id="{A46AF087-7AF4-0729-8882-21E9E3F34B6F}"/>
              </a:ext>
            </a:extLst>
          </p:cNvPr>
          <p:cNvGrpSpPr/>
          <p:nvPr/>
        </p:nvGrpSpPr>
        <p:grpSpPr>
          <a:xfrm>
            <a:off x="7520616" y="3748518"/>
            <a:ext cx="260428" cy="260428"/>
            <a:chOff x="958427" y="1878599"/>
            <a:chExt cx="502509" cy="502509"/>
          </a:xfrm>
        </p:grpSpPr>
        <p:sp>
          <p:nvSpPr>
            <p:cNvPr id="14" name="Oval 13">
              <a:extLst>
                <a:ext uri="{FF2B5EF4-FFF2-40B4-BE49-F238E27FC236}">
                  <a16:creationId xmlns:a16="http://schemas.microsoft.com/office/drawing/2014/main" id="{97AD8E3A-6B01-3E07-46E3-584101DF1463}"/>
                </a:ext>
              </a:extLst>
            </p:cNvPr>
            <p:cNvSpPr/>
            <p:nvPr/>
          </p:nvSpPr>
          <p:spPr>
            <a:xfrm>
              <a:off x="958427" y="1878599"/>
              <a:ext cx="502509" cy="502509"/>
            </a:xfrm>
            <a:prstGeom prst="ellipse">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sp>
          <p:nvSpPr>
            <p:cNvPr id="15" name="Oval 14">
              <a:extLst>
                <a:ext uri="{FF2B5EF4-FFF2-40B4-BE49-F238E27FC236}">
                  <a16:creationId xmlns:a16="http://schemas.microsoft.com/office/drawing/2014/main" id="{DA7FC775-6CE7-1A5B-D0EF-F02596E1CCBB}"/>
                </a:ext>
              </a:extLst>
            </p:cNvPr>
            <p:cNvSpPr/>
            <p:nvPr/>
          </p:nvSpPr>
          <p:spPr>
            <a:xfrm>
              <a:off x="1043183" y="1963357"/>
              <a:ext cx="343220" cy="3432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grpSp>
      <p:grpSp>
        <p:nvGrpSpPr>
          <p:cNvPr id="18" name="Group 17"/>
          <p:cNvGrpSpPr/>
          <p:nvPr/>
        </p:nvGrpSpPr>
        <p:grpSpPr>
          <a:xfrm>
            <a:off x="10363202" y="2111974"/>
            <a:ext cx="2300948" cy="4025900"/>
            <a:chOff x="9461833" y="1237553"/>
            <a:chExt cx="2300948" cy="4025900"/>
          </a:xfrm>
        </p:grpSpPr>
        <p:sp>
          <p:nvSpPr>
            <p:cNvPr id="19" name="Rounded Rectangle 18"/>
            <p:cNvSpPr/>
            <p:nvPr/>
          </p:nvSpPr>
          <p:spPr>
            <a:xfrm>
              <a:off x="9461833" y="1260643"/>
              <a:ext cx="1872651" cy="3923349"/>
            </a:xfrm>
            <a:prstGeom prst="roundRect">
              <a:avLst>
                <a:gd name="adj" fmla="val 3841"/>
              </a:avLst>
            </a:prstGeom>
            <a:solidFill>
              <a:schemeClr val="bg1"/>
            </a:solidFill>
            <a:ln w="28575"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365760" bIns="45720" numCol="1" spcCol="0" rtlCol="0" fromWordArt="0" anchor="t" anchorCtr="0" forceAA="0" compatLnSpc="1">
              <a:prstTxWarp prst="textNoShape">
                <a:avLst/>
              </a:prstTxWarp>
              <a:noAutofit/>
            </a:bodyPr>
            <a:lstStyle/>
            <a:p>
              <a:pPr algn="ctr">
                <a:lnSpc>
                  <a:spcPct val="90000"/>
                </a:lnSpc>
                <a:spcBef>
                  <a:spcPts val="600"/>
                </a:spcBef>
              </a:pPr>
              <a:r>
                <a:rPr lang="en-US" sz="1600" dirty="0">
                  <a:solidFill>
                    <a:srgbClr val="323C53"/>
                  </a:solidFill>
                  <a:latin typeface="Gotham-Book"/>
                  <a:cs typeface="Gotham-Book"/>
                </a:rPr>
                <a:t>Quick Help</a:t>
              </a:r>
            </a:p>
            <a:p>
              <a:pPr>
                <a:lnSpc>
                  <a:spcPct val="90000"/>
                </a:lnSpc>
                <a:spcBef>
                  <a:spcPts val="1200"/>
                </a:spcBef>
              </a:pPr>
              <a:r>
                <a:rPr lang="en-US" sz="1200" dirty="0">
                  <a:solidFill>
                    <a:srgbClr val="323C53"/>
                  </a:solidFill>
                  <a:latin typeface="Gotham-Book"/>
                  <a:cs typeface="Gotham-Book"/>
                </a:rPr>
                <a:t>What are others doing in this space?</a:t>
              </a:r>
              <a:endParaRPr lang="en-US" sz="1100" dirty="0">
                <a:solidFill>
                  <a:srgbClr val="323C53"/>
                </a:solidFill>
                <a:latin typeface="Gotham-Book"/>
                <a:cs typeface="Gotham-Book"/>
              </a:endParaRPr>
            </a:p>
            <a:p>
              <a:pPr>
                <a:lnSpc>
                  <a:spcPct val="90000"/>
                </a:lnSpc>
                <a:spcBef>
                  <a:spcPts val="1200"/>
                </a:spcBef>
              </a:pPr>
              <a:r>
                <a:rPr lang="en-US" sz="1200" dirty="0">
                  <a:solidFill>
                    <a:srgbClr val="323C53"/>
                  </a:solidFill>
                  <a:latin typeface="Gotham-Book"/>
                  <a:cs typeface="Gotham-Book"/>
                </a:rPr>
                <a:t>Where else is your target customer going to solve their problem?</a:t>
              </a:r>
            </a:p>
            <a:p>
              <a:pPr>
                <a:lnSpc>
                  <a:spcPct val="90000"/>
                </a:lnSpc>
                <a:spcBef>
                  <a:spcPts val="1200"/>
                </a:spcBef>
              </a:pPr>
              <a:r>
                <a:rPr lang="en-US" sz="1200" dirty="0">
                  <a:solidFill>
                    <a:srgbClr val="323C53"/>
                  </a:solidFill>
                  <a:latin typeface="Gotham-Book"/>
                  <a:cs typeface="Gotham-Book"/>
                </a:rPr>
                <a:t>For each competitor, note their strengths and weaknesses – they may represent opportunity for your business.</a:t>
              </a:r>
            </a:p>
          </p:txBody>
        </p:sp>
        <p:sp>
          <p:nvSpPr>
            <p:cNvPr id="20" name="TextBox 19"/>
            <p:cNvSpPr txBox="1"/>
            <p:nvPr/>
          </p:nvSpPr>
          <p:spPr>
            <a:xfrm>
              <a:off x="9848507" y="4568602"/>
              <a:ext cx="1257296" cy="461665"/>
            </a:xfrm>
            <a:prstGeom prst="rect">
              <a:avLst/>
            </a:prstGeom>
            <a:noFill/>
          </p:spPr>
          <p:txBody>
            <a:bodyPr wrap="square" rtlCol="0">
              <a:spAutoFit/>
            </a:bodyPr>
            <a:lstStyle/>
            <a:p>
              <a:pPr lvl="0"/>
              <a:r>
                <a:rPr lang="en-US" sz="800" dirty="0">
                  <a:solidFill>
                    <a:srgbClr val="2D92AA"/>
                  </a:solidFill>
                  <a:latin typeface="Gotham-Light"/>
                  <a:cs typeface="Gotham-Light"/>
                </a:rPr>
                <a:t>Review the complete Assessment Guide for more help with this topic.</a:t>
              </a:r>
            </a:p>
          </p:txBody>
        </p:sp>
        <p:pic>
          <p:nvPicPr>
            <p:cNvPr id="21" name="Picture 20" descr="hand-orange.png"/>
            <p:cNvPicPr>
              <a:picLocks noChangeAspect="1"/>
            </p:cNvPicPr>
            <p:nvPr/>
          </p:nvPicPr>
          <p:blipFill>
            <a:blip r:embed="rId4" cstate="print">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9520581" y="4682734"/>
              <a:ext cx="327334" cy="327334"/>
            </a:xfrm>
            <a:prstGeom prst="rect">
              <a:avLst/>
            </a:prstGeom>
          </p:spPr>
        </p:pic>
        <p:cxnSp>
          <p:nvCxnSpPr>
            <p:cNvPr id="22" name="Straight Connector 21"/>
            <p:cNvCxnSpPr/>
            <p:nvPr/>
          </p:nvCxnSpPr>
          <p:spPr>
            <a:xfrm>
              <a:off x="9519558" y="4534544"/>
              <a:ext cx="1482913" cy="0"/>
            </a:xfrm>
            <a:prstGeom prst="line">
              <a:avLst/>
            </a:prstGeom>
            <a:ln w="12700" cmpd="sng">
              <a:solidFill>
                <a:srgbClr val="C7C7C7"/>
              </a:solidFill>
              <a:tailEnd type="none"/>
            </a:ln>
          </p:spPr>
          <p:style>
            <a:lnRef idx="1">
              <a:schemeClr val="accent1"/>
            </a:lnRef>
            <a:fillRef idx="0">
              <a:schemeClr val="accent1"/>
            </a:fillRef>
            <a:effectRef idx="0">
              <a:schemeClr val="accent1"/>
            </a:effectRef>
            <a:fontRef idx="minor">
              <a:schemeClr val="tx1"/>
            </a:fontRef>
          </p:style>
        </p:cxnSp>
        <p:sp>
          <p:nvSpPr>
            <p:cNvPr id="23" name="Pentagon 22"/>
            <p:cNvSpPr/>
            <p:nvPr/>
          </p:nvSpPr>
          <p:spPr>
            <a:xfrm>
              <a:off x="11299849" y="1261293"/>
              <a:ext cx="462932" cy="3923349"/>
            </a:xfrm>
            <a:prstGeom prst="homePlate">
              <a:avLst/>
            </a:prstGeom>
            <a:solidFill>
              <a:srgbClr val="323C53"/>
            </a:solidFill>
            <a:ln w="12700" cmpd="sng">
              <a:solidFill>
                <a:srgbClr val="323C5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400" dirty="0"/>
            </a:p>
          </p:txBody>
        </p:sp>
        <p:pic>
          <p:nvPicPr>
            <p:cNvPr id="24" name="Picture 23"/>
            <p:cNvPicPr>
              <a:picLocks noChangeAspect="1"/>
            </p:cNvPicPr>
            <p:nvPr/>
          </p:nvPicPr>
          <p:blipFill>
            <a:blip r:embed="rId5"/>
            <a:stretch>
              <a:fillRect/>
            </a:stretch>
          </p:blipFill>
          <p:spPr>
            <a:xfrm rot="5400000">
              <a:off x="9431219" y="3060003"/>
              <a:ext cx="4025900" cy="381000"/>
            </a:xfrm>
            <a:prstGeom prst="rect">
              <a:avLst/>
            </a:prstGeom>
          </p:spPr>
        </p:pic>
      </p:grpSp>
      <p:grpSp>
        <p:nvGrpSpPr>
          <p:cNvPr id="25" name="Group 24"/>
          <p:cNvGrpSpPr/>
          <p:nvPr/>
        </p:nvGrpSpPr>
        <p:grpSpPr>
          <a:xfrm>
            <a:off x="-552474" y="1554050"/>
            <a:ext cx="2484754" cy="4761836"/>
            <a:chOff x="-550946" y="1250019"/>
            <a:chExt cx="2484754" cy="4761836"/>
          </a:xfrm>
        </p:grpSpPr>
        <p:sp>
          <p:nvSpPr>
            <p:cNvPr id="26" name="Rounded Rectangle 25"/>
            <p:cNvSpPr/>
            <p:nvPr/>
          </p:nvSpPr>
          <p:spPr>
            <a:xfrm>
              <a:off x="-74993" y="1250019"/>
              <a:ext cx="2008801" cy="4749966"/>
            </a:xfrm>
            <a:prstGeom prst="roundRect">
              <a:avLst>
                <a:gd name="adj" fmla="val 3841"/>
              </a:avLst>
            </a:prstGeom>
            <a:solidFill>
              <a:schemeClr val="bg1"/>
            </a:solidFill>
            <a:ln w="28575"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45720" rIns="0" bIns="45720" numCol="1" spcCol="0" rtlCol="0" fromWordArt="0" anchor="t" anchorCtr="0" forceAA="0" compatLnSpc="1">
              <a:prstTxWarp prst="textNoShape">
                <a:avLst/>
              </a:prstTxWarp>
              <a:noAutofit/>
            </a:bodyPr>
            <a:lstStyle/>
            <a:p>
              <a:pPr algn="ctr">
                <a:lnSpc>
                  <a:spcPct val="90000"/>
                </a:lnSpc>
                <a:spcBef>
                  <a:spcPts val="600"/>
                </a:spcBef>
              </a:pPr>
              <a:r>
                <a:rPr lang="en-US" sz="2000" dirty="0">
                  <a:solidFill>
                    <a:srgbClr val="2D92AA"/>
                  </a:solidFill>
                  <a:latin typeface="Gotham-Book"/>
                  <a:cs typeface="Gotham-Book"/>
                </a:rPr>
                <a:t>Examples</a:t>
              </a:r>
            </a:p>
            <a:p>
              <a:pPr marL="109538">
                <a:lnSpc>
                  <a:spcPct val="90000"/>
                </a:lnSpc>
                <a:spcBef>
                  <a:spcPts val="1200"/>
                </a:spcBef>
              </a:pPr>
              <a:r>
                <a:rPr lang="en-US" sz="1200" dirty="0">
                  <a:solidFill>
                    <a:srgbClr val="2D92AA"/>
                  </a:solidFill>
                  <a:latin typeface="Gotham-Book"/>
                  <a:cs typeface="Gotham-Book"/>
                </a:rPr>
                <a:t>Our customers are currently choosing to settle for crude email-based file sharing or adopting free, metered consumer-class software options.</a:t>
              </a:r>
            </a:p>
            <a:p>
              <a:pPr marL="109538">
                <a:lnSpc>
                  <a:spcPct val="90000"/>
                </a:lnSpc>
                <a:spcBef>
                  <a:spcPts val="1200"/>
                </a:spcBef>
              </a:pPr>
              <a:r>
                <a:rPr lang="en-US" sz="1200" dirty="0">
                  <a:solidFill>
                    <a:srgbClr val="2D92AA"/>
                  </a:solidFill>
                  <a:latin typeface="Gotham-Book"/>
                  <a:cs typeface="Gotham-Book"/>
                </a:rPr>
                <a:t>The market leader is </a:t>
              </a:r>
              <a:r>
                <a:rPr lang="en-US" sz="1200" dirty="0" err="1">
                  <a:solidFill>
                    <a:srgbClr val="2D92AA"/>
                  </a:solidFill>
                  <a:latin typeface="Gotham-Book"/>
                  <a:cs typeface="Gotham-Book"/>
                </a:rPr>
                <a:t>NXTSky</a:t>
              </a:r>
              <a:r>
                <a:rPr lang="en-US" sz="1200" dirty="0">
                  <a:solidFill>
                    <a:srgbClr val="2D92AA"/>
                  </a:solidFill>
                  <a:latin typeface="Gotham-Book"/>
                  <a:cs typeface="Gotham-Book"/>
                </a:rPr>
                <a:t> who has been successfully converting new customers with a 14-day trial program.</a:t>
              </a:r>
            </a:p>
            <a:p>
              <a:pPr marL="109538">
                <a:lnSpc>
                  <a:spcPct val="90000"/>
                </a:lnSpc>
                <a:spcBef>
                  <a:spcPts val="1200"/>
                </a:spcBef>
              </a:pPr>
              <a:r>
                <a:rPr lang="en-US" sz="1200" dirty="0">
                  <a:solidFill>
                    <a:srgbClr val="2D92AA"/>
                  </a:solidFill>
                  <a:latin typeface="Gotham-Book"/>
                  <a:cs typeface="Gotham-Book"/>
                </a:rPr>
                <a:t>Our customers are underserved by home-grown IT-driven remedies that take too long to build and are impossible to change.</a:t>
              </a:r>
            </a:p>
          </p:txBody>
        </p:sp>
        <p:sp>
          <p:nvSpPr>
            <p:cNvPr id="27" name="Pentagon 26"/>
            <p:cNvSpPr/>
            <p:nvPr/>
          </p:nvSpPr>
          <p:spPr>
            <a:xfrm flipH="1">
              <a:off x="-550946" y="1250019"/>
              <a:ext cx="538748" cy="4761836"/>
            </a:xfrm>
            <a:prstGeom prst="homePlate">
              <a:avLst/>
            </a:prstGeom>
            <a:solidFill>
              <a:srgbClr val="2D92AA"/>
            </a:solidFill>
            <a:ln w="12700" cmpd="sng">
              <a:solidFill>
                <a:srgbClr val="2D92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400" dirty="0"/>
            </a:p>
          </p:txBody>
        </p:sp>
        <p:pic>
          <p:nvPicPr>
            <p:cNvPr id="28" name="Picture 27"/>
            <p:cNvPicPr>
              <a:picLocks noChangeAspect="1"/>
            </p:cNvPicPr>
            <p:nvPr/>
          </p:nvPicPr>
          <p:blipFill>
            <a:blip r:embed="rId6"/>
            <a:stretch>
              <a:fillRect/>
            </a:stretch>
          </p:blipFill>
          <p:spPr>
            <a:xfrm>
              <a:off x="-386722" y="1312855"/>
              <a:ext cx="381000" cy="4699000"/>
            </a:xfrm>
            <a:prstGeom prst="rect">
              <a:avLst/>
            </a:prstGeom>
          </p:spPr>
        </p:pic>
      </p:grpSp>
      <p:sp>
        <p:nvSpPr>
          <p:cNvPr id="3" name="Title 2"/>
          <p:cNvSpPr>
            <a:spLocks noGrp="1"/>
          </p:cNvSpPr>
          <p:nvPr>
            <p:ph type="title"/>
          </p:nvPr>
        </p:nvSpPr>
        <p:spPr/>
        <p:txBody>
          <a:bodyPr>
            <a:normAutofit fontScale="90000"/>
          </a:bodyPr>
          <a:lstStyle/>
          <a:p>
            <a:r>
              <a:rPr lang="en-US" dirty="0"/>
              <a:t>5 - Competitive Landscape</a:t>
            </a:r>
          </a:p>
        </p:txBody>
      </p:sp>
      <p:sp>
        <p:nvSpPr>
          <p:cNvPr id="4" name="Text Placeholder 3"/>
          <p:cNvSpPr>
            <a:spLocks noGrp="1"/>
          </p:cNvSpPr>
          <p:nvPr>
            <p:ph type="body" sz="quarter" idx="10"/>
          </p:nvPr>
        </p:nvSpPr>
        <p:spPr/>
        <p:txBody>
          <a:bodyPr/>
          <a:lstStyle/>
          <a:p>
            <a:r>
              <a:rPr lang="en-US" dirty="0"/>
              <a:t>What alternatives are out there now?</a:t>
            </a:r>
          </a:p>
        </p:txBody>
      </p:sp>
      <p:pic>
        <p:nvPicPr>
          <p:cNvPr id="7" name="Picture 6" descr="Competitive_Intelligence-blank.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1197503" y="202654"/>
            <a:ext cx="773455" cy="788301"/>
          </a:xfrm>
          <a:prstGeom prst="rect">
            <a:avLst/>
          </a:prstGeom>
        </p:spPr>
      </p:pic>
      <p:pic>
        <p:nvPicPr>
          <p:cNvPr id="37" name="Picture 36" descr="Competitive_Intelligence-blank.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394129" y="3252451"/>
            <a:ext cx="461438" cy="470296"/>
          </a:xfrm>
          <a:prstGeom prst="rect">
            <a:avLst/>
          </a:prstGeom>
        </p:spPr>
      </p:pic>
      <p:pic>
        <p:nvPicPr>
          <p:cNvPr id="5" name="Picture 4" descr="Graphs_orange.png">
            <a:extLst>
              <a:ext uri="{FF2B5EF4-FFF2-40B4-BE49-F238E27FC236}">
                <a16:creationId xmlns:a16="http://schemas.microsoft.com/office/drawing/2014/main" id="{FCDA8777-A2B9-68C9-728A-1D4EA4EB2086}"/>
              </a:ext>
            </a:extLst>
          </p:cNvPr>
          <p:cNvPicPr>
            <a:picLocks noChangeAspect="1"/>
          </p:cNvPicPr>
          <p:nvPr/>
        </p:nvPicPr>
        <p:blipFill>
          <a:blip r:embed="rId9" cstate="print">
            <a:duotone>
              <a:prstClr val="black"/>
              <a:srgbClr val="ACD3DA">
                <a:tint val="45000"/>
                <a:satMod val="400000"/>
              </a:srgbClr>
            </a:duotone>
            <a:extLst>
              <a:ext uri="{28A0092B-C50C-407E-A947-70E740481C1C}">
                <a14:useLocalDpi xmlns:a14="http://schemas.microsoft.com/office/drawing/2010/main"/>
              </a:ext>
            </a:extLst>
          </a:blip>
          <a:stretch>
            <a:fillRect/>
          </a:stretch>
        </p:blipFill>
        <p:spPr>
          <a:xfrm>
            <a:off x="8976045" y="3233854"/>
            <a:ext cx="510773" cy="510773"/>
          </a:xfrm>
          <a:prstGeom prst="rect">
            <a:avLst/>
          </a:prstGeom>
        </p:spPr>
      </p:pic>
      <p:pic>
        <p:nvPicPr>
          <p:cNvPr id="6" name="Picture 5" descr="Charts_orange.png">
            <a:extLst>
              <a:ext uri="{FF2B5EF4-FFF2-40B4-BE49-F238E27FC236}">
                <a16:creationId xmlns:a16="http://schemas.microsoft.com/office/drawing/2014/main" id="{F51DC5E8-EB34-06AC-B4EA-73005514AA64}"/>
              </a:ext>
            </a:extLst>
          </p:cNvPr>
          <p:cNvPicPr>
            <a:picLocks noChangeAspect="1"/>
          </p:cNvPicPr>
          <p:nvPr/>
        </p:nvPicPr>
        <p:blipFill>
          <a:blip r:embed="rId10" cstate="print">
            <a:duotone>
              <a:prstClr val="black"/>
              <a:srgbClr val="ACD3DA">
                <a:tint val="45000"/>
                <a:satMod val="400000"/>
              </a:srgbClr>
            </a:duotone>
            <a:extLst>
              <a:ext uri="{28A0092B-C50C-407E-A947-70E740481C1C}">
                <a14:useLocalDpi xmlns:a14="http://schemas.microsoft.com/office/drawing/2010/main"/>
              </a:ext>
            </a:extLst>
          </a:blip>
          <a:stretch>
            <a:fillRect/>
          </a:stretch>
        </p:blipFill>
        <p:spPr>
          <a:xfrm>
            <a:off x="9018523" y="1536836"/>
            <a:ext cx="444364" cy="444364"/>
          </a:xfrm>
          <a:prstGeom prst="rect">
            <a:avLst/>
          </a:prstGeom>
        </p:spPr>
      </p:pic>
      <p:pic>
        <p:nvPicPr>
          <p:cNvPr id="8" name="Picture 7" descr="Target_orange.png">
            <a:extLst>
              <a:ext uri="{FF2B5EF4-FFF2-40B4-BE49-F238E27FC236}">
                <a16:creationId xmlns:a16="http://schemas.microsoft.com/office/drawing/2014/main" id="{F68CE3E2-F1B7-E6A9-D12F-6C09B3F29DE7}"/>
              </a:ext>
            </a:extLst>
          </p:cNvPr>
          <p:cNvPicPr>
            <a:picLocks noChangeAspect="1"/>
          </p:cNvPicPr>
          <p:nvPr/>
        </p:nvPicPr>
        <p:blipFill>
          <a:blip r:embed="rId11" cstate="print">
            <a:duotone>
              <a:prstClr val="black"/>
              <a:srgbClr val="ACD3DA">
                <a:tint val="45000"/>
                <a:satMod val="400000"/>
              </a:srgbClr>
            </a:duotone>
            <a:extLst>
              <a:ext uri="{28A0092B-C50C-407E-A947-70E740481C1C}">
                <a14:useLocalDpi xmlns:a14="http://schemas.microsoft.com/office/drawing/2010/main"/>
              </a:ext>
            </a:extLst>
          </a:blip>
          <a:stretch>
            <a:fillRect/>
          </a:stretch>
        </p:blipFill>
        <p:spPr>
          <a:xfrm>
            <a:off x="7424743" y="1444548"/>
            <a:ext cx="644448" cy="644448"/>
          </a:xfrm>
          <a:prstGeom prst="rect">
            <a:avLst/>
          </a:prstGeom>
        </p:spPr>
      </p:pic>
      <p:sp>
        <p:nvSpPr>
          <p:cNvPr id="10" name="Text Placeholder 7">
            <a:extLst>
              <a:ext uri="{FF2B5EF4-FFF2-40B4-BE49-F238E27FC236}">
                <a16:creationId xmlns:a16="http://schemas.microsoft.com/office/drawing/2014/main" id="{4D9E036E-AE61-BB9A-DC81-3BCCBAD5FF1D}"/>
              </a:ext>
            </a:extLst>
          </p:cNvPr>
          <p:cNvSpPr>
            <a:spLocks noGrp="1"/>
          </p:cNvSpPr>
          <p:nvPr>
            <p:ph type="body" sz="quarter" idx="13"/>
          </p:nvPr>
        </p:nvSpPr>
        <p:spPr>
          <a:xfrm>
            <a:off x="267707" y="1230537"/>
            <a:ext cx="3212689" cy="5411787"/>
          </a:xfrm>
        </p:spPr>
        <p:txBody>
          <a:bodyPr/>
          <a:lstStyle/>
          <a:p>
            <a:endParaRPr lang="en-US" dirty="0"/>
          </a:p>
        </p:txBody>
      </p:sp>
      <p:sp>
        <p:nvSpPr>
          <p:cNvPr id="11" name="Pentagon 10">
            <a:extLst>
              <a:ext uri="{FF2B5EF4-FFF2-40B4-BE49-F238E27FC236}">
                <a16:creationId xmlns:a16="http://schemas.microsoft.com/office/drawing/2014/main" id="{F9970F1F-C1B7-163A-1695-6E17C09716AB}"/>
              </a:ext>
            </a:extLst>
          </p:cNvPr>
          <p:cNvSpPr/>
          <p:nvPr/>
        </p:nvSpPr>
        <p:spPr>
          <a:xfrm flipH="1">
            <a:off x="3306726" y="3632274"/>
            <a:ext cx="584023" cy="652860"/>
          </a:xfrm>
          <a:prstGeom prst="homePlate">
            <a:avLst/>
          </a:prstGeom>
          <a:solidFill>
            <a:srgbClr val="ACD3DA"/>
          </a:solidFill>
          <a:ln>
            <a:solidFill>
              <a:srgbClr val="ACD3DA"/>
            </a:solid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400" dirty="0"/>
          </a:p>
        </p:txBody>
      </p:sp>
      <p:sp>
        <p:nvSpPr>
          <p:cNvPr id="12" name="Text Placeholder 10">
            <a:extLst>
              <a:ext uri="{FF2B5EF4-FFF2-40B4-BE49-F238E27FC236}">
                <a16:creationId xmlns:a16="http://schemas.microsoft.com/office/drawing/2014/main" id="{211C7C2D-75BB-C992-3530-5CD60D20122C}"/>
              </a:ext>
            </a:extLst>
          </p:cNvPr>
          <p:cNvSpPr>
            <a:spLocks noGrp="1"/>
          </p:cNvSpPr>
          <p:nvPr>
            <p:ph type="body" sz="quarter" idx="14"/>
          </p:nvPr>
        </p:nvSpPr>
        <p:spPr>
          <a:xfrm>
            <a:off x="3755353" y="1223914"/>
            <a:ext cx="8092016" cy="5431432"/>
          </a:xfrm>
        </p:spPr>
        <p:txBody>
          <a:bodyPr/>
          <a:lstStyle/>
          <a:p>
            <a:endParaRPr lang="en-US" dirty="0"/>
          </a:p>
        </p:txBody>
      </p:sp>
    </p:spTree>
    <p:extLst>
      <p:ext uri="{BB962C8B-B14F-4D97-AF65-F5344CB8AC3E}">
        <p14:creationId xmlns:p14="http://schemas.microsoft.com/office/powerpoint/2010/main" val="11081992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8"/>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25"/>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uzzle_orange.png">
            <a:extLst>
              <a:ext uri="{FF2B5EF4-FFF2-40B4-BE49-F238E27FC236}">
                <a16:creationId xmlns:a16="http://schemas.microsoft.com/office/drawing/2014/main" id="{E5E65E05-E064-53B9-2229-FB66AB6C2B16}"/>
              </a:ext>
            </a:extLst>
          </p:cNvPr>
          <p:cNvPicPr>
            <a:picLocks noChangeAspect="1"/>
          </p:cNvPicPr>
          <p:nvPr/>
        </p:nvPicPr>
        <p:blipFill>
          <a:blip r:embed="rId3" cstate="print">
            <a:duotone>
              <a:prstClr val="black"/>
              <a:srgbClr val="2D92AA">
                <a:tint val="45000"/>
                <a:satMod val="400000"/>
              </a:srgbClr>
            </a:duotone>
            <a:extLst>
              <a:ext uri="{28A0092B-C50C-407E-A947-70E740481C1C}">
                <a14:useLocalDpi xmlns:a14="http://schemas.microsoft.com/office/drawing/2010/main"/>
              </a:ext>
            </a:extLst>
          </a:blip>
          <a:stretch>
            <a:fillRect/>
          </a:stretch>
        </p:blipFill>
        <p:spPr>
          <a:xfrm>
            <a:off x="5840546" y="1534163"/>
            <a:ext cx="510773" cy="510773"/>
          </a:xfrm>
          <a:prstGeom prst="rect">
            <a:avLst/>
          </a:prstGeom>
        </p:spPr>
      </p:pic>
      <p:grpSp>
        <p:nvGrpSpPr>
          <p:cNvPr id="5" name="Group 4">
            <a:extLst>
              <a:ext uri="{FF2B5EF4-FFF2-40B4-BE49-F238E27FC236}">
                <a16:creationId xmlns:a16="http://schemas.microsoft.com/office/drawing/2014/main" id="{F5F3A756-80B9-24C7-DCC9-F68625F1F4A6}"/>
              </a:ext>
            </a:extLst>
          </p:cNvPr>
          <p:cNvGrpSpPr/>
          <p:nvPr/>
        </p:nvGrpSpPr>
        <p:grpSpPr>
          <a:xfrm>
            <a:off x="5948066" y="3757393"/>
            <a:ext cx="260428" cy="260428"/>
            <a:chOff x="958427" y="1878599"/>
            <a:chExt cx="502509" cy="502509"/>
          </a:xfrm>
        </p:grpSpPr>
        <p:sp>
          <p:nvSpPr>
            <p:cNvPr id="6" name="Oval 5">
              <a:extLst>
                <a:ext uri="{FF2B5EF4-FFF2-40B4-BE49-F238E27FC236}">
                  <a16:creationId xmlns:a16="http://schemas.microsoft.com/office/drawing/2014/main" id="{17E3B530-F4F3-BEB0-BCE7-55D4FB4B05B0}"/>
                </a:ext>
              </a:extLst>
            </p:cNvPr>
            <p:cNvSpPr/>
            <p:nvPr/>
          </p:nvSpPr>
          <p:spPr>
            <a:xfrm>
              <a:off x="958427" y="1878599"/>
              <a:ext cx="502509" cy="502509"/>
            </a:xfrm>
            <a:prstGeom prst="ellipse">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sp>
          <p:nvSpPr>
            <p:cNvPr id="16" name="Oval 15">
              <a:extLst>
                <a:ext uri="{FF2B5EF4-FFF2-40B4-BE49-F238E27FC236}">
                  <a16:creationId xmlns:a16="http://schemas.microsoft.com/office/drawing/2014/main" id="{BC5CC7C5-4AF6-9A95-3732-FEB582E3A224}"/>
                </a:ext>
              </a:extLst>
            </p:cNvPr>
            <p:cNvSpPr/>
            <p:nvPr/>
          </p:nvSpPr>
          <p:spPr>
            <a:xfrm>
              <a:off x="1043183" y="1963357"/>
              <a:ext cx="343220" cy="3432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grpSp>
      <p:grpSp>
        <p:nvGrpSpPr>
          <p:cNvPr id="21" name="Group 20"/>
          <p:cNvGrpSpPr/>
          <p:nvPr/>
        </p:nvGrpSpPr>
        <p:grpSpPr>
          <a:xfrm>
            <a:off x="10363202" y="2111673"/>
            <a:ext cx="2300948" cy="4025900"/>
            <a:chOff x="9461833" y="1237553"/>
            <a:chExt cx="2300948" cy="4025900"/>
          </a:xfrm>
        </p:grpSpPr>
        <p:sp>
          <p:nvSpPr>
            <p:cNvPr id="22" name="Rounded Rectangle 21"/>
            <p:cNvSpPr/>
            <p:nvPr/>
          </p:nvSpPr>
          <p:spPr>
            <a:xfrm>
              <a:off x="9461833" y="1260643"/>
              <a:ext cx="1872651" cy="3923349"/>
            </a:xfrm>
            <a:prstGeom prst="roundRect">
              <a:avLst>
                <a:gd name="adj" fmla="val 3841"/>
              </a:avLst>
            </a:prstGeom>
            <a:solidFill>
              <a:schemeClr val="bg1"/>
            </a:solidFill>
            <a:ln w="28575"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457200" bIns="45720" numCol="1" spcCol="0" rtlCol="0" fromWordArt="0" anchor="t" anchorCtr="0" forceAA="0" compatLnSpc="1">
              <a:prstTxWarp prst="textNoShape">
                <a:avLst/>
              </a:prstTxWarp>
              <a:noAutofit/>
            </a:bodyPr>
            <a:lstStyle/>
            <a:p>
              <a:pPr algn="ctr">
                <a:lnSpc>
                  <a:spcPct val="90000"/>
                </a:lnSpc>
                <a:spcBef>
                  <a:spcPts val="600"/>
                </a:spcBef>
              </a:pPr>
              <a:r>
                <a:rPr lang="en-US" sz="1600" dirty="0">
                  <a:solidFill>
                    <a:srgbClr val="323C53"/>
                  </a:solidFill>
                  <a:latin typeface="Gotham-Book"/>
                  <a:cs typeface="Gotham-Book"/>
                </a:rPr>
                <a:t>Quick Help</a:t>
              </a:r>
            </a:p>
            <a:p>
              <a:pPr>
                <a:lnSpc>
                  <a:spcPct val="90000"/>
                </a:lnSpc>
                <a:spcBef>
                  <a:spcPts val="1200"/>
                </a:spcBef>
              </a:pPr>
              <a:r>
                <a:rPr lang="en-US" sz="1200" dirty="0">
                  <a:solidFill>
                    <a:srgbClr val="323C53"/>
                  </a:solidFill>
                  <a:latin typeface="Gotham-Book"/>
                  <a:cs typeface="Gotham-Book"/>
                </a:rPr>
                <a:t>Why is your company best qualified to solve this problem?</a:t>
              </a:r>
            </a:p>
            <a:p>
              <a:pPr>
                <a:lnSpc>
                  <a:spcPct val="90000"/>
                </a:lnSpc>
                <a:spcBef>
                  <a:spcPts val="1200"/>
                </a:spcBef>
              </a:pPr>
              <a:r>
                <a:rPr lang="en-US" sz="1200" dirty="0">
                  <a:solidFill>
                    <a:schemeClr val="tx1"/>
                  </a:solidFill>
                  <a:latin typeface="Gotham-Book"/>
                  <a:cs typeface="Gotham-Book"/>
                </a:rPr>
                <a:t>What gives your company credibility in the market place?</a:t>
              </a:r>
            </a:p>
            <a:p>
              <a:pPr>
                <a:lnSpc>
                  <a:spcPct val="90000"/>
                </a:lnSpc>
                <a:spcBef>
                  <a:spcPts val="1200"/>
                </a:spcBef>
              </a:pPr>
              <a:r>
                <a:rPr lang="en-US" sz="1200" dirty="0">
                  <a:solidFill>
                    <a:schemeClr val="tx1"/>
                  </a:solidFill>
                  <a:latin typeface="Gotham-Book"/>
                  <a:cs typeface="Gotham-Book"/>
                </a:rPr>
                <a:t>Do you have proprietary technology or intellectual property? </a:t>
              </a:r>
              <a:endParaRPr lang="en-US" sz="1200" dirty="0">
                <a:solidFill>
                  <a:srgbClr val="323C53"/>
                </a:solidFill>
                <a:latin typeface="Gotham-Book"/>
                <a:cs typeface="Gotham-Book"/>
              </a:endParaRPr>
            </a:p>
          </p:txBody>
        </p:sp>
        <p:sp>
          <p:nvSpPr>
            <p:cNvPr id="23" name="TextBox 22"/>
            <p:cNvSpPr txBox="1"/>
            <p:nvPr/>
          </p:nvSpPr>
          <p:spPr>
            <a:xfrm>
              <a:off x="9848507" y="4568602"/>
              <a:ext cx="1257296" cy="461665"/>
            </a:xfrm>
            <a:prstGeom prst="rect">
              <a:avLst/>
            </a:prstGeom>
            <a:noFill/>
          </p:spPr>
          <p:txBody>
            <a:bodyPr wrap="square" rtlCol="0">
              <a:spAutoFit/>
            </a:bodyPr>
            <a:lstStyle/>
            <a:p>
              <a:pPr lvl="0"/>
              <a:r>
                <a:rPr lang="en-US" sz="800" dirty="0">
                  <a:solidFill>
                    <a:srgbClr val="2D92AA"/>
                  </a:solidFill>
                  <a:latin typeface="Gotham-Light"/>
                  <a:cs typeface="Gotham-Light"/>
                </a:rPr>
                <a:t>Review the complete Assessment Guide for more help with this topic.</a:t>
              </a:r>
            </a:p>
          </p:txBody>
        </p:sp>
        <p:pic>
          <p:nvPicPr>
            <p:cNvPr id="24" name="Picture 23" descr="hand-orange.png"/>
            <p:cNvPicPr>
              <a:picLocks noChangeAspect="1"/>
            </p:cNvPicPr>
            <p:nvPr/>
          </p:nvPicPr>
          <p:blipFill>
            <a:blip r:embed="rId4" cstate="print">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9520581" y="4682734"/>
              <a:ext cx="327334" cy="327334"/>
            </a:xfrm>
            <a:prstGeom prst="rect">
              <a:avLst/>
            </a:prstGeom>
          </p:spPr>
        </p:pic>
        <p:cxnSp>
          <p:nvCxnSpPr>
            <p:cNvPr id="25" name="Straight Connector 24"/>
            <p:cNvCxnSpPr/>
            <p:nvPr/>
          </p:nvCxnSpPr>
          <p:spPr>
            <a:xfrm>
              <a:off x="9519558" y="4534544"/>
              <a:ext cx="1482913" cy="0"/>
            </a:xfrm>
            <a:prstGeom prst="line">
              <a:avLst/>
            </a:prstGeom>
            <a:ln w="12700" cmpd="sng">
              <a:solidFill>
                <a:srgbClr val="C7C7C7"/>
              </a:solidFill>
              <a:tailEnd type="none"/>
            </a:ln>
          </p:spPr>
          <p:style>
            <a:lnRef idx="1">
              <a:schemeClr val="accent1"/>
            </a:lnRef>
            <a:fillRef idx="0">
              <a:schemeClr val="accent1"/>
            </a:fillRef>
            <a:effectRef idx="0">
              <a:schemeClr val="accent1"/>
            </a:effectRef>
            <a:fontRef idx="minor">
              <a:schemeClr val="tx1"/>
            </a:fontRef>
          </p:style>
        </p:cxnSp>
        <p:sp>
          <p:nvSpPr>
            <p:cNvPr id="26" name="Pentagon 25"/>
            <p:cNvSpPr/>
            <p:nvPr/>
          </p:nvSpPr>
          <p:spPr>
            <a:xfrm>
              <a:off x="11299849" y="1261293"/>
              <a:ext cx="462932" cy="3923349"/>
            </a:xfrm>
            <a:prstGeom prst="homePlate">
              <a:avLst/>
            </a:prstGeom>
            <a:solidFill>
              <a:srgbClr val="323C53"/>
            </a:solidFill>
            <a:ln w="12700" cmpd="sng">
              <a:solidFill>
                <a:srgbClr val="323C5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400" dirty="0"/>
            </a:p>
          </p:txBody>
        </p:sp>
        <p:pic>
          <p:nvPicPr>
            <p:cNvPr id="27" name="Picture 26"/>
            <p:cNvPicPr>
              <a:picLocks noChangeAspect="1"/>
            </p:cNvPicPr>
            <p:nvPr/>
          </p:nvPicPr>
          <p:blipFill>
            <a:blip r:embed="rId5"/>
            <a:stretch>
              <a:fillRect/>
            </a:stretch>
          </p:blipFill>
          <p:spPr>
            <a:xfrm rot="5400000">
              <a:off x="9431219" y="3060003"/>
              <a:ext cx="4025900" cy="381000"/>
            </a:xfrm>
            <a:prstGeom prst="rect">
              <a:avLst/>
            </a:prstGeom>
          </p:spPr>
        </p:pic>
      </p:grpSp>
      <p:grpSp>
        <p:nvGrpSpPr>
          <p:cNvPr id="28" name="Group 27"/>
          <p:cNvGrpSpPr/>
          <p:nvPr/>
        </p:nvGrpSpPr>
        <p:grpSpPr>
          <a:xfrm>
            <a:off x="-552471" y="1554050"/>
            <a:ext cx="2484754" cy="4761836"/>
            <a:chOff x="-550946" y="1250019"/>
            <a:chExt cx="2484754" cy="4761836"/>
          </a:xfrm>
        </p:grpSpPr>
        <p:sp>
          <p:nvSpPr>
            <p:cNvPr id="29" name="Rounded Rectangle 28"/>
            <p:cNvSpPr/>
            <p:nvPr/>
          </p:nvSpPr>
          <p:spPr>
            <a:xfrm>
              <a:off x="-74993" y="1250019"/>
              <a:ext cx="2008801" cy="4749966"/>
            </a:xfrm>
            <a:prstGeom prst="roundRect">
              <a:avLst>
                <a:gd name="adj" fmla="val 3841"/>
              </a:avLst>
            </a:prstGeom>
            <a:solidFill>
              <a:schemeClr val="bg1"/>
            </a:solidFill>
            <a:ln w="28575"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45720" rIns="0" bIns="45720" numCol="1" spcCol="0" rtlCol="0" fromWordArt="0" anchor="t" anchorCtr="0" forceAA="0" compatLnSpc="1">
              <a:prstTxWarp prst="textNoShape">
                <a:avLst/>
              </a:prstTxWarp>
              <a:noAutofit/>
            </a:bodyPr>
            <a:lstStyle/>
            <a:p>
              <a:pPr algn="ctr">
                <a:lnSpc>
                  <a:spcPct val="90000"/>
                </a:lnSpc>
                <a:spcBef>
                  <a:spcPts val="600"/>
                </a:spcBef>
              </a:pPr>
              <a:r>
                <a:rPr lang="en-US" sz="2000" dirty="0">
                  <a:solidFill>
                    <a:srgbClr val="2D92AA"/>
                  </a:solidFill>
                  <a:latin typeface="Gotham-Book"/>
                  <a:cs typeface="Gotham-Book"/>
                </a:rPr>
                <a:t>Examples</a:t>
              </a:r>
            </a:p>
            <a:p>
              <a:pPr marL="109538">
                <a:lnSpc>
                  <a:spcPct val="90000"/>
                </a:lnSpc>
                <a:spcBef>
                  <a:spcPts val="1200"/>
                </a:spcBef>
              </a:pPr>
              <a:r>
                <a:rPr lang="en-US" sz="1200" dirty="0">
                  <a:solidFill>
                    <a:srgbClr val="2D92AA"/>
                  </a:solidFill>
                  <a:latin typeface="Gotham-Book"/>
                  <a:cs typeface="Gotham-Book"/>
                </a:rPr>
                <a:t>Recently acquired “social media” team significantly upgrades internal skill set.</a:t>
              </a:r>
            </a:p>
            <a:p>
              <a:pPr marL="109538">
                <a:lnSpc>
                  <a:spcPct val="90000"/>
                </a:lnSpc>
                <a:spcBef>
                  <a:spcPts val="1200"/>
                </a:spcBef>
              </a:pPr>
              <a:r>
                <a:rPr lang="en-US" sz="1200" dirty="0">
                  <a:solidFill>
                    <a:srgbClr val="2D92AA"/>
                  </a:solidFill>
                  <a:latin typeface="Gotham-Book"/>
                  <a:cs typeface="Gotham-Book"/>
                </a:rPr>
                <a:t>We can establish exclusive partnership with top vendor to develop a 12 month head start.</a:t>
              </a:r>
            </a:p>
            <a:p>
              <a:pPr marL="109538">
                <a:lnSpc>
                  <a:spcPct val="90000"/>
                </a:lnSpc>
                <a:spcBef>
                  <a:spcPts val="1200"/>
                </a:spcBef>
              </a:pPr>
              <a:r>
                <a:rPr lang="en-US" sz="1200" dirty="0">
                  <a:solidFill>
                    <a:srgbClr val="2D92AA"/>
                  </a:solidFill>
                  <a:latin typeface="Gotham-Book"/>
                  <a:cs typeface="Gotham-Book"/>
                </a:rPr>
                <a:t>Current war chest can fund sizable R&amp;D effort to greatly accelerate learning.</a:t>
              </a:r>
            </a:p>
            <a:p>
              <a:pPr marL="109538">
                <a:lnSpc>
                  <a:spcPct val="90000"/>
                </a:lnSpc>
                <a:spcBef>
                  <a:spcPts val="1200"/>
                </a:spcBef>
              </a:pPr>
              <a:r>
                <a:rPr lang="en-US" sz="1200" dirty="0">
                  <a:solidFill>
                    <a:srgbClr val="2D92AA"/>
                  </a:solidFill>
                  <a:latin typeface="Gotham-Book"/>
                  <a:cs typeface="Gotham-Book"/>
                </a:rPr>
                <a:t>New VP of Marketing comes with deep rolodex for this vertical and strong analyst relationships.</a:t>
              </a:r>
            </a:p>
          </p:txBody>
        </p:sp>
        <p:sp>
          <p:nvSpPr>
            <p:cNvPr id="30" name="Pentagon 29"/>
            <p:cNvSpPr/>
            <p:nvPr/>
          </p:nvSpPr>
          <p:spPr>
            <a:xfrm flipH="1">
              <a:off x="-550946" y="1250019"/>
              <a:ext cx="538748" cy="4761836"/>
            </a:xfrm>
            <a:prstGeom prst="homePlate">
              <a:avLst/>
            </a:prstGeom>
            <a:solidFill>
              <a:srgbClr val="2D92AA"/>
            </a:solidFill>
            <a:ln w="12700" cmpd="sng">
              <a:solidFill>
                <a:srgbClr val="2D92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400" dirty="0"/>
            </a:p>
          </p:txBody>
        </p:sp>
        <p:pic>
          <p:nvPicPr>
            <p:cNvPr id="31" name="Picture 30"/>
            <p:cNvPicPr>
              <a:picLocks noChangeAspect="1"/>
            </p:cNvPicPr>
            <p:nvPr/>
          </p:nvPicPr>
          <p:blipFill>
            <a:blip r:embed="rId6"/>
            <a:stretch>
              <a:fillRect/>
            </a:stretch>
          </p:blipFill>
          <p:spPr>
            <a:xfrm>
              <a:off x="-386722" y="1312855"/>
              <a:ext cx="381000" cy="4699000"/>
            </a:xfrm>
            <a:prstGeom prst="rect">
              <a:avLst/>
            </a:prstGeom>
          </p:spPr>
        </p:pic>
      </p:grpSp>
      <p:sp>
        <p:nvSpPr>
          <p:cNvPr id="3" name="Title 2"/>
          <p:cNvSpPr>
            <a:spLocks noGrp="1"/>
          </p:cNvSpPr>
          <p:nvPr>
            <p:ph type="title"/>
          </p:nvPr>
        </p:nvSpPr>
        <p:spPr/>
        <p:txBody>
          <a:bodyPr>
            <a:normAutofit fontScale="90000"/>
          </a:bodyPr>
          <a:lstStyle/>
          <a:p>
            <a:r>
              <a:rPr lang="en-US" dirty="0"/>
              <a:t>6 - Our Differentiator</a:t>
            </a:r>
          </a:p>
        </p:txBody>
      </p:sp>
      <p:sp>
        <p:nvSpPr>
          <p:cNvPr id="4" name="Text Placeholder 3"/>
          <p:cNvSpPr>
            <a:spLocks noGrp="1"/>
          </p:cNvSpPr>
          <p:nvPr>
            <p:ph type="body" sz="quarter" idx="10"/>
          </p:nvPr>
        </p:nvSpPr>
        <p:spPr/>
        <p:txBody>
          <a:bodyPr/>
          <a:lstStyle/>
          <a:p>
            <a:r>
              <a:rPr lang="en-US" dirty="0"/>
              <a:t>Why are we best suited to pursue this?</a:t>
            </a:r>
          </a:p>
        </p:txBody>
      </p:sp>
      <p:pic>
        <p:nvPicPr>
          <p:cNvPr id="7" name="Picture 6" descr="differentiator-orange.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1198258" y="172967"/>
            <a:ext cx="743763" cy="743763"/>
          </a:xfrm>
          <a:prstGeom prst="rect">
            <a:avLst/>
          </a:prstGeom>
        </p:spPr>
      </p:pic>
      <p:pic>
        <p:nvPicPr>
          <p:cNvPr id="39" name="Picture 38" descr="differentiator-orange.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805660" y="3178658"/>
            <a:ext cx="478942" cy="478942"/>
          </a:xfrm>
          <a:prstGeom prst="rect">
            <a:avLst/>
          </a:prstGeom>
        </p:spPr>
      </p:pic>
      <p:pic>
        <p:nvPicPr>
          <p:cNvPr id="8" name="Picture 7" descr="Competitive_Intelligence-blank.png">
            <a:extLst>
              <a:ext uri="{FF2B5EF4-FFF2-40B4-BE49-F238E27FC236}">
                <a16:creationId xmlns:a16="http://schemas.microsoft.com/office/drawing/2014/main" id="{A2323423-890A-F4CB-6EF0-167B85F571BD}"/>
              </a:ext>
            </a:extLst>
          </p:cNvPr>
          <p:cNvPicPr>
            <a:picLocks noChangeAspect="1"/>
          </p:cNvPicPr>
          <p:nvPr/>
        </p:nvPicPr>
        <p:blipFill>
          <a:blip r:embed="rId9" cstate="print">
            <a:duotone>
              <a:prstClr val="black"/>
              <a:srgbClr val="ACD3DA">
                <a:tint val="45000"/>
                <a:satMod val="400000"/>
              </a:srgbClr>
            </a:duotone>
            <a:extLst>
              <a:ext uri="{28A0092B-C50C-407E-A947-70E740481C1C}">
                <a14:useLocalDpi xmlns:a14="http://schemas.microsoft.com/office/drawing/2010/main"/>
              </a:ext>
            </a:extLst>
          </a:blip>
          <a:stretch>
            <a:fillRect/>
          </a:stretch>
        </p:blipFill>
        <p:spPr>
          <a:xfrm>
            <a:off x="7394129" y="3252451"/>
            <a:ext cx="461438" cy="470296"/>
          </a:xfrm>
          <a:prstGeom prst="rect">
            <a:avLst/>
          </a:prstGeom>
        </p:spPr>
      </p:pic>
      <p:pic>
        <p:nvPicPr>
          <p:cNvPr id="9" name="Picture 8" descr="Graphs_orange.png">
            <a:extLst>
              <a:ext uri="{FF2B5EF4-FFF2-40B4-BE49-F238E27FC236}">
                <a16:creationId xmlns:a16="http://schemas.microsoft.com/office/drawing/2014/main" id="{EE4E0585-A700-0822-5133-E05954A1BCFF}"/>
              </a:ext>
            </a:extLst>
          </p:cNvPr>
          <p:cNvPicPr>
            <a:picLocks noChangeAspect="1"/>
          </p:cNvPicPr>
          <p:nvPr/>
        </p:nvPicPr>
        <p:blipFill>
          <a:blip r:embed="rId10" cstate="print">
            <a:duotone>
              <a:prstClr val="black"/>
              <a:srgbClr val="ACD3DA">
                <a:tint val="45000"/>
                <a:satMod val="400000"/>
              </a:srgbClr>
            </a:duotone>
            <a:extLst>
              <a:ext uri="{28A0092B-C50C-407E-A947-70E740481C1C}">
                <a14:useLocalDpi xmlns:a14="http://schemas.microsoft.com/office/drawing/2010/main"/>
              </a:ext>
            </a:extLst>
          </a:blip>
          <a:stretch>
            <a:fillRect/>
          </a:stretch>
        </p:blipFill>
        <p:spPr>
          <a:xfrm>
            <a:off x="8976045" y="3233854"/>
            <a:ext cx="510773" cy="510773"/>
          </a:xfrm>
          <a:prstGeom prst="rect">
            <a:avLst/>
          </a:prstGeom>
        </p:spPr>
      </p:pic>
      <p:pic>
        <p:nvPicPr>
          <p:cNvPr id="10" name="Picture 9" descr="Charts_orange.png">
            <a:extLst>
              <a:ext uri="{FF2B5EF4-FFF2-40B4-BE49-F238E27FC236}">
                <a16:creationId xmlns:a16="http://schemas.microsoft.com/office/drawing/2014/main" id="{8FCFEA91-5EC1-E940-1E92-A2ADEC07E2DD}"/>
              </a:ext>
            </a:extLst>
          </p:cNvPr>
          <p:cNvPicPr>
            <a:picLocks noChangeAspect="1"/>
          </p:cNvPicPr>
          <p:nvPr/>
        </p:nvPicPr>
        <p:blipFill>
          <a:blip r:embed="rId11" cstate="print">
            <a:duotone>
              <a:prstClr val="black"/>
              <a:srgbClr val="ACD3DA">
                <a:tint val="45000"/>
                <a:satMod val="400000"/>
              </a:srgbClr>
            </a:duotone>
            <a:extLst>
              <a:ext uri="{28A0092B-C50C-407E-A947-70E740481C1C}">
                <a14:useLocalDpi xmlns:a14="http://schemas.microsoft.com/office/drawing/2010/main"/>
              </a:ext>
            </a:extLst>
          </a:blip>
          <a:stretch>
            <a:fillRect/>
          </a:stretch>
        </p:blipFill>
        <p:spPr>
          <a:xfrm>
            <a:off x="9018523" y="1536836"/>
            <a:ext cx="444364" cy="444364"/>
          </a:xfrm>
          <a:prstGeom prst="rect">
            <a:avLst/>
          </a:prstGeom>
        </p:spPr>
      </p:pic>
      <p:pic>
        <p:nvPicPr>
          <p:cNvPr id="11" name="Picture 10" descr="Target_orange.png">
            <a:extLst>
              <a:ext uri="{FF2B5EF4-FFF2-40B4-BE49-F238E27FC236}">
                <a16:creationId xmlns:a16="http://schemas.microsoft.com/office/drawing/2014/main" id="{A40CFCEB-549A-5432-4902-6E6DED4E6A5A}"/>
              </a:ext>
            </a:extLst>
          </p:cNvPr>
          <p:cNvPicPr>
            <a:picLocks noChangeAspect="1"/>
          </p:cNvPicPr>
          <p:nvPr/>
        </p:nvPicPr>
        <p:blipFill>
          <a:blip r:embed="rId12" cstate="print">
            <a:duotone>
              <a:prstClr val="black"/>
              <a:srgbClr val="ACD3DA">
                <a:tint val="45000"/>
                <a:satMod val="400000"/>
              </a:srgbClr>
            </a:duotone>
            <a:extLst>
              <a:ext uri="{28A0092B-C50C-407E-A947-70E740481C1C}">
                <a14:useLocalDpi xmlns:a14="http://schemas.microsoft.com/office/drawing/2010/main"/>
              </a:ext>
            </a:extLst>
          </a:blip>
          <a:stretch>
            <a:fillRect/>
          </a:stretch>
        </p:blipFill>
        <p:spPr>
          <a:xfrm>
            <a:off x="7424743" y="1444548"/>
            <a:ext cx="644448" cy="644448"/>
          </a:xfrm>
          <a:prstGeom prst="rect">
            <a:avLst/>
          </a:prstGeom>
        </p:spPr>
      </p:pic>
      <p:sp>
        <p:nvSpPr>
          <p:cNvPr id="13" name="Text Placeholder 7">
            <a:extLst>
              <a:ext uri="{FF2B5EF4-FFF2-40B4-BE49-F238E27FC236}">
                <a16:creationId xmlns:a16="http://schemas.microsoft.com/office/drawing/2014/main" id="{52B2DD60-EFE9-A2CA-F010-E02A712A7D41}"/>
              </a:ext>
            </a:extLst>
          </p:cNvPr>
          <p:cNvSpPr>
            <a:spLocks noGrp="1"/>
          </p:cNvSpPr>
          <p:nvPr>
            <p:ph type="body" sz="quarter" idx="13"/>
          </p:nvPr>
        </p:nvSpPr>
        <p:spPr>
          <a:xfrm>
            <a:off x="267707" y="1230537"/>
            <a:ext cx="3212689" cy="5411787"/>
          </a:xfrm>
        </p:spPr>
        <p:txBody>
          <a:bodyPr/>
          <a:lstStyle/>
          <a:p>
            <a:endParaRPr lang="en-US" dirty="0"/>
          </a:p>
        </p:txBody>
      </p:sp>
      <p:sp>
        <p:nvSpPr>
          <p:cNvPr id="14" name="Pentagon 13">
            <a:extLst>
              <a:ext uri="{FF2B5EF4-FFF2-40B4-BE49-F238E27FC236}">
                <a16:creationId xmlns:a16="http://schemas.microsoft.com/office/drawing/2014/main" id="{14793210-8B3E-2A2B-A6DE-2DCB26E2D8F2}"/>
              </a:ext>
            </a:extLst>
          </p:cNvPr>
          <p:cNvSpPr/>
          <p:nvPr/>
        </p:nvSpPr>
        <p:spPr>
          <a:xfrm flipH="1">
            <a:off x="3306726" y="3632274"/>
            <a:ext cx="584023" cy="652860"/>
          </a:xfrm>
          <a:prstGeom prst="homePlate">
            <a:avLst/>
          </a:prstGeom>
          <a:solidFill>
            <a:srgbClr val="ACD3DA"/>
          </a:solidFill>
          <a:ln>
            <a:solidFill>
              <a:srgbClr val="ACD3DA"/>
            </a:solid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400" dirty="0"/>
          </a:p>
        </p:txBody>
      </p:sp>
      <p:sp>
        <p:nvSpPr>
          <p:cNvPr id="15" name="Text Placeholder 10">
            <a:extLst>
              <a:ext uri="{FF2B5EF4-FFF2-40B4-BE49-F238E27FC236}">
                <a16:creationId xmlns:a16="http://schemas.microsoft.com/office/drawing/2014/main" id="{2AC57BCB-175D-74F8-797D-1960ADF7A7FB}"/>
              </a:ext>
            </a:extLst>
          </p:cNvPr>
          <p:cNvSpPr>
            <a:spLocks noGrp="1"/>
          </p:cNvSpPr>
          <p:nvPr>
            <p:ph type="body" sz="quarter" idx="14"/>
          </p:nvPr>
        </p:nvSpPr>
        <p:spPr>
          <a:xfrm>
            <a:off x="3758715" y="1230537"/>
            <a:ext cx="8092016" cy="5431432"/>
          </a:xfrm>
        </p:spPr>
        <p:txBody>
          <a:bodyPr/>
          <a:lstStyle/>
          <a:p>
            <a:endParaRPr lang="en-US" dirty="0"/>
          </a:p>
        </p:txBody>
      </p:sp>
    </p:spTree>
    <p:extLst>
      <p:ext uri="{BB962C8B-B14F-4D97-AF65-F5344CB8AC3E}">
        <p14:creationId xmlns:p14="http://schemas.microsoft.com/office/powerpoint/2010/main" val="197277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21"/>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28"/>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uzzle_orange.png">
            <a:extLst>
              <a:ext uri="{FF2B5EF4-FFF2-40B4-BE49-F238E27FC236}">
                <a16:creationId xmlns:a16="http://schemas.microsoft.com/office/drawing/2014/main" id="{0B5566E0-91C9-C9E6-F389-63CD222FCA03}"/>
              </a:ext>
            </a:extLst>
          </p:cNvPr>
          <p:cNvPicPr>
            <a:picLocks noChangeAspect="1"/>
          </p:cNvPicPr>
          <p:nvPr/>
        </p:nvPicPr>
        <p:blipFill>
          <a:blip r:embed="rId3" cstate="print">
            <a:duotone>
              <a:prstClr val="black"/>
              <a:srgbClr val="2D92AA">
                <a:tint val="45000"/>
                <a:satMod val="400000"/>
              </a:srgbClr>
            </a:duotone>
            <a:extLst>
              <a:ext uri="{28A0092B-C50C-407E-A947-70E740481C1C}">
                <a14:useLocalDpi xmlns:a14="http://schemas.microsoft.com/office/drawing/2010/main"/>
              </a:ext>
            </a:extLst>
          </a:blip>
          <a:stretch>
            <a:fillRect/>
          </a:stretch>
        </p:blipFill>
        <p:spPr>
          <a:xfrm>
            <a:off x="5840546" y="1534163"/>
            <a:ext cx="510773" cy="510773"/>
          </a:xfrm>
          <a:prstGeom prst="rect">
            <a:avLst/>
          </a:prstGeom>
        </p:spPr>
      </p:pic>
      <p:grpSp>
        <p:nvGrpSpPr>
          <p:cNvPr id="5" name="Group 4">
            <a:extLst>
              <a:ext uri="{FF2B5EF4-FFF2-40B4-BE49-F238E27FC236}">
                <a16:creationId xmlns:a16="http://schemas.microsoft.com/office/drawing/2014/main" id="{48A2C47E-C837-FDD3-5E69-116C181D62F9}"/>
              </a:ext>
            </a:extLst>
          </p:cNvPr>
          <p:cNvGrpSpPr/>
          <p:nvPr/>
        </p:nvGrpSpPr>
        <p:grpSpPr>
          <a:xfrm>
            <a:off x="5954415" y="5441254"/>
            <a:ext cx="260428" cy="260428"/>
            <a:chOff x="958427" y="1878599"/>
            <a:chExt cx="502509" cy="502509"/>
          </a:xfrm>
        </p:grpSpPr>
        <p:sp>
          <p:nvSpPr>
            <p:cNvPr id="6" name="Oval 5">
              <a:extLst>
                <a:ext uri="{FF2B5EF4-FFF2-40B4-BE49-F238E27FC236}">
                  <a16:creationId xmlns:a16="http://schemas.microsoft.com/office/drawing/2014/main" id="{5D1BB7FD-875C-5E12-0E23-03D6F5D1CE27}"/>
                </a:ext>
              </a:extLst>
            </p:cNvPr>
            <p:cNvSpPr/>
            <p:nvPr/>
          </p:nvSpPr>
          <p:spPr>
            <a:xfrm>
              <a:off x="958427" y="1878599"/>
              <a:ext cx="502509" cy="502509"/>
            </a:xfrm>
            <a:prstGeom prst="ellipse">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sp>
          <p:nvSpPr>
            <p:cNvPr id="17" name="Oval 16">
              <a:extLst>
                <a:ext uri="{FF2B5EF4-FFF2-40B4-BE49-F238E27FC236}">
                  <a16:creationId xmlns:a16="http://schemas.microsoft.com/office/drawing/2014/main" id="{2D40090C-5892-4461-4193-47836112F3F9}"/>
                </a:ext>
              </a:extLst>
            </p:cNvPr>
            <p:cNvSpPr/>
            <p:nvPr/>
          </p:nvSpPr>
          <p:spPr>
            <a:xfrm>
              <a:off x="1043183" y="1963357"/>
              <a:ext cx="343220" cy="3432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grpSp>
      <p:grpSp>
        <p:nvGrpSpPr>
          <p:cNvPr id="22" name="Group 21"/>
          <p:cNvGrpSpPr/>
          <p:nvPr/>
        </p:nvGrpSpPr>
        <p:grpSpPr>
          <a:xfrm>
            <a:off x="10363202" y="2111673"/>
            <a:ext cx="2300948" cy="4025900"/>
            <a:chOff x="9461833" y="1237553"/>
            <a:chExt cx="2300948" cy="4025900"/>
          </a:xfrm>
        </p:grpSpPr>
        <p:sp>
          <p:nvSpPr>
            <p:cNvPr id="23" name="Rounded Rectangle 22"/>
            <p:cNvSpPr/>
            <p:nvPr/>
          </p:nvSpPr>
          <p:spPr>
            <a:xfrm>
              <a:off x="9461833" y="1260643"/>
              <a:ext cx="1872651" cy="3923349"/>
            </a:xfrm>
            <a:prstGeom prst="roundRect">
              <a:avLst>
                <a:gd name="adj" fmla="val 3841"/>
              </a:avLst>
            </a:prstGeom>
            <a:solidFill>
              <a:schemeClr val="bg1"/>
            </a:solidFill>
            <a:ln w="28575"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457200" bIns="45720" numCol="1" spcCol="0" rtlCol="0" fromWordArt="0" anchor="t" anchorCtr="0" forceAA="0" compatLnSpc="1">
              <a:prstTxWarp prst="textNoShape">
                <a:avLst/>
              </a:prstTxWarp>
              <a:noAutofit/>
            </a:bodyPr>
            <a:lstStyle/>
            <a:p>
              <a:pPr algn="ctr">
                <a:lnSpc>
                  <a:spcPct val="90000"/>
                </a:lnSpc>
                <a:spcBef>
                  <a:spcPts val="600"/>
                </a:spcBef>
              </a:pPr>
              <a:r>
                <a:rPr lang="en-US" sz="1600" dirty="0">
                  <a:solidFill>
                    <a:srgbClr val="323C53"/>
                  </a:solidFill>
                  <a:latin typeface="Gotham-Book"/>
                  <a:cs typeface="Gotham-Book"/>
                </a:rPr>
                <a:t>Quick Help</a:t>
              </a:r>
            </a:p>
            <a:p>
              <a:pPr>
                <a:lnSpc>
                  <a:spcPct val="90000"/>
                </a:lnSpc>
                <a:spcBef>
                  <a:spcPts val="1200"/>
                </a:spcBef>
              </a:pPr>
              <a:r>
                <a:rPr lang="en-US" sz="1200" dirty="0">
                  <a:solidFill>
                    <a:srgbClr val="323C53"/>
                  </a:solidFill>
                  <a:latin typeface="Gotham-Book"/>
                  <a:cs typeface="Gotham-Book"/>
                </a:rPr>
                <a:t>Is there a window that just opened and if so, is it likely to close in the next few months or years?</a:t>
              </a:r>
              <a:endParaRPr lang="en-US" sz="1100" dirty="0">
                <a:solidFill>
                  <a:srgbClr val="323C53"/>
                </a:solidFill>
                <a:latin typeface="Gotham-Book"/>
                <a:cs typeface="Gotham-Book"/>
              </a:endParaRPr>
            </a:p>
            <a:p>
              <a:pPr>
                <a:lnSpc>
                  <a:spcPct val="90000"/>
                </a:lnSpc>
                <a:spcBef>
                  <a:spcPts val="1200"/>
                </a:spcBef>
              </a:pPr>
              <a:r>
                <a:rPr lang="en-US" sz="1200" dirty="0">
                  <a:solidFill>
                    <a:srgbClr val="323C53"/>
                  </a:solidFill>
                  <a:latin typeface="Gotham-Book"/>
                  <a:cs typeface="Gotham-Book"/>
                </a:rPr>
                <a:t>Are there changes coming that will alter the market?</a:t>
              </a:r>
            </a:p>
            <a:p>
              <a:pPr>
                <a:lnSpc>
                  <a:spcPct val="90000"/>
                </a:lnSpc>
                <a:spcBef>
                  <a:spcPts val="1200"/>
                </a:spcBef>
              </a:pPr>
              <a:r>
                <a:rPr lang="en-US" sz="1200" dirty="0">
                  <a:solidFill>
                    <a:srgbClr val="323C53"/>
                  </a:solidFill>
                  <a:latin typeface="Gotham-Book"/>
                  <a:cs typeface="Gotham-Book"/>
                </a:rPr>
                <a:t>How will your company respond within this window?</a:t>
              </a:r>
            </a:p>
          </p:txBody>
        </p:sp>
        <p:sp>
          <p:nvSpPr>
            <p:cNvPr id="24" name="TextBox 23"/>
            <p:cNvSpPr txBox="1"/>
            <p:nvPr/>
          </p:nvSpPr>
          <p:spPr>
            <a:xfrm>
              <a:off x="9848507" y="4568602"/>
              <a:ext cx="1257296" cy="461665"/>
            </a:xfrm>
            <a:prstGeom prst="rect">
              <a:avLst/>
            </a:prstGeom>
            <a:noFill/>
          </p:spPr>
          <p:txBody>
            <a:bodyPr wrap="square" rtlCol="0">
              <a:spAutoFit/>
            </a:bodyPr>
            <a:lstStyle/>
            <a:p>
              <a:pPr lvl="0"/>
              <a:r>
                <a:rPr lang="en-US" sz="800" dirty="0">
                  <a:solidFill>
                    <a:srgbClr val="2D92AA"/>
                  </a:solidFill>
                  <a:latin typeface="Gotham-Light"/>
                  <a:cs typeface="Gotham-Light"/>
                </a:rPr>
                <a:t>Review the complete Assessment Guide for more help with this topic.</a:t>
              </a:r>
            </a:p>
          </p:txBody>
        </p:sp>
        <p:pic>
          <p:nvPicPr>
            <p:cNvPr id="25" name="Picture 24" descr="hand-orange.png"/>
            <p:cNvPicPr>
              <a:picLocks noChangeAspect="1"/>
            </p:cNvPicPr>
            <p:nvPr/>
          </p:nvPicPr>
          <p:blipFill>
            <a:blip r:embed="rId4" cstate="print">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9520581" y="4682734"/>
              <a:ext cx="327334" cy="327334"/>
            </a:xfrm>
            <a:prstGeom prst="rect">
              <a:avLst/>
            </a:prstGeom>
          </p:spPr>
        </p:pic>
        <p:cxnSp>
          <p:nvCxnSpPr>
            <p:cNvPr id="26" name="Straight Connector 25"/>
            <p:cNvCxnSpPr/>
            <p:nvPr/>
          </p:nvCxnSpPr>
          <p:spPr>
            <a:xfrm>
              <a:off x="9519558" y="4534544"/>
              <a:ext cx="1482913" cy="0"/>
            </a:xfrm>
            <a:prstGeom prst="line">
              <a:avLst/>
            </a:prstGeom>
            <a:ln w="12700" cmpd="sng">
              <a:solidFill>
                <a:srgbClr val="C7C7C7"/>
              </a:solidFill>
              <a:tailEnd type="none"/>
            </a:ln>
          </p:spPr>
          <p:style>
            <a:lnRef idx="1">
              <a:schemeClr val="accent1"/>
            </a:lnRef>
            <a:fillRef idx="0">
              <a:schemeClr val="accent1"/>
            </a:fillRef>
            <a:effectRef idx="0">
              <a:schemeClr val="accent1"/>
            </a:effectRef>
            <a:fontRef idx="minor">
              <a:schemeClr val="tx1"/>
            </a:fontRef>
          </p:style>
        </p:cxnSp>
        <p:sp>
          <p:nvSpPr>
            <p:cNvPr id="27" name="Pentagon 26"/>
            <p:cNvSpPr/>
            <p:nvPr/>
          </p:nvSpPr>
          <p:spPr>
            <a:xfrm>
              <a:off x="11299849" y="1261293"/>
              <a:ext cx="462932" cy="3923349"/>
            </a:xfrm>
            <a:prstGeom prst="homePlate">
              <a:avLst/>
            </a:prstGeom>
            <a:solidFill>
              <a:srgbClr val="323C53"/>
            </a:solidFill>
            <a:ln w="12700" cmpd="sng">
              <a:solidFill>
                <a:srgbClr val="323C5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400" dirty="0"/>
            </a:p>
          </p:txBody>
        </p:sp>
        <p:pic>
          <p:nvPicPr>
            <p:cNvPr id="28" name="Picture 27"/>
            <p:cNvPicPr>
              <a:picLocks noChangeAspect="1"/>
            </p:cNvPicPr>
            <p:nvPr/>
          </p:nvPicPr>
          <p:blipFill>
            <a:blip r:embed="rId5"/>
            <a:stretch>
              <a:fillRect/>
            </a:stretch>
          </p:blipFill>
          <p:spPr>
            <a:xfrm rot="5400000">
              <a:off x="9431219" y="3060003"/>
              <a:ext cx="4025900" cy="381000"/>
            </a:xfrm>
            <a:prstGeom prst="rect">
              <a:avLst/>
            </a:prstGeom>
          </p:spPr>
        </p:pic>
      </p:grpSp>
      <p:grpSp>
        <p:nvGrpSpPr>
          <p:cNvPr id="29" name="Group 28"/>
          <p:cNvGrpSpPr/>
          <p:nvPr/>
        </p:nvGrpSpPr>
        <p:grpSpPr>
          <a:xfrm>
            <a:off x="-552474" y="1554050"/>
            <a:ext cx="2484754" cy="4761836"/>
            <a:chOff x="-550946" y="1250019"/>
            <a:chExt cx="2484754" cy="4761836"/>
          </a:xfrm>
        </p:grpSpPr>
        <p:sp>
          <p:nvSpPr>
            <p:cNvPr id="30" name="Rounded Rectangle 29"/>
            <p:cNvSpPr/>
            <p:nvPr/>
          </p:nvSpPr>
          <p:spPr>
            <a:xfrm>
              <a:off x="-74993" y="1250019"/>
              <a:ext cx="2008801" cy="4749966"/>
            </a:xfrm>
            <a:prstGeom prst="roundRect">
              <a:avLst>
                <a:gd name="adj" fmla="val 3841"/>
              </a:avLst>
            </a:prstGeom>
            <a:solidFill>
              <a:schemeClr val="bg1"/>
            </a:solidFill>
            <a:ln w="28575"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45720" rIns="0" bIns="45720" numCol="1" spcCol="0" rtlCol="0" fromWordArt="0" anchor="t" anchorCtr="0" forceAA="0" compatLnSpc="1">
              <a:prstTxWarp prst="textNoShape">
                <a:avLst/>
              </a:prstTxWarp>
              <a:noAutofit/>
            </a:bodyPr>
            <a:lstStyle/>
            <a:p>
              <a:pPr algn="ctr">
                <a:lnSpc>
                  <a:spcPct val="90000"/>
                </a:lnSpc>
                <a:spcBef>
                  <a:spcPts val="600"/>
                </a:spcBef>
              </a:pPr>
              <a:r>
                <a:rPr lang="en-US" sz="2000" dirty="0">
                  <a:solidFill>
                    <a:srgbClr val="2D92AA"/>
                  </a:solidFill>
                  <a:latin typeface="Gotham-Book"/>
                  <a:cs typeface="Gotham-Book"/>
                </a:rPr>
                <a:t>Examples</a:t>
              </a:r>
            </a:p>
            <a:p>
              <a:pPr marL="109538">
                <a:lnSpc>
                  <a:spcPct val="90000"/>
                </a:lnSpc>
                <a:spcBef>
                  <a:spcPts val="1200"/>
                </a:spcBef>
              </a:pPr>
              <a:r>
                <a:rPr lang="en-US" sz="1200" dirty="0">
                  <a:solidFill>
                    <a:srgbClr val="2D92AA"/>
                  </a:solidFill>
                  <a:latin typeface="Gotham-Book"/>
                  <a:cs typeface="Gotham-Book"/>
                </a:rPr>
                <a:t>Chief competitor now moving up market, leaving gap in the SMB space.</a:t>
              </a:r>
            </a:p>
            <a:p>
              <a:pPr marL="109538">
                <a:lnSpc>
                  <a:spcPct val="90000"/>
                </a:lnSpc>
                <a:spcBef>
                  <a:spcPts val="1200"/>
                </a:spcBef>
              </a:pPr>
              <a:r>
                <a:rPr lang="en-US" sz="1200" dirty="0">
                  <a:solidFill>
                    <a:srgbClr val="2D92AA"/>
                  </a:solidFill>
                  <a:latin typeface="Gotham-Book"/>
                  <a:cs typeface="Gotham-Book"/>
                </a:rPr>
                <a:t>Cloud adoption expected to grow substantially over next 5 years.</a:t>
              </a:r>
            </a:p>
            <a:p>
              <a:pPr marL="109538">
                <a:lnSpc>
                  <a:spcPct val="90000"/>
                </a:lnSpc>
                <a:spcBef>
                  <a:spcPts val="1200"/>
                </a:spcBef>
              </a:pPr>
              <a:r>
                <a:rPr lang="en-US" sz="1200" dirty="0">
                  <a:solidFill>
                    <a:srgbClr val="2D92AA"/>
                  </a:solidFill>
                  <a:latin typeface="Gotham-Book"/>
                  <a:cs typeface="Gotham-Book"/>
                </a:rPr>
                <a:t>Recent health care legislation expected to create demand for lower-cost solutions.</a:t>
              </a:r>
            </a:p>
            <a:p>
              <a:pPr marL="109538">
                <a:lnSpc>
                  <a:spcPct val="90000"/>
                </a:lnSpc>
                <a:spcBef>
                  <a:spcPts val="1200"/>
                </a:spcBef>
              </a:pPr>
              <a:r>
                <a:rPr lang="en-US" sz="1200" dirty="0">
                  <a:solidFill>
                    <a:srgbClr val="2D92AA"/>
                  </a:solidFill>
                  <a:latin typeface="Gotham-Book"/>
                  <a:cs typeface="Gotham-Book"/>
                </a:rPr>
                <a:t>Current offerings nearing end-of-life, customers looking for next-generation replacement.</a:t>
              </a:r>
            </a:p>
          </p:txBody>
        </p:sp>
        <p:sp>
          <p:nvSpPr>
            <p:cNvPr id="31" name="Pentagon 30"/>
            <p:cNvSpPr/>
            <p:nvPr/>
          </p:nvSpPr>
          <p:spPr>
            <a:xfrm flipH="1">
              <a:off x="-550946" y="1250019"/>
              <a:ext cx="538748" cy="4761836"/>
            </a:xfrm>
            <a:prstGeom prst="homePlate">
              <a:avLst/>
            </a:prstGeom>
            <a:solidFill>
              <a:srgbClr val="2D92AA"/>
            </a:solidFill>
            <a:ln w="12700" cmpd="sng">
              <a:solidFill>
                <a:srgbClr val="2D92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400" dirty="0"/>
            </a:p>
          </p:txBody>
        </p:sp>
        <p:pic>
          <p:nvPicPr>
            <p:cNvPr id="32" name="Picture 31"/>
            <p:cNvPicPr>
              <a:picLocks noChangeAspect="1"/>
            </p:cNvPicPr>
            <p:nvPr/>
          </p:nvPicPr>
          <p:blipFill>
            <a:blip r:embed="rId6"/>
            <a:stretch>
              <a:fillRect/>
            </a:stretch>
          </p:blipFill>
          <p:spPr>
            <a:xfrm>
              <a:off x="-386722" y="1312855"/>
              <a:ext cx="381000" cy="4699000"/>
            </a:xfrm>
            <a:prstGeom prst="rect">
              <a:avLst/>
            </a:prstGeom>
          </p:spPr>
        </p:pic>
      </p:grpSp>
      <p:sp>
        <p:nvSpPr>
          <p:cNvPr id="3" name="Title 2"/>
          <p:cNvSpPr>
            <a:spLocks noGrp="1"/>
          </p:cNvSpPr>
          <p:nvPr>
            <p:ph type="title"/>
          </p:nvPr>
        </p:nvSpPr>
        <p:spPr/>
        <p:txBody>
          <a:bodyPr>
            <a:normAutofit fontScale="90000"/>
          </a:bodyPr>
          <a:lstStyle/>
          <a:p>
            <a:r>
              <a:rPr lang="en-US" dirty="0"/>
              <a:t>7 - Market Window</a:t>
            </a:r>
          </a:p>
        </p:txBody>
      </p:sp>
      <p:sp>
        <p:nvSpPr>
          <p:cNvPr id="4" name="Text Placeholder 3"/>
          <p:cNvSpPr>
            <a:spLocks noGrp="1"/>
          </p:cNvSpPr>
          <p:nvPr>
            <p:ph type="body" sz="quarter" idx="10"/>
          </p:nvPr>
        </p:nvSpPr>
        <p:spPr/>
        <p:txBody>
          <a:bodyPr/>
          <a:lstStyle/>
          <a:p>
            <a:r>
              <a:rPr lang="en-US" dirty="0"/>
              <a:t>Why now?</a:t>
            </a:r>
          </a:p>
        </p:txBody>
      </p:sp>
      <p:pic>
        <p:nvPicPr>
          <p:cNvPr id="7" name="Picture 6" descr="Calendar_orange.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1121958" y="215676"/>
            <a:ext cx="811378" cy="811378"/>
          </a:xfrm>
          <a:prstGeom prst="rect">
            <a:avLst/>
          </a:prstGeom>
        </p:spPr>
      </p:pic>
      <p:pic>
        <p:nvPicPr>
          <p:cNvPr id="40" name="Picture 39" descr="Calendar_orange.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826678" y="4945115"/>
            <a:ext cx="457226" cy="457226"/>
          </a:xfrm>
          <a:prstGeom prst="rect">
            <a:avLst/>
          </a:prstGeom>
        </p:spPr>
      </p:pic>
      <p:pic>
        <p:nvPicPr>
          <p:cNvPr id="8" name="Picture 7" descr="differentiator-orange.png">
            <a:extLst>
              <a:ext uri="{FF2B5EF4-FFF2-40B4-BE49-F238E27FC236}">
                <a16:creationId xmlns:a16="http://schemas.microsoft.com/office/drawing/2014/main" id="{3586F7A5-504F-3477-C1A8-E7174D50A548}"/>
              </a:ext>
            </a:extLst>
          </p:cNvPr>
          <p:cNvPicPr>
            <a:picLocks noChangeAspect="1"/>
          </p:cNvPicPr>
          <p:nvPr/>
        </p:nvPicPr>
        <p:blipFill>
          <a:blip r:embed="rId8" cstate="print">
            <a:duotone>
              <a:prstClr val="black"/>
              <a:srgbClr val="ACD3DA">
                <a:tint val="45000"/>
                <a:satMod val="400000"/>
              </a:srgbClr>
            </a:duotone>
            <a:extLst>
              <a:ext uri="{28A0092B-C50C-407E-A947-70E740481C1C}">
                <a14:useLocalDpi xmlns:a14="http://schemas.microsoft.com/office/drawing/2010/main"/>
              </a:ext>
            </a:extLst>
          </a:blip>
          <a:stretch>
            <a:fillRect/>
          </a:stretch>
        </p:blipFill>
        <p:spPr>
          <a:xfrm>
            <a:off x="5805660" y="3178658"/>
            <a:ext cx="478942" cy="478942"/>
          </a:xfrm>
          <a:prstGeom prst="rect">
            <a:avLst/>
          </a:prstGeom>
        </p:spPr>
      </p:pic>
      <p:pic>
        <p:nvPicPr>
          <p:cNvPr id="9" name="Picture 8" descr="Competitive_Intelligence-blank.png">
            <a:extLst>
              <a:ext uri="{FF2B5EF4-FFF2-40B4-BE49-F238E27FC236}">
                <a16:creationId xmlns:a16="http://schemas.microsoft.com/office/drawing/2014/main" id="{B5CCA3E3-C5AE-F4EA-987A-6C48C5D191FB}"/>
              </a:ext>
            </a:extLst>
          </p:cNvPr>
          <p:cNvPicPr>
            <a:picLocks noChangeAspect="1"/>
          </p:cNvPicPr>
          <p:nvPr/>
        </p:nvPicPr>
        <p:blipFill>
          <a:blip r:embed="rId9" cstate="print">
            <a:duotone>
              <a:prstClr val="black"/>
              <a:srgbClr val="ACD3DA">
                <a:tint val="45000"/>
                <a:satMod val="400000"/>
              </a:srgbClr>
            </a:duotone>
            <a:extLst>
              <a:ext uri="{28A0092B-C50C-407E-A947-70E740481C1C}">
                <a14:useLocalDpi xmlns:a14="http://schemas.microsoft.com/office/drawing/2010/main"/>
              </a:ext>
            </a:extLst>
          </a:blip>
          <a:stretch>
            <a:fillRect/>
          </a:stretch>
        </p:blipFill>
        <p:spPr>
          <a:xfrm>
            <a:off x="7394129" y="3252451"/>
            <a:ext cx="461438" cy="470296"/>
          </a:xfrm>
          <a:prstGeom prst="rect">
            <a:avLst/>
          </a:prstGeom>
        </p:spPr>
      </p:pic>
      <p:pic>
        <p:nvPicPr>
          <p:cNvPr id="10" name="Picture 9" descr="Graphs_orange.png">
            <a:extLst>
              <a:ext uri="{FF2B5EF4-FFF2-40B4-BE49-F238E27FC236}">
                <a16:creationId xmlns:a16="http://schemas.microsoft.com/office/drawing/2014/main" id="{D761486C-9A0D-3FBC-EC6B-9C0D57741551}"/>
              </a:ext>
            </a:extLst>
          </p:cNvPr>
          <p:cNvPicPr>
            <a:picLocks noChangeAspect="1"/>
          </p:cNvPicPr>
          <p:nvPr/>
        </p:nvPicPr>
        <p:blipFill>
          <a:blip r:embed="rId10" cstate="print">
            <a:duotone>
              <a:prstClr val="black"/>
              <a:srgbClr val="ACD3DA">
                <a:tint val="45000"/>
                <a:satMod val="400000"/>
              </a:srgbClr>
            </a:duotone>
            <a:extLst>
              <a:ext uri="{28A0092B-C50C-407E-A947-70E740481C1C}">
                <a14:useLocalDpi xmlns:a14="http://schemas.microsoft.com/office/drawing/2010/main"/>
              </a:ext>
            </a:extLst>
          </a:blip>
          <a:stretch>
            <a:fillRect/>
          </a:stretch>
        </p:blipFill>
        <p:spPr>
          <a:xfrm>
            <a:off x="8976045" y="3233854"/>
            <a:ext cx="510773" cy="510773"/>
          </a:xfrm>
          <a:prstGeom prst="rect">
            <a:avLst/>
          </a:prstGeom>
        </p:spPr>
      </p:pic>
      <p:pic>
        <p:nvPicPr>
          <p:cNvPr id="11" name="Picture 10" descr="Charts_orange.png">
            <a:extLst>
              <a:ext uri="{FF2B5EF4-FFF2-40B4-BE49-F238E27FC236}">
                <a16:creationId xmlns:a16="http://schemas.microsoft.com/office/drawing/2014/main" id="{4245D56E-4963-22D9-BF89-398494D6CA4A}"/>
              </a:ext>
            </a:extLst>
          </p:cNvPr>
          <p:cNvPicPr>
            <a:picLocks noChangeAspect="1"/>
          </p:cNvPicPr>
          <p:nvPr/>
        </p:nvPicPr>
        <p:blipFill>
          <a:blip r:embed="rId11" cstate="print">
            <a:duotone>
              <a:prstClr val="black"/>
              <a:srgbClr val="ACD3DA">
                <a:tint val="45000"/>
                <a:satMod val="400000"/>
              </a:srgbClr>
            </a:duotone>
            <a:extLst>
              <a:ext uri="{28A0092B-C50C-407E-A947-70E740481C1C}">
                <a14:useLocalDpi xmlns:a14="http://schemas.microsoft.com/office/drawing/2010/main"/>
              </a:ext>
            </a:extLst>
          </a:blip>
          <a:stretch>
            <a:fillRect/>
          </a:stretch>
        </p:blipFill>
        <p:spPr>
          <a:xfrm>
            <a:off x="9018523" y="1536836"/>
            <a:ext cx="444364" cy="444364"/>
          </a:xfrm>
          <a:prstGeom prst="rect">
            <a:avLst/>
          </a:prstGeom>
        </p:spPr>
      </p:pic>
      <p:pic>
        <p:nvPicPr>
          <p:cNvPr id="12" name="Picture 11" descr="Target_orange.png">
            <a:extLst>
              <a:ext uri="{FF2B5EF4-FFF2-40B4-BE49-F238E27FC236}">
                <a16:creationId xmlns:a16="http://schemas.microsoft.com/office/drawing/2014/main" id="{51408308-80B8-9D14-E491-852386EC51B5}"/>
              </a:ext>
            </a:extLst>
          </p:cNvPr>
          <p:cNvPicPr>
            <a:picLocks noChangeAspect="1"/>
          </p:cNvPicPr>
          <p:nvPr/>
        </p:nvPicPr>
        <p:blipFill>
          <a:blip r:embed="rId12" cstate="print">
            <a:duotone>
              <a:prstClr val="black"/>
              <a:srgbClr val="ACD3DA">
                <a:tint val="45000"/>
                <a:satMod val="400000"/>
              </a:srgbClr>
            </a:duotone>
            <a:extLst>
              <a:ext uri="{28A0092B-C50C-407E-A947-70E740481C1C}">
                <a14:useLocalDpi xmlns:a14="http://schemas.microsoft.com/office/drawing/2010/main"/>
              </a:ext>
            </a:extLst>
          </a:blip>
          <a:stretch>
            <a:fillRect/>
          </a:stretch>
        </p:blipFill>
        <p:spPr>
          <a:xfrm>
            <a:off x="7424743" y="1444548"/>
            <a:ext cx="644448" cy="644448"/>
          </a:xfrm>
          <a:prstGeom prst="rect">
            <a:avLst/>
          </a:prstGeom>
        </p:spPr>
      </p:pic>
      <p:sp>
        <p:nvSpPr>
          <p:cNvPr id="14" name="Text Placeholder 7">
            <a:extLst>
              <a:ext uri="{FF2B5EF4-FFF2-40B4-BE49-F238E27FC236}">
                <a16:creationId xmlns:a16="http://schemas.microsoft.com/office/drawing/2014/main" id="{0DE9B3E6-8A0D-CACC-293C-2369117E162E}"/>
              </a:ext>
            </a:extLst>
          </p:cNvPr>
          <p:cNvSpPr>
            <a:spLocks noGrp="1"/>
          </p:cNvSpPr>
          <p:nvPr>
            <p:ph type="body" sz="quarter" idx="13"/>
          </p:nvPr>
        </p:nvSpPr>
        <p:spPr>
          <a:xfrm>
            <a:off x="267707" y="1230537"/>
            <a:ext cx="3212689" cy="5411787"/>
          </a:xfrm>
        </p:spPr>
        <p:txBody>
          <a:bodyPr/>
          <a:lstStyle/>
          <a:p>
            <a:endParaRPr lang="en-US" dirty="0"/>
          </a:p>
        </p:txBody>
      </p:sp>
      <p:sp>
        <p:nvSpPr>
          <p:cNvPr id="15" name="Pentagon 14">
            <a:extLst>
              <a:ext uri="{FF2B5EF4-FFF2-40B4-BE49-F238E27FC236}">
                <a16:creationId xmlns:a16="http://schemas.microsoft.com/office/drawing/2014/main" id="{6ABAD71F-CCE9-6D97-7533-B4A8B39EA14F}"/>
              </a:ext>
            </a:extLst>
          </p:cNvPr>
          <p:cNvSpPr/>
          <p:nvPr/>
        </p:nvSpPr>
        <p:spPr>
          <a:xfrm flipH="1">
            <a:off x="3306726" y="3632274"/>
            <a:ext cx="584023" cy="652860"/>
          </a:xfrm>
          <a:prstGeom prst="homePlate">
            <a:avLst/>
          </a:prstGeom>
          <a:solidFill>
            <a:srgbClr val="ACD3DA"/>
          </a:solidFill>
          <a:ln>
            <a:solidFill>
              <a:srgbClr val="ACD3DA"/>
            </a:solid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400" dirty="0"/>
          </a:p>
        </p:txBody>
      </p:sp>
      <p:sp>
        <p:nvSpPr>
          <p:cNvPr id="16" name="Text Placeholder 10">
            <a:extLst>
              <a:ext uri="{FF2B5EF4-FFF2-40B4-BE49-F238E27FC236}">
                <a16:creationId xmlns:a16="http://schemas.microsoft.com/office/drawing/2014/main" id="{1DF37133-AFD5-C4B0-4E8A-19710C590BA8}"/>
              </a:ext>
            </a:extLst>
          </p:cNvPr>
          <p:cNvSpPr>
            <a:spLocks noGrp="1"/>
          </p:cNvSpPr>
          <p:nvPr>
            <p:ph type="body" sz="quarter" idx="14"/>
          </p:nvPr>
        </p:nvSpPr>
        <p:spPr>
          <a:xfrm>
            <a:off x="3761829" y="1230537"/>
            <a:ext cx="8092016" cy="5431432"/>
          </a:xfrm>
        </p:spPr>
        <p:txBody>
          <a:bodyPr/>
          <a:lstStyle/>
          <a:p>
            <a:endParaRPr lang="en-US" dirty="0"/>
          </a:p>
        </p:txBody>
      </p:sp>
    </p:spTree>
    <p:extLst>
      <p:ext uri="{BB962C8B-B14F-4D97-AF65-F5344CB8AC3E}">
        <p14:creationId xmlns:p14="http://schemas.microsoft.com/office/powerpoint/2010/main" val="1808851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22"/>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29"/>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uzzle_orange.png">
            <a:extLst>
              <a:ext uri="{FF2B5EF4-FFF2-40B4-BE49-F238E27FC236}">
                <a16:creationId xmlns:a16="http://schemas.microsoft.com/office/drawing/2014/main" id="{37BCDC18-32C2-F35B-F8E8-7DA3082EF430}"/>
              </a:ext>
            </a:extLst>
          </p:cNvPr>
          <p:cNvPicPr>
            <a:picLocks noChangeAspect="1"/>
          </p:cNvPicPr>
          <p:nvPr/>
        </p:nvPicPr>
        <p:blipFill>
          <a:blip r:embed="rId3" cstate="print">
            <a:duotone>
              <a:prstClr val="black"/>
              <a:srgbClr val="2D92AA">
                <a:tint val="45000"/>
                <a:satMod val="400000"/>
              </a:srgbClr>
            </a:duotone>
            <a:extLst>
              <a:ext uri="{28A0092B-C50C-407E-A947-70E740481C1C}">
                <a14:useLocalDpi xmlns:a14="http://schemas.microsoft.com/office/drawing/2010/main"/>
              </a:ext>
            </a:extLst>
          </a:blip>
          <a:stretch>
            <a:fillRect/>
          </a:stretch>
        </p:blipFill>
        <p:spPr>
          <a:xfrm>
            <a:off x="5840546" y="1534163"/>
            <a:ext cx="510773" cy="510773"/>
          </a:xfrm>
          <a:prstGeom prst="rect">
            <a:avLst/>
          </a:prstGeom>
        </p:spPr>
      </p:pic>
      <p:grpSp>
        <p:nvGrpSpPr>
          <p:cNvPr id="5" name="Group 4">
            <a:extLst>
              <a:ext uri="{FF2B5EF4-FFF2-40B4-BE49-F238E27FC236}">
                <a16:creationId xmlns:a16="http://schemas.microsoft.com/office/drawing/2014/main" id="{274C8DDE-9225-C1E1-FA57-1ED07240E2A7}"/>
              </a:ext>
            </a:extLst>
          </p:cNvPr>
          <p:cNvGrpSpPr/>
          <p:nvPr/>
        </p:nvGrpSpPr>
        <p:grpSpPr>
          <a:xfrm>
            <a:off x="7522237" y="5436955"/>
            <a:ext cx="260428" cy="260428"/>
            <a:chOff x="958427" y="1878599"/>
            <a:chExt cx="502509" cy="502509"/>
          </a:xfrm>
        </p:grpSpPr>
        <p:sp>
          <p:nvSpPr>
            <p:cNvPr id="6" name="Oval 5">
              <a:extLst>
                <a:ext uri="{FF2B5EF4-FFF2-40B4-BE49-F238E27FC236}">
                  <a16:creationId xmlns:a16="http://schemas.microsoft.com/office/drawing/2014/main" id="{84D53600-E062-3221-1588-D88626CDC7CA}"/>
                </a:ext>
              </a:extLst>
            </p:cNvPr>
            <p:cNvSpPr/>
            <p:nvPr/>
          </p:nvSpPr>
          <p:spPr>
            <a:xfrm>
              <a:off x="958427" y="1878599"/>
              <a:ext cx="502509" cy="502509"/>
            </a:xfrm>
            <a:prstGeom prst="ellipse">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sp>
          <p:nvSpPr>
            <p:cNvPr id="17" name="Oval 16">
              <a:extLst>
                <a:ext uri="{FF2B5EF4-FFF2-40B4-BE49-F238E27FC236}">
                  <a16:creationId xmlns:a16="http://schemas.microsoft.com/office/drawing/2014/main" id="{B2E582B5-B986-3EFD-078B-227FD8FA2FCA}"/>
                </a:ext>
              </a:extLst>
            </p:cNvPr>
            <p:cNvSpPr/>
            <p:nvPr/>
          </p:nvSpPr>
          <p:spPr>
            <a:xfrm>
              <a:off x="1043183" y="1963357"/>
              <a:ext cx="343220" cy="3432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grpSp>
      <p:grpSp>
        <p:nvGrpSpPr>
          <p:cNvPr id="25" name="Group 24"/>
          <p:cNvGrpSpPr/>
          <p:nvPr/>
        </p:nvGrpSpPr>
        <p:grpSpPr>
          <a:xfrm>
            <a:off x="10353367" y="2100231"/>
            <a:ext cx="2300948" cy="4025900"/>
            <a:chOff x="9461833" y="1237553"/>
            <a:chExt cx="2300948" cy="4025900"/>
          </a:xfrm>
        </p:grpSpPr>
        <p:sp>
          <p:nvSpPr>
            <p:cNvPr id="26" name="Rounded Rectangle 25"/>
            <p:cNvSpPr/>
            <p:nvPr/>
          </p:nvSpPr>
          <p:spPr>
            <a:xfrm>
              <a:off x="9461833" y="1260643"/>
              <a:ext cx="1872651" cy="3923349"/>
            </a:xfrm>
            <a:prstGeom prst="roundRect">
              <a:avLst>
                <a:gd name="adj" fmla="val 3841"/>
              </a:avLst>
            </a:prstGeom>
            <a:solidFill>
              <a:schemeClr val="bg1"/>
            </a:solidFill>
            <a:ln w="28575"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457200" bIns="45720" numCol="1" spcCol="0" rtlCol="0" fromWordArt="0" anchor="t" anchorCtr="0" forceAA="0" compatLnSpc="1">
              <a:prstTxWarp prst="textNoShape">
                <a:avLst/>
              </a:prstTxWarp>
              <a:noAutofit/>
            </a:bodyPr>
            <a:lstStyle/>
            <a:p>
              <a:pPr algn="ctr">
                <a:lnSpc>
                  <a:spcPct val="90000"/>
                </a:lnSpc>
                <a:spcBef>
                  <a:spcPts val="600"/>
                </a:spcBef>
              </a:pPr>
              <a:r>
                <a:rPr lang="en-US" sz="1600" dirty="0">
                  <a:solidFill>
                    <a:srgbClr val="323C53"/>
                  </a:solidFill>
                  <a:latin typeface="Gotham-Book"/>
                  <a:cs typeface="Gotham-Book"/>
                </a:rPr>
                <a:t>Quick Help</a:t>
              </a:r>
            </a:p>
            <a:p>
              <a:pPr>
                <a:lnSpc>
                  <a:spcPct val="90000"/>
                </a:lnSpc>
                <a:spcBef>
                  <a:spcPts val="1200"/>
                </a:spcBef>
              </a:pPr>
              <a:r>
                <a:rPr lang="en-US" sz="1200" dirty="0">
                  <a:solidFill>
                    <a:srgbClr val="323C53"/>
                  </a:solidFill>
                  <a:latin typeface="Gotham-Book"/>
                  <a:cs typeface="Gotham-Book"/>
                </a:rPr>
                <a:t>Describe how you intend to reach your customers.</a:t>
              </a:r>
              <a:endParaRPr lang="en-US" sz="1100" dirty="0">
                <a:solidFill>
                  <a:srgbClr val="323C53"/>
                </a:solidFill>
                <a:latin typeface="Gotham-Book"/>
                <a:cs typeface="Gotham-Book"/>
              </a:endParaRPr>
            </a:p>
            <a:p>
              <a:pPr>
                <a:lnSpc>
                  <a:spcPct val="90000"/>
                </a:lnSpc>
                <a:spcBef>
                  <a:spcPts val="1200"/>
                </a:spcBef>
              </a:pPr>
              <a:r>
                <a:rPr lang="en-US" sz="1200" dirty="0">
                  <a:solidFill>
                    <a:srgbClr val="323C53"/>
                  </a:solidFill>
                  <a:latin typeface="Gotham-Book"/>
                  <a:cs typeface="Gotham-Book"/>
                </a:rPr>
                <a:t>Start small – where will you find your first 10 customers? Your next 25? Your next 100 customers?</a:t>
              </a:r>
            </a:p>
            <a:p>
              <a:pPr>
                <a:lnSpc>
                  <a:spcPct val="90000"/>
                </a:lnSpc>
                <a:spcBef>
                  <a:spcPts val="1200"/>
                </a:spcBef>
              </a:pPr>
              <a:r>
                <a:rPr lang="en-US" sz="1200" dirty="0">
                  <a:solidFill>
                    <a:srgbClr val="323C53"/>
                  </a:solidFill>
                  <a:latin typeface="Gotham-Book"/>
                  <a:cs typeface="Gotham-Book"/>
                </a:rPr>
                <a:t>Identify any partners that can help you spread the word.</a:t>
              </a:r>
            </a:p>
          </p:txBody>
        </p:sp>
        <p:sp>
          <p:nvSpPr>
            <p:cNvPr id="27" name="TextBox 26"/>
            <p:cNvSpPr txBox="1"/>
            <p:nvPr/>
          </p:nvSpPr>
          <p:spPr>
            <a:xfrm>
              <a:off x="9848507" y="4568602"/>
              <a:ext cx="1257296" cy="461665"/>
            </a:xfrm>
            <a:prstGeom prst="rect">
              <a:avLst/>
            </a:prstGeom>
            <a:noFill/>
          </p:spPr>
          <p:txBody>
            <a:bodyPr wrap="square" rtlCol="0">
              <a:spAutoFit/>
            </a:bodyPr>
            <a:lstStyle/>
            <a:p>
              <a:pPr lvl="0"/>
              <a:r>
                <a:rPr lang="en-US" sz="800" dirty="0">
                  <a:solidFill>
                    <a:srgbClr val="2D92AA"/>
                  </a:solidFill>
                  <a:latin typeface="Gotham-Light"/>
                  <a:cs typeface="Gotham-Light"/>
                </a:rPr>
                <a:t>Review the complete Assessment Guide for more help with this topic.</a:t>
              </a:r>
            </a:p>
          </p:txBody>
        </p:sp>
        <p:pic>
          <p:nvPicPr>
            <p:cNvPr id="28" name="Picture 27" descr="hand-orange.png"/>
            <p:cNvPicPr>
              <a:picLocks noChangeAspect="1"/>
            </p:cNvPicPr>
            <p:nvPr/>
          </p:nvPicPr>
          <p:blipFill>
            <a:blip r:embed="rId4" cstate="print">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9520581" y="4682734"/>
              <a:ext cx="327334" cy="327334"/>
            </a:xfrm>
            <a:prstGeom prst="rect">
              <a:avLst/>
            </a:prstGeom>
          </p:spPr>
        </p:pic>
        <p:cxnSp>
          <p:nvCxnSpPr>
            <p:cNvPr id="29" name="Straight Connector 28"/>
            <p:cNvCxnSpPr/>
            <p:nvPr/>
          </p:nvCxnSpPr>
          <p:spPr>
            <a:xfrm>
              <a:off x="9519558" y="4534544"/>
              <a:ext cx="1482913" cy="0"/>
            </a:xfrm>
            <a:prstGeom prst="line">
              <a:avLst/>
            </a:prstGeom>
            <a:ln w="12700" cmpd="sng">
              <a:solidFill>
                <a:srgbClr val="C7C7C7"/>
              </a:solidFill>
              <a:tailEnd type="none"/>
            </a:ln>
          </p:spPr>
          <p:style>
            <a:lnRef idx="1">
              <a:schemeClr val="accent1"/>
            </a:lnRef>
            <a:fillRef idx="0">
              <a:schemeClr val="accent1"/>
            </a:fillRef>
            <a:effectRef idx="0">
              <a:schemeClr val="accent1"/>
            </a:effectRef>
            <a:fontRef idx="minor">
              <a:schemeClr val="tx1"/>
            </a:fontRef>
          </p:style>
        </p:cxnSp>
        <p:sp>
          <p:nvSpPr>
            <p:cNvPr id="30" name="Pentagon 29"/>
            <p:cNvSpPr/>
            <p:nvPr/>
          </p:nvSpPr>
          <p:spPr>
            <a:xfrm>
              <a:off x="11299849" y="1261293"/>
              <a:ext cx="462932" cy="3923349"/>
            </a:xfrm>
            <a:prstGeom prst="homePlate">
              <a:avLst/>
            </a:prstGeom>
            <a:solidFill>
              <a:srgbClr val="323C53"/>
            </a:solidFill>
            <a:ln w="12700" cmpd="sng">
              <a:solidFill>
                <a:srgbClr val="323C5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400" dirty="0"/>
            </a:p>
          </p:txBody>
        </p:sp>
        <p:pic>
          <p:nvPicPr>
            <p:cNvPr id="31" name="Picture 30"/>
            <p:cNvPicPr>
              <a:picLocks noChangeAspect="1"/>
            </p:cNvPicPr>
            <p:nvPr/>
          </p:nvPicPr>
          <p:blipFill>
            <a:blip r:embed="rId5"/>
            <a:stretch>
              <a:fillRect/>
            </a:stretch>
          </p:blipFill>
          <p:spPr>
            <a:xfrm rot="5400000">
              <a:off x="9431219" y="3060003"/>
              <a:ext cx="4025900" cy="381000"/>
            </a:xfrm>
            <a:prstGeom prst="rect">
              <a:avLst/>
            </a:prstGeom>
          </p:spPr>
        </p:pic>
      </p:grpSp>
      <p:grpSp>
        <p:nvGrpSpPr>
          <p:cNvPr id="32" name="Group 31"/>
          <p:cNvGrpSpPr/>
          <p:nvPr/>
        </p:nvGrpSpPr>
        <p:grpSpPr>
          <a:xfrm>
            <a:off x="-552474" y="1554050"/>
            <a:ext cx="2484754" cy="4761836"/>
            <a:chOff x="-550946" y="1250019"/>
            <a:chExt cx="2484754" cy="4761836"/>
          </a:xfrm>
        </p:grpSpPr>
        <p:sp>
          <p:nvSpPr>
            <p:cNvPr id="33" name="Rounded Rectangle 32"/>
            <p:cNvSpPr/>
            <p:nvPr/>
          </p:nvSpPr>
          <p:spPr>
            <a:xfrm>
              <a:off x="-74993" y="1250019"/>
              <a:ext cx="2008801" cy="4749966"/>
            </a:xfrm>
            <a:prstGeom prst="roundRect">
              <a:avLst>
                <a:gd name="adj" fmla="val 3841"/>
              </a:avLst>
            </a:prstGeom>
            <a:solidFill>
              <a:schemeClr val="bg1"/>
            </a:solidFill>
            <a:ln w="28575"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45720" rIns="0" bIns="45720" numCol="1" spcCol="0" rtlCol="0" fromWordArt="0" anchor="t" anchorCtr="0" forceAA="0" compatLnSpc="1">
              <a:prstTxWarp prst="textNoShape">
                <a:avLst/>
              </a:prstTxWarp>
              <a:noAutofit/>
            </a:bodyPr>
            <a:lstStyle/>
            <a:p>
              <a:pPr algn="ctr">
                <a:lnSpc>
                  <a:spcPct val="90000"/>
                </a:lnSpc>
                <a:spcBef>
                  <a:spcPts val="600"/>
                </a:spcBef>
              </a:pPr>
              <a:r>
                <a:rPr lang="en-US" sz="2000" dirty="0">
                  <a:solidFill>
                    <a:srgbClr val="2D92AA"/>
                  </a:solidFill>
                  <a:latin typeface="Gotham-Book"/>
                  <a:cs typeface="Gotham-Book"/>
                </a:rPr>
                <a:t>Examples</a:t>
              </a:r>
            </a:p>
            <a:p>
              <a:pPr marL="109538">
                <a:lnSpc>
                  <a:spcPct val="90000"/>
                </a:lnSpc>
                <a:spcBef>
                  <a:spcPts val="1200"/>
                </a:spcBef>
              </a:pPr>
              <a:r>
                <a:rPr lang="en-US" sz="1200" dirty="0">
                  <a:solidFill>
                    <a:srgbClr val="2D92AA"/>
                  </a:solidFill>
                  <a:latin typeface="Gotham-Book"/>
                  <a:cs typeface="Gotham-Book"/>
                </a:rPr>
                <a:t>We estimate that at least 25% of our 26K customers are still active and reachable via a new email campaign.</a:t>
              </a:r>
            </a:p>
            <a:p>
              <a:pPr marL="109538">
                <a:lnSpc>
                  <a:spcPct val="90000"/>
                </a:lnSpc>
                <a:spcBef>
                  <a:spcPts val="1200"/>
                </a:spcBef>
              </a:pPr>
              <a:r>
                <a:rPr lang="en-US" sz="1200" dirty="0">
                  <a:solidFill>
                    <a:srgbClr val="2D92AA"/>
                  </a:solidFill>
                  <a:latin typeface="Gotham-Book"/>
                  <a:cs typeface="Gotham-Book"/>
                </a:rPr>
                <a:t>We will develop and test an incentive plan where customers will earn 1 free month of service for each new referral.</a:t>
              </a:r>
            </a:p>
            <a:p>
              <a:pPr marL="109538">
                <a:lnSpc>
                  <a:spcPct val="90000"/>
                </a:lnSpc>
                <a:spcBef>
                  <a:spcPts val="1200"/>
                </a:spcBef>
              </a:pPr>
              <a:r>
                <a:rPr lang="en-US" sz="1200" dirty="0">
                  <a:solidFill>
                    <a:srgbClr val="2D92AA"/>
                  </a:solidFill>
                  <a:latin typeface="Gotham-Book"/>
                  <a:cs typeface="Gotham-Book"/>
                </a:rPr>
                <a:t>We will also test several PPC keyword campaigns and continue the current level of activity on Twitter and in </a:t>
              </a:r>
              <a:r>
                <a:rPr lang="en-US" sz="1200" dirty="0" err="1">
                  <a:solidFill>
                    <a:srgbClr val="2D92AA"/>
                  </a:solidFill>
                  <a:latin typeface="Gotham-Book"/>
                  <a:cs typeface="Gotham-Book"/>
                </a:rPr>
                <a:t>Linkedin</a:t>
              </a:r>
              <a:r>
                <a:rPr lang="en-US" sz="1200" dirty="0">
                  <a:solidFill>
                    <a:srgbClr val="2D92AA"/>
                  </a:solidFill>
                  <a:latin typeface="Gotham-Book"/>
                  <a:cs typeface="Gotham-Book"/>
                </a:rPr>
                <a:t> groups.</a:t>
              </a:r>
            </a:p>
          </p:txBody>
        </p:sp>
        <p:sp>
          <p:nvSpPr>
            <p:cNvPr id="34" name="Pentagon 33"/>
            <p:cNvSpPr/>
            <p:nvPr/>
          </p:nvSpPr>
          <p:spPr>
            <a:xfrm flipH="1">
              <a:off x="-550946" y="1250019"/>
              <a:ext cx="538748" cy="4761836"/>
            </a:xfrm>
            <a:prstGeom prst="homePlate">
              <a:avLst/>
            </a:prstGeom>
            <a:solidFill>
              <a:srgbClr val="2D92AA"/>
            </a:solidFill>
            <a:ln w="12700" cmpd="sng">
              <a:solidFill>
                <a:srgbClr val="2D92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400" dirty="0"/>
            </a:p>
          </p:txBody>
        </p:sp>
        <p:pic>
          <p:nvPicPr>
            <p:cNvPr id="35" name="Picture 34"/>
            <p:cNvPicPr>
              <a:picLocks noChangeAspect="1"/>
            </p:cNvPicPr>
            <p:nvPr/>
          </p:nvPicPr>
          <p:blipFill>
            <a:blip r:embed="rId6"/>
            <a:stretch>
              <a:fillRect/>
            </a:stretch>
          </p:blipFill>
          <p:spPr>
            <a:xfrm>
              <a:off x="-386722" y="1312855"/>
              <a:ext cx="381000" cy="4699000"/>
            </a:xfrm>
            <a:prstGeom prst="rect">
              <a:avLst/>
            </a:prstGeom>
          </p:spPr>
        </p:pic>
      </p:grpSp>
      <p:sp>
        <p:nvSpPr>
          <p:cNvPr id="3" name="Title 2"/>
          <p:cNvSpPr>
            <a:spLocks noGrp="1"/>
          </p:cNvSpPr>
          <p:nvPr>
            <p:ph type="title"/>
          </p:nvPr>
        </p:nvSpPr>
        <p:spPr/>
        <p:txBody>
          <a:bodyPr>
            <a:normAutofit fontScale="90000"/>
          </a:bodyPr>
          <a:lstStyle/>
          <a:p>
            <a:r>
              <a:rPr lang="en-US" dirty="0"/>
              <a:t>8 - Go to Market Strategy</a:t>
            </a:r>
          </a:p>
        </p:txBody>
      </p:sp>
      <p:sp>
        <p:nvSpPr>
          <p:cNvPr id="4" name="Text Placeholder 3"/>
          <p:cNvSpPr>
            <a:spLocks noGrp="1"/>
          </p:cNvSpPr>
          <p:nvPr>
            <p:ph type="body" sz="quarter" idx="10"/>
          </p:nvPr>
        </p:nvSpPr>
        <p:spPr/>
        <p:txBody>
          <a:bodyPr/>
          <a:lstStyle/>
          <a:p>
            <a:r>
              <a:rPr lang="en-US" dirty="0"/>
              <a:t>How will we get this product to market?</a:t>
            </a:r>
          </a:p>
        </p:txBody>
      </p:sp>
      <p:pic>
        <p:nvPicPr>
          <p:cNvPr id="19" name="Picture 18" descr="gotomarket-orange.png"/>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0935447" y="285761"/>
            <a:ext cx="1049642" cy="580368"/>
          </a:xfrm>
          <a:prstGeom prst="rect">
            <a:avLst/>
          </a:prstGeom>
        </p:spPr>
      </p:pic>
      <p:pic>
        <p:nvPicPr>
          <p:cNvPr id="41" name="Picture 40" descr="gotomarket-orange.png"/>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7305899" y="4996056"/>
            <a:ext cx="658221" cy="363943"/>
          </a:xfrm>
          <a:prstGeom prst="rect">
            <a:avLst/>
          </a:prstGeom>
        </p:spPr>
      </p:pic>
      <p:pic>
        <p:nvPicPr>
          <p:cNvPr id="7" name="Picture 6" descr="Calendar_orange.png">
            <a:extLst>
              <a:ext uri="{FF2B5EF4-FFF2-40B4-BE49-F238E27FC236}">
                <a16:creationId xmlns:a16="http://schemas.microsoft.com/office/drawing/2014/main" id="{A3AC28A3-66A8-542A-B0BE-742B3CED167F}"/>
              </a:ext>
            </a:extLst>
          </p:cNvPr>
          <p:cNvPicPr>
            <a:picLocks noChangeAspect="1"/>
          </p:cNvPicPr>
          <p:nvPr/>
        </p:nvPicPr>
        <p:blipFill>
          <a:blip r:embed="rId9" cstate="print">
            <a:duotone>
              <a:prstClr val="black"/>
              <a:srgbClr val="ACD3DA">
                <a:tint val="45000"/>
                <a:satMod val="400000"/>
              </a:srgbClr>
            </a:duotone>
            <a:extLst>
              <a:ext uri="{28A0092B-C50C-407E-A947-70E740481C1C}">
                <a14:useLocalDpi xmlns:a14="http://schemas.microsoft.com/office/drawing/2010/main"/>
              </a:ext>
            </a:extLst>
          </a:blip>
          <a:stretch>
            <a:fillRect/>
          </a:stretch>
        </p:blipFill>
        <p:spPr>
          <a:xfrm>
            <a:off x="5826678" y="4945115"/>
            <a:ext cx="457226" cy="457226"/>
          </a:xfrm>
          <a:prstGeom prst="rect">
            <a:avLst/>
          </a:prstGeom>
        </p:spPr>
      </p:pic>
      <p:pic>
        <p:nvPicPr>
          <p:cNvPr id="8" name="Picture 7" descr="differentiator-orange.png">
            <a:extLst>
              <a:ext uri="{FF2B5EF4-FFF2-40B4-BE49-F238E27FC236}">
                <a16:creationId xmlns:a16="http://schemas.microsoft.com/office/drawing/2014/main" id="{2FF34ACC-0227-5F98-96CD-A15CBA83360E}"/>
              </a:ext>
            </a:extLst>
          </p:cNvPr>
          <p:cNvPicPr>
            <a:picLocks noChangeAspect="1"/>
          </p:cNvPicPr>
          <p:nvPr/>
        </p:nvPicPr>
        <p:blipFill>
          <a:blip r:embed="rId10" cstate="print">
            <a:duotone>
              <a:prstClr val="black"/>
              <a:srgbClr val="ACD3DA">
                <a:tint val="45000"/>
                <a:satMod val="400000"/>
              </a:srgbClr>
            </a:duotone>
            <a:extLst>
              <a:ext uri="{28A0092B-C50C-407E-A947-70E740481C1C}">
                <a14:useLocalDpi xmlns:a14="http://schemas.microsoft.com/office/drawing/2010/main"/>
              </a:ext>
            </a:extLst>
          </a:blip>
          <a:stretch>
            <a:fillRect/>
          </a:stretch>
        </p:blipFill>
        <p:spPr>
          <a:xfrm>
            <a:off x="5805660" y="3178658"/>
            <a:ext cx="478942" cy="478942"/>
          </a:xfrm>
          <a:prstGeom prst="rect">
            <a:avLst/>
          </a:prstGeom>
        </p:spPr>
      </p:pic>
      <p:pic>
        <p:nvPicPr>
          <p:cNvPr id="9" name="Picture 8" descr="Competitive_Intelligence-blank.png">
            <a:extLst>
              <a:ext uri="{FF2B5EF4-FFF2-40B4-BE49-F238E27FC236}">
                <a16:creationId xmlns:a16="http://schemas.microsoft.com/office/drawing/2014/main" id="{144E7466-9DDF-EE9A-56D5-D72CB1336CF3}"/>
              </a:ext>
            </a:extLst>
          </p:cNvPr>
          <p:cNvPicPr>
            <a:picLocks noChangeAspect="1"/>
          </p:cNvPicPr>
          <p:nvPr/>
        </p:nvPicPr>
        <p:blipFill>
          <a:blip r:embed="rId11" cstate="print">
            <a:duotone>
              <a:prstClr val="black"/>
              <a:srgbClr val="ACD3DA">
                <a:tint val="45000"/>
                <a:satMod val="400000"/>
              </a:srgbClr>
            </a:duotone>
            <a:extLst>
              <a:ext uri="{28A0092B-C50C-407E-A947-70E740481C1C}">
                <a14:useLocalDpi xmlns:a14="http://schemas.microsoft.com/office/drawing/2010/main"/>
              </a:ext>
            </a:extLst>
          </a:blip>
          <a:stretch>
            <a:fillRect/>
          </a:stretch>
        </p:blipFill>
        <p:spPr>
          <a:xfrm>
            <a:off x="7394129" y="3252451"/>
            <a:ext cx="461438" cy="470296"/>
          </a:xfrm>
          <a:prstGeom prst="rect">
            <a:avLst/>
          </a:prstGeom>
        </p:spPr>
      </p:pic>
      <p:pic>
        <p:nvPicPr>
          <p:cNvPr id="10" name="Picture 9" descr="Graphs_orange.png">
            <a:extLst>
              <a:ext uri="{FF2B5EF4-FFF2-40B4-BE49-F238E27FC236}">
                <a16:creationId xmlns:a16="http://schemas.microsoft.com/office/drawing/2014/main" id="{0E929D57-C364-2389-DE49-B38F55E3C93D}"/>
              </a:ext>
            </a:extLst>
          </p:cNvPr>
          <p:cNvPicPr>
            <a:picLocks noChangeAspect="1"/>
          </p:cNvPicPr>
          <p:nvPr/>
        </p:nvPicPr>
        <p:blipFill>
          <a:blip r:embed="rId12" cstate="print">
            <a:duotone>
              <a:prstClr val="black"/>
              <a:srgbClr val="ACD3DA">
                <a:tint val="45000"/>
                <a:satMod val="400000"/>
              </a:srgbClr>
            </a:duotone>
            <a:extLst>
              <a:ext uri="{28A0092B-C50C-407E-A947-70E740481C1C}">
                <a14:useLocalDpi xmlns:a14="http://schemas.microsoft.com/office/drawing/2010/main"/>
              </a:ext>
            </a:extLst>
          </a:blip>
          <a:stretch>
            <a:fillRect/>
          </a:stretch>
        </p:blipFill>
        <p:spPr>
          <a:xfrm>
            <a:off x="8976045" y="3233854"/>
            <a:ext cx="510773" cy="510773"/>
          </a:xfrm>
          <a:prstGeom prst="rect">
            <a:avLst/>
          </a:prstGeom>
        </p:spPr>
      </p:pic>
      <p:pic>
        <p:nvPicPr>
          <p:cNvPr id="11" name="Picture 10" descr="Charts_orange.png">
            <a:extLst>
              <a:ext uri="{FF2B5EF4-FFF2-40B4-BE49-F238E27FC236}">
                <a16:creationId xmlns:a16="http://schemas.microsoft.com/office/drawing/2014/main" id="{E83DCF70-7247-4B8E-2CC0-EBB834A95B3D}"/>
              </a:ext>
            </a:extLst>
          </p:cNvPr>
          <p:cNvPicPr>
            <a:picLocks noChangeAspect="1"/>
          </p:cNvPicPr>
          <p:nvPr/>
        </p:nvPicPr>
        <p:blipFill>
          <a:blip r:embed="rId13" cstate="print">
            <a:duotone>
              <a:prstClr val="black"/>
              <a:srgbClr val="ACD3DA">
                <a:tint val="45000"/>
                <a:satMod val="400000"/>
              </a:srgbClr>
            </a:duotone>
            <a:extLst>
              <a:ext uri="{28A0092B-C50C-407E-A947-70E740481C1C}">
                <a14:useLocalDpi xmlns:a14="http://schemas.microsoft.com/office/drawing/2010/main"/>
              </a:ext>
            </a:extLst>
          </a:blip>
          <a:stretch>
            <a:fillRect/>
          </a:stretch>
        </p:blipFill>
        <p:spPr>
          <a:xfrm>
            <a:off x="9018523" y="1536836"/>
            <a:ext cx="444364" cy="444364"/>
          </a:xfrm>
          <a:prstGeom prst="rect">
            <a:avLst/>
          </a:prstGeom>
        </p:spPr>
      </p:pic>
      <p:pic>
        <p:nvPicPr>
          <p:cNvPr id="12" name="Picture 11" descr="Target_orange.png">
            <a:extLst>
              <a:ext uri="{FF2B5EF4-FFF2-40B4-BE49-F238E27FC236}">
                <a16:creationId xmlns:a16="http://schemas.microsoft.com/office/drawing/2014/main" id="{340E11D0-1316-6983-34C8-3744EF1F8123}"/>
              </a:ext>
            </a:extLst>
          </p:cNvPr>
          <p:cNvPicPr>
            <a:picLocks noChangeAspect="1"/>
          </p:cNvPicPr>
          <p:nvPr/>
        </p:nvPicPr>
        <p:blipFill>
          <a:blip r:embed="rId14" cstate="print">
            <a:duotone>
              <a:prstClr val="black"/>
              <a:srgbClr val="ACD3DA">
                <a:tint val="45000"/>
                <a:satMod val="400000"/>
              </a:srgbClr>
            </a:duotone>
            <a:extLst>
              <a:ext uri="{28A0092B-C50C-407E-A947-70E740481C1C}">
                <a14:useLocalDpi xmlns:a14="http://schemas.microsoft.com/office/drawing/2010/main"/>
              </a:ext>
            </a:extLst>
          </a:blip>
          <a:stretch>
            <a:fillRect/>
          </a:stretch>
        </p:blipFill>
        <p:spPr>
          <a:xfrm>
            <a:off x="7424743" y="1444548"/>
            <a:ext cx="644448" cy="644448"/>
          </a:xfrm>
          <a:prstGeom prst="rect">
            <a:avLst/>
          </a:prstGeom>
        </p:spPr>
      </p:pic>
      <p:sp>
        <p:nvSpPr>
          <p:cNvPr id="14" name="Text Placeholder 7">
            <a:extLst>
              <a:ext uri="{FF2B5EF4-FFF2-40B4-BE49-F238E27FC236}">
                <a16:creationId xmlns:a16="http://schemas.microsoft.com/office/drawing/2014/main" id="{A8CA7866-6A78-62B0-24F1-FD2EF40A26E7}"/>
              </a:ext>
            </a:extLst>
          </p:cNvPr>
          <p:cNvSpPr>
            <a:spLocks noGrp="1"/>
          </p:cNvSpPr>
          <p:nvPr>
            <p:ph type="body" sz="quarter" idx="13"/>
          </p:nvPr>
        </p:nvSpPr>
        <p:spPr>
          <a:xfrm>
            <a:off x="267707" y="1230537"/>
            <a:ext cx="3212689" cy="5411787"/>
          </a:xfrm>
        </p:spPr>
        <p:txBody>
          <a:bodyPr/>
          <a:lstStyle/>
          <a:p>
            <a:endParaRPr lang="en-US" dirty="0"/>
          </a:p>
        </p:txBody>
      </p:sp>
      <p:sp>
        <p:nvSpPr>
          <p:cNvPr id="15" name="Pentagon 14">
            <a:extLst>
              <a:ext uri="{FF2B5EF4-FFF2-40B4-BE49-F238E27FC236}">
                <a16:creationId xmlns:a16="http://schemas.microsoft.com/office/drawing/2014/main" id="{8A5764D6-CD41-9F99-B3B3-9CBA125B6706}"/>
              </a:ext>
            </a:extLst>
          </p:cNvPr>
          <p:cNvSpPr/>
          <p:nvPr/>
        </p:nvSpPr>
        <p:spPr>
          <a:xfrm flipH="1">
            <a:off x="3306726" y="3632274"/>
            <a:ext cx="584023" cy="652860"/>
          </a:xfrm>
          <a:prstGeom prst="homePlate">
            <a:avLst/>
          </a:prstGeom>
          <a:solidFill>
            <a:srgbClr val="ACD3DA"/>
          </a:solidFill>
          <a:ln>
            <a:solidFill>
              <a:srgbClr val="ACD3DA"/>
            </a:solid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400" dirty="0"/>
          </a:p>
        </p:txBody>
      </p:sp>
      <p:sp>
        <p:nvSpPr>
          <p:cNvPr id="16" name="Text Placeholder 10">
            <a:extLst>
              <a:ext uri="{FF2B5EF4-FFF2-40B4-BE49-F238E27FC236}">
                <a16:creationId xmlns:a16="http://schemas.microsoft.com/office/drawing/2014/main" id="{D00C173A-9193-CFF7-1BCE-EE9CF6915ABD}"/>
              </a:ext>
            </a:extLst>
          </p:cNvPr>
          <p:cNvSpPr>
            <a:spLocks noGrp="1"/>
          </p:cNvSpPr>
          <p:nvPr>
            <p:ph type="body" sz="quarter" idx="14"/>
          </p:nvPr>
        </p:nvSpPr>
        <p:spPr>
          <a:xfrm>
            <a:off x="3755353" y="1230537"/>
            <a:ext cx="8092016" cy="5431432"/>
          </a:xfrm>
        </p:spPr>
        <p:txBody>
          <a:bodyPr/>
          <a:lstStyle/>
          <a:p>
            <a:endParaRPr lang="en-US" dirty="0"/>
          </a:p>
        </p:txBody>
      </p:sp>
    </p:spTree>
    <p:extLst>
      <p:ext uri="{BB962C8B-B14F-4D97-AF65-F5344CB8AC3E}">
        <p14:creationId xmlns:p14="http://schemas.microsoft.com/office/powerpoint/2010/main" val="8663960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25"/>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2"/>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uzzle_orange.png">
            <a:extLst>
              <a:ext uri="{FF2B5EF4-FFF2-40B4-BE49-F238E27FC236}">
                <a16:creationId xmlns:a16="http://schemas.microsoft.com/office/drawing/2014/main" id="{913FB3FA-1868-365E-CCEE-0315CC89B503}"/>
              </a:ext>
            </a:extLst>
          </p:cNvPr>
          <p:cNvPicPr>
            <a:picLocks noChangeAspect="1"/>
          </p:cNvPicPr>
          <p:nvPr/>
        </p:nvPicPr>
        <p:blipFill>
          <a:blip r:embed="rId3" cstate="print">
            <a:duotone>
              <a:prstClr val="black"/>
              <a:srgbClr val="2D92AA">
                <a:tint val="45000"/>
                <a:satMod val="400000"/>
              </a:srgbClr>
            </a:duotone>
            <a:extLst>
              <a:ext uri="{28A0092B-C50C-407E-A947-70E740481C1C}">
                <a14:useLocalDpi xmlns:a14="http://schemas.microsoft.com/office/drawing/2010/main"/>
              </a:ext>
            </a:extLst>
          </a:blip>
          <a:stretch>
            <a:fillRect/>
          </a:stretch>
        </p:blipFill>
        <p:spPr>
          <a:xfrm>
            <a:off x="5840546" y="1534163"/>
            <a:ext cx="510773" cy="510773"/>
          </a:xfrm>
          <a:prstGeom prst="rect">
            <a:avLst/>
          </a:prstGeom>
        </p:spPr>
      </p:pic>
      <p:grpSp>
        <p:nvGrpSpPr>
          <p:cNvPr id="15" name="Group 14">
            <a:extLst>
              <a:ext uri="{FF2B5EF4-FFF2-40B4-BE49-F238E27FC236}">
                <a16:creationId xmlns:a16="http://schemas.microsoft.com/office/drawing/2014/main" id="{B3D9E05A-7E22-8D95-3ECE-C8269323E50E}"/>
              </a:ext>
            </a:extLst>
          </p:cNvPr>
          <p:cNvGrpSpPr/>
          <p:nvPr/>
        </p:nvGrpSpPr>
        <p:grpSpPr>
          <a:xfrm>
            <a:off x="9106505" y="5448651"/>
            <a:ext cx="260428" cy="260428"/>
            <a:chOff x="958427" y="1878599"/>
            <a:chExt cx="502509" cy="502509"/>
          </a:xfrm>
        </p:grpSpPr>
        <p:sp>
          <p:nvSpPr>
            <p:cNvPr id="18" name="Oval 17">
              <a:extLst>
                <a:ext uri="{FF2B5EF4-FFF2-40B4-BE49-F238E27FC236}">
                  <a16:creationId xmlns:a16="http://schemas.microsoft.com/office/drawing/2014/main" id="{BB53259C-6484-76C6-8346-45CCF16FEA74}"/>
                </a:ext>
              </a:extLst>
            </p:cNvPr>
            <p:cNvSpPr/>
            <p:nvPr/>
          </p:nvSpPr>
          <p:spPr>
            <a:xfrm>
              <a:off x="958427" y="1878599"/>
              <a:ext cx="502509" cy="502509"/>
            </a:xfrm>
            <a:prstGeom prst="ellipse">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sp>
          <p:nvSpPr>
            <p:cNvPr id="19" name="Oval 18">
              <a:extLst>
                <a:ext uri="{FF2B5EF4-FFF2-40B4-BE49-F238E27FC236}">
                  <a16:creationId xmlns:a16="http://schemas.microsoft.com/office/drawing/2014/main" id="{C67643E1-D9AA-56BC-DA26-C4EAF52DDBCD}"/>
                </a:ext>
              </a:extLst>
            </p:cNvPr>
            <p:cNvSpPr/>
            <p:nvPr/>
          </p:nvSpPr>
          <p:spPr>
            <a:xfrm>
              <a:off x="1043183" y="1963357"/>
              <a:ext cx="343220" cy="3432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grpSp>
      <p:grpSp>
        <p:nvGrpSpPr>
          <p:cNvPr id="23" name="Group 22"/>
          <p:cNvGrpSpPr/>
          <p:nvPr/>
        </p:nvGrpSpPr>
        <p:grpSpPr>
          <a:xfrm>
            <a:off x="10353367" y="2100231"/>
            <a:ext cx="2300948" cy="4025900"/>
            <a:chOff x="9461833" y="1237553"/>
            <a:chExt cx="2300948" cy="4025900"/>
          </a:xfrm>
        </p:grpSpPr>
        <p:sp>
          <p:nvSpPr>
            <p:cNvPr id="24" name="Rounded Rectangle 23"/>
            <p:cNvSpPr/>
            <p:nvPr/>
          </p:nvSpPr>
          <p:spPr>
            <a:xfrm>
              <a:off x="9461833" y="1260643"/>
              <a:ext cx="1872651" cy="3923349"/>
            </a:xfrm>
            <a:prstGeom prst="roundRect">
              <a:avLst>
                <a:gd name="adj" fmla="val 3841"/>
              </a:avLst>
            </a:prstGeom>
            <a:solidFill>
              <a:schemeClr val="bg1"/>
            </a:solidFill>
            <a:ln w="28575"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457200" bIns="45720" numCol="1" spcCol="0" rtlCol="0" fromWordArt="0" anchor="t" anchorCtr="0" forceAA="0" compatLnSpc="1">
              <a:prstTxWarp prst="textNoShape">
                <a:avLst/>
              </a:prstTxWarp>
              <a:noAutofit/>
            </a:bodyPr>
            <a:lstStyle/>
            <a:p>
              <a:pPr algn="ctr">
                <a:lnSpc>
                  <a:spcPct val="90000"/>
                </a:lnSpc>
                <a:spcBef>
                  <a:spcPts val="600"/>
                </a:spcBef>
              </a:pPr>
              <a:r>
                <a:rPr lang="en-US" sz="1600" dirty="0">
                  <a:solidFill>
                    <a:srgbClr val="323C53"/>
                  </a:solidFill>
                  <a:latin typeface="Gotham-Book"/>
                  <a:cs typeface="Gotham-Book"/>
                </a:rPr>
                <a:t>Quick Help</a:t>
              </a:r>
            </a:p>
            <a:p>
              <a:pPr>
                <a:lnSpc>
                  <a:spcPct val="90000"/>
                </a:lnSpc>
                <a:spcBef>
                  <a:spcPts val="1200"/>
                </a:spcBef>
              </a:pPr>
              <a:r>
                <a:rPr lang="en-US" sz="1200" dirty="0">
                  <a:solidFill>
                    <a:srgbClr val="323C53"/>
                  </a:solidFill>
                  <a:latin typeface="Gotham-Book"/>
                  <a:cs typeface="Gotham-Book"/>
                </a:rPr>
                <a:t>What must be in place for you to launch the solution?</a:t>
              </a:r>
            </a:p>
            <a:p>
              <a:pPr marL="285750" indent="-174625">
                <a:lnSpc>
                  <a:spcPct val="90000"/>
                </a:lnSpc>
                <a:spcBef>
                  <a:spcPts val="300"/>
                </a:spcBef>
                <a:buFont typeface="Arial"/>
                <a:buChar char="•"/>
              </a:pPr>
              <a:r>
                <a:rPr lang="en-US" sz="1100" dirty="0">
                  <a:solidFill>
                    <a:srgbClr val="323C53"/>
                  </a:solidFill>
                  <a:latin typeface="Gotham-Book"/>
                  <a:cs typeface="Gotham-Book"/>
                </a:rPr>
                <a:t>Pre-requisites</a:t>
              </a:r>
            </a:p>
            <a:p>
              <a:pPr marL="285750" indent="-174625">
                <a:lnSpc>
                  <a:spcPct val="90000"/>
                </a:lnSpc>
                <a:spcBef>
                  <a:spcPts val="300"/>
                </a:spcBef>
                <a:buFont typeface="Arial"/>
                <a:buChar char="•"/>
              </a:pPr>
              <a:r>
                <a:rPr lang="en-US" sz="1100" dirty="0">
                  <a:solidFill>
                    <a:srgbClr val="323C53"/>
                  </a:solidFill>
                  <a:latin typeface="Gotham-Book"/>
                  <a:cs typeface="Gotham-Book"/>
                </a:rPr>
                <a:t>Dependencies</a:t>
              </a:r>
            </a:p>
            <a:p>
              <a:pPr marL="285750" indent="-174625">
                <a:lnSpc>
                  <a:spcPct val="90000"/>
                </a:lnSpc>
                <a:spcBef>
                  <a:spcPts val="300"/>
                </a:spcBef>
                <a:buFont typeface="Arial"/>
                <a:buChar char="•"/>
              </a:pPr>
              <a:r>
                <a:rPr lang="en-US" sz="1100" dirty="0">
                  <a:solidFill>
                    <a:srgbClr val="323C53"/>
                  </a:solidFill>
                  <a:latin typeface="Gotham-Book"/>
                  <a:cs typeface="Gotham-Book"/>
                </a:rPr>
                <a:t>Infrastructure</a:t>
              </a:r>
            </a:p>
            <a:p>
              <a:pPr marL="285750" indent="-174625">
                <a:lnSpc>
                  <a:spcPct val="90000"/>
                </a:lnSpc>
                <a:spcBef>
                  <a:spcPts val="300"/>
                </a:spcBef>
                <a:buFont typeface="Arial"/>
                <a:buChar char="•"/>
              </a:pPr>
              <a:r>
                <a:rPr lang="en-US" sz="1100" dirty="0">
                  <a:solidFill>
                    <a:srgbClr val="323C53"/>
                  </a:solidFill>
                  <a:latin typeface="Gotham-Book"/>
                  <a:cs typeface="Gotham-Book"/>
                </a:rPr>
                <a:t>Security</a:t>
              </a:r>
            </a:p>
            <a:p>
              <a:pPr marL="285750" indent="-174625">
                <a:lnSpc>
                  <a:spcPct val="90000"/>
                </a:lnSpc>
                <a:spcBef>
                  <a:spcPts val="300"/>
                </a:spcBef>
                <a:buFont typeface="Arial"/>
                <a:buChar char="•"/>
              </a:pPr>
              <a:r>
                <a:rPr lang="en-US" sz="1100" dirty="0">
                  <a:solidFill>
                    <a:srgbClr val="323C53"/>
                  </a:solidFill>
                  <a:latin typeface="Gotham-Book"/>
                  <a:cs typeface="Gotham-Book"/>
                </a:rPr>
                <a:t>Raw materials</a:t>
              </a:r>
            </a:p>
            <a:p>
              <a:pPr marL="285750" indent="-174625">
                <a:lnSpc>
                  <a:spcPct val="90000"/>
                </a:lnSpc>
                <a:spcBef>
                  <a:spcPts val="300"/>
                </a:spcBef>
                <a:buFont typeface="Arial"/>
                <a:buChar char="•"/>
              </a:pPr>
              <a:r>
                <a:rPr lang="en-US" sz="1100" dirty="0">
                  <a:solidFill>
                    <a:srgbClr val="323C53"/>
                  </a:solidFill>
                  <a:latin typeface="Gotham-Book"/>
                  <a:cs typeface="Gotham-Book"/>
                </a:rPr>
                <a:t>Compliance</a:t>
              </a:r>
            </a:p>
            <a:p>
              <a:pPr>
                <a:lnSpc>
                  <a:spcPct val="90000"/>
                </a:lnSpc>
                <a:spcBef>
                  <a:spcPts val="1200"/>
                </a:spcBef>
              </a:pPr>
              <a:r>
                <a:rPr lang="en-US" sz="1200" dirty="0">
                  <a:solidFill>
                    <a:srgbClr val="323C53"/>
                  </a:solidFill>
                  <a:latin typeface="Gotham-Book"/>
                  <a:cs typeface="Gotham-Book"/>
                </a:rPr>
                <a:t>What will your customers expect from you when you launch?</a:t>
              </a:r>
            </a:p>
          </p:txBody>
        </p:sp>
        <p:sp>
          <p:nvSpPr>
            <p:cNvPr id="25" name="TextBox 24"/>
            <p:cNvSpPr txBox="1"/>
            <p:nvPr/>
          </p:nvSpPr>
          <p:spPr>
            <a:xfrm>
              <a:off x="9848507" y="4568602"/>
              <a:ext cx="1257296" cy="461665"/>
            </a:xfrm>
            <a:prstGeom prst="rect">
              <a:avLst/>
            </a:prstGeom>
            <a:noFill/>
          </p:spPr>
          <p:txBody>
            <a:bodyPr wrap="square" rtlCol="0">
              <a:spAutoFit/>
            </a:bodyPr>
            <a:lstStyle/>
            <a:p>
              <a:pPr lvl="0"/>
              <a:r>
                <a:rPr lang="en-US" sz="800" dirty="0">
                  <a:solidFill>
                    <a:srgbClr val="2D92AA"/>
                  </a:solidFill>
                  <a:latin typeface="Gotham-Light"/>
                  <a:cs typeface="Gotham-Light"/>
                </a:rPr>
                <a:t>Review the complete Assessment Guide for more help with this topic.</a:t>
              </a:r>
            </a:p>
          </p:txBody>
        </p:sp>
        <p:pic>
          <p:nvPicPr>
            <p:cNvPr id="26" name="Picture 25" descr="hand-orange.png"/>
            <p:cNvPicPr>
              <a:picLocks noChangeAspect="1"/>
            </p:cNvPicPr>
            <p:nvPr/>
          </p:nvPicPr>
          <p:blipFill>
            <a:blip r:embed="rId4" cstate="print">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9520581" y="4682734"/>
              <a:ext cx="327334" cy="327334"/>
            </a:xfrm>
            <a:prstGeom prst="rect">
              <a:avLst/>
            </a:prstGeom>
          </p:spPr>
        </p:pic>
        <p:cxnSp>
          <p:nvCxnSpPr>
            <p:cNvPr id="27" name="Straight Connector 26"/>
            <p:cNvCxnSpPr/>
            <p:nvPr/>
          </p:nvCxnSpPr>
          <p:spPr>
            <a:xfrm>
              <a:off x="9519558" y="4534544"/>
              <a:ext cx="1482913" cy="0"/>
            </a:xfrm>
            <a:prstGeom prst="line">
              <a:avLst/>
            </a:prstGeom>
            <a:ln w="12700" cmpd="sng">
              <a:solidFill>
                <a:srgbClr val="C7C7C7"/>
              </a:solidFill>
              <a:tailEnd type="none"/>
            </a:ln>
          </p:spPr>
          <p:style>
            <a:lnRef idx="1">
              <a:schemeClr val="accent1"/>
            </a:lnRef>
            <a:fillRef idx="0">
              <a:schemeClr val="accent1"/>
            </a:fillRef>
            <a:effectRef idx="0">
              <a:schemeClr val="accent1"/>
            </a:effectRef>
            <a:fontRef idx="minor">
              <a:schemeClr val="tx1"/>
            </a:fontRef>
          </p:style>
        </p:cxnSp>
        <p:sp>
          <p:nvSpPr>
            <p:cNvPr id="28" name="Pentagon 27"/>
            <p:cNvSpPr/>
            <p:nvPr/>
          </p:nvSpPr>
          <p:spPr>
            <a:xfrm>
              <a:off x="11299849" y="1261293"/>
              <a:ext cx="462932" cy="3923349"/>
            </a:xfrm>
            <a:prstGeom prst="homePlate">
              <a:avLst/>
            </a:prstGeom>
            <a:solidFill>
              <a:srgbClr val="323C53"/>
            </a:solidFill>
            <a:ln w="12700" cmpd="sng">
              <a:solidFill>
                <a:srgbClr val="323C5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400" dirty="0"/>
            </a:p>
          </p:txBody>
        </p:sp>
        <p:pic>
          <p:nvPicPr>
            <p:cNvPr id="29" name="Picture 28"/>
            <p:cNvPicPr>
              <a:picLocks noChangeAspect="1"/>
            </p:cNvPicPr>
            <p:nvPr/>
          </p:nvPicPr>
          <p:blipFill>
            <a:blip r:embed="rId5"/>
            <a:stretch>
              <a:fillRect/>
            </a:stretch>
          </p:blipFill>
          <p:spPr>
            <a:xfrm rot="5400000">
              <a:off x="9431219" y="3060003"/>
              <a:ext cx="4025900" cy="381000"/>
            </a:xfrm>
            <a:prstGeom prst="rect">
              <a:avLst/>
            </a:prstGeom>
          </p:spPr>
        </p:pic>
      </p:grpSp>
      <p:grpSp>
        <p:nvGrpSpPr>
          <p:cNvPr id="30" name="Group 29"/>
          <p:cNvGrpSpPr/>
          <p:nvPr/>
        </p:nvGrpSpPr>
        <p:grpSpPr>
          <a:xfrm>
            <a:off x="-552471" y="1554050"/>
            <a:ext cx="2484754" cy="4761836"/>
            <a:chOff x="-550946" y="1250019"/>
            <a:chExt cx="2484754" cy="4761836"/>
          </a:xfrm>
        </p:grpSpPr>
        <p:sp>
          <p:nvSpPr>
            <p:cNvPr id="31" name="Rounded Rectangle 30"/>
            <p:cNvSpPr/>
            <p:nvPr/>
          </p:nvSpPr>
          <p:spPr>
            <a:xfrm>
              <a:off x="-74993" y="1250019"/>
              <a:ext cx="2008801" cy="4749966"/>
            </a:xfrm>
            <a:prstGeom prst="roundRect">
              <a:avLst>
                <a:gd name="adj" fmla="val 3841"/>
              </a:avLst>
            </a:prstGeom>
            <a:solidFill>
              <a:schemeClr val="bg1"/>
            </a:solidFill>
            <a:ln w="28575"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45720" rIns="0" bIns="45720" numCol="1" spcCol="0" rtlCol="0" fromWordArt="0" anchor="t" anchorCtr="0" forceAA="0" compatLnSpc="1">
              <a:prstTxWarp prst="textNoShape">
                <a:avLst/>
              </a:prstTxWarp>
              <a:noAutofit/>
            </a:bodyPr>
            <a:lstStyle/>
            <a:p>
              <a:pPr algn="ctr">
                <a:lnSpc>
                  <a:spcPct val="90000"/>
                </a:lnSpc>
                <a:spcBef>
                  <a:spcPts val="600"/>
                </a:spcBef>
              </a:pPr>
              <a:r>
                <a:rPr lang="en-US" sz="2000" dirty="0">
                  <a:solidFill>
                    <a:srgbClr val="2D92AA"/>
                  </a:solidFill>
                  <a:latin typeface="Gotham-Book"/>
                  <a:cs typeface="Gotham-Book"/>
                </a:rPr>
                <a:t>Examples</a:t>
              </a:r>
            </a:p>
            <a:p>
              <a:pPr marL="109538">
                <a:lnSpc>
                  <a:spcPct val="90000"/>
                </a:lnSpc>
                <a:spcBef>
                  <a:spcPts val="1200"/>
                </a:spcBef>
              </a:pPr>
              <a:r>
                <a:rPr lang="en-US" sz="1200" dirty="0">
                  <a:solidFill>
                    <a:srgbClr val="2D92AA"/>
                  </a:solidFill>
                  <a:latin typeface="Gotham-Book"/>
                  <a:cs typeface="Gotham-Book"/>
                </a:rPr>
                <a:t>Replace expensive commercial software libraries with comparable open source alternatives.</a:t>
              </a:r>
            </a:p>
            <a:p>
              <a:pPr marL="109538">
                <a:lnSpc>
                  <a:spcPct val="90000"/>
                </a:lnSpc>
                <a:spcBef>
                  <a:spcPts val="1200"/>
                </a:spcBef>
              </a:pPr>
              <a:r>
                <a:rPr lang="en-US" sz="1200" dirty="0">
                  <a:solidFill>
                    <a:srgbClr val="2D92AA"/>
                  </a:solidFill>
                  <a:latin typeface="Gotham-Book"/>
                  <a:cs typeface="Gotham-Book"/>
                </a:rPr>
                <a:t>Provision 2</a:t>
              </a:r>
              <a:r>
                <a:rPr lang="en-US" sz="1200" baseline="30000" dirty="0">
                  <a:solidFill>
                    <a:srgbClr val="2D92AA"/>
                  </a:solidFill>
                  <a:latin typeface="Gotham-Book"/>
                  <a:cs typeface="Gotham-Book"/>
                </a:rPr>
                <a:t>nd</a:t>
              </a:r>
              <a:r>
                <a:rPr lang="en-US" sz="1200" dirty="0">
                  <a:solidFill>
                    <a:srgbClr val="2D92AA"/>
                  </a:solidFill>
                  <a:latin typeface="Gotham-Book"/>
                  <a:cs typeface="Gotham-Book"/>
                </a:rPr>
                <a:t> data center for DR.</a:t>
              </a:r>
            </a:p>
            <a:p>
              <a:pPr marL="109538">
                <a:lnSpc>
                  <a:spcPct val="90000"/>
                </a:lnSpc>
                <a:spcBef>
                  <a:spcPts val="1200"/>
                </a:spcBef>
              </a:pPr>
              <a:r>
                <a:rPr lang="en-US" sz="1200" dirty="0">
                  <a:solidFill>
                    <a:srgbClr val="2D92AA"/>
                  </a:solidFill>
                  <a:latin typeface="Gotham-Book"/>
                  <a:cs typeface="Gotham-Book"/>
                </a:rPr>
                <a:t>Need to secure lower cost supplier for main logic boards.</a:t>
              </a:r>
            </a:p>
            <a:p>
              <a:pPr marL="109538">
                <a:lnSpc>
                  <a:spcPct val="90000"/>
                </a:lnSpc>
                <a:spcBef>
                  <a:spcPts val="1200"/>
                </a:spcBef>
              </a:pPr>
              <a:r>
                <a:rPr lang="en-US" sz="1200" dirty="0">
                  <a:solidFill>
                    <a:srgbClr val="2D92AA"/>
                  </a:solidFill>
                  <a:latin typeface="Gotham-Book"/>
                  <a:cs typeface="Gotham-Book"/>
                </a:rPr>
                <a:t>Identify GSA Schedule Contract holder for public sector contracts.</a:t>
              </a:r>
            </a:p>
            <a:p>
              <a:pPr marL="109538">
                <a:lnSpc>
                  <a:spcPct val="90000"/>
                </a:lnSpc>
                <a:spcBef>
                  <a:spcPts val="1200"/>
                </a:spcBef>
              </a:pPr>
              <a:r>
                <a:rPr lang="en-US" sz="1200" dirty="0">
                  <a:solidFill>
                    <a:srgbClr val="2D92AA"/>
                  </a:solidFill>
                  <a:latin typeface="Gotham-Book"/>
                  <a:cs typeface="Gotham-Book"/>
                </a:rPr>
                <a:t>Escrow source code.</a:t>
              </a:r>
            </a:p>
            <a:p>
              <a:pPr marL="109538">
                <a:lnSpc>
                  <a:spcPct val="90000"/>
                </a:lnSpc>
                <a:spcBef>
                  <a:spcPts val="1200"/>
                </a:spcBef>
              </a:pPr>
              <a:r>
                <a:rPr lang="en-US" sz="1200" dirty="0">
                  <a:solidFill>
                    <a:srgbClr val="2D92AA"/>
                  </a:solidFill>
                  <a:latin typeface="Gotham-Book"/>
                  <a:cs typeface="Gotham-Book"/>
                </a:rPr>
                <a:t>Likely need SSAE 16 Audit in the Fall.</a:t>
              </a:r>
            </a:p>
          </p:txBody>
        </p:sp>
        <p:sp>
          <p:nvSpPr>
            <p:cNvPr id="32" name="Pentagon 31"/>
            <p:cNvSpPr/>
            <p:nvPr/>
          </p:nvSpPr>
          <p:spPr>
            <a:xfrm flipH="1">
              <a:off x="-550946" y="1250019"/>
              <a:ext cx="538748" cy="4761836"/>
            </a:xfrm>
            <a:prstGeom prst="homePlate">
              <a:avLst/>
            </a:prstGeom>
            <a:solidFill>
              <a:srgbClr val="2D92AA"/>
            </a:solidFill>
            <a:ln w="12700" cmpd="sng">
              <a:solidFill>
                <a:srgbClr val="2D92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400" dirty="0"/>
            </a:p>
          </p:txBody>
        </p:sp>
        <p:pic>
          <p:nvPicPr>
            <p:cNvPr id="33" name="Picture 32"/>
            <p:cNvPicPr>
              <a:picLocks noChangeAspect="1"/>
            </p:cNvPicPr>
            <p:nvPr/>
          </p:nvPicPr>
          <p:blipFill>
            <a:blip r:embed="rId6"/>
            <a:stretch>
              <a:fillRect/>
            </a:stretch>
          </p:blipFill>
          <p:spPr>
            <a:xfrm>
              <a:off x="-386722" y="1312855"/>
              <a:ext cx="381000" cy="4699000"/>
            </a:xfrm>
            <a:prstGeom prst="rect">
              <a:avLst/>
            </a:prstGeom>
          </p:spPr>
        </p:pic>
      </p:grpSp>
      <p:sp>
        <p:nvSpPr>
          <p:cNvPr id="3" name="Title 2"/>
          <p:cNvSpPr>
            <a:spLocks noGrp="1"/>
          </p:cNvSpPr>
          <p:nvPr>
            <p:ph type="title"/>
          </p:nvPr>
        </p:nvSpPr>
        <p:spPr/>
        <p:txBody>
          <a:bodyPr>
            <a:normAutofit fontScale="90000"/>
          </a:bodyPr>
          <a:lstStyle/>
          <a:p>
            <a:r>
              <a:rPr lang="en-US"/>
              <a:t>9 - Solution Requirements</a:t>
            </a:r>
            <a:endParaRPr lang="en-US" dirty="0"/>
          </a:p>
        </p:txBody>
      </p:sp>
      <p:sp>
        <p:nvSpPr>
          <p:cNvPr id="4" name="Text Placeholder 3"/>
          <p:cNvSpPr>
            <a:spLocks noGrp="1"/>
          </p:cNvSpPr>
          <p:nvPr>
            <p:ph type="body" sz="quarter" idx="10"/>
          </p:nvPr>
        </p:nvSpPr>
        <p:spPr/>
        <p:txBody>
          <a:bodyPr/>
          <a:lstStyle/>
          <a:p>
            <a:r>
              <a:rPr lang="en-US"/>
              <a:t>What factors are critical to success?</a:t>
            </a:r>
            <a:endParaRPr lang="en-US" dirty="0"/>
          </a:p>
        </p:txBody>
      </p:sp>
      <p:pic>
        <p:nvPicPr>
          <p:cNvPr id="7" name="Picture 6" descr="Document_orange.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1212631" y="218889"/>
            <a:ext cx="811378" cy="811378"/>
          </a:xfrm>
          <a:prstGeom prst="rect">
            <a:avLst/>
          </a:prstGeom>
        </p:spPr>
      </p:pic>
      <p:pic>
        <p:nvPicPr>
          <p:cNvPr id="41" name="Picture 40" descr="Document_orange.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998493" y="4946231"/>
            <a:ext cx="486194" cy="486194"/>
          </a:xfrm>
          <a:prstGeom prst="rect">
            <a:avLst/>
          </a:prstGeom>
        </p:spPr>
      </p:pic>
      <p:pic>
        <p:nvPicPr>
          <p:cNvPr id="5" name="Picture 4" descr="gotomarket-orange.png">
            <a:extLst>
              <a:ext uri="{FF2B5EF4-FFF2-40B4-BE49-F238E27FC236}">
                <a16:creationId xmlns:a16="http://schemas.microsoft.com/office/drawing/2014/main" id="{C106F0D7-0807-3107-0FCC-B231ABEE1529}"/>
              </a:ext>
            </a:extLst>
          </p:cNvPr>
          <p:cNvPicPr>
            <a:picLocks noChangeAspect="1"/>
          </p:cNvPicPr>
          <p:nvPr/>
        </p:nvPicPr>
        <p:blipFill rotWithShape="1">
          <a:blip r:embed="rId8" cstate="print">
            <a:duotone>
              <a:prstClr val="black"/>
              <a:srgbClr val="ACD3DA">
                <a:tint val="45000"/>
                <a:satMod val="400000"/>
              </a:srgbClr>
            </a:duotone>
            <a:extLst>
              <a:ext uri="{28A0092B-C50C-407E-A947-70E740481C1C}">
                <a14:useLocalDpi xmlns:a14="http://schemas.microsoft.com/office/drawing/2010/main"/>
              </a:ext>
            </a:extLst>
          </a:blip>
          <a:srcRect/>
          <a:stretch/>
        </p:blipFill>
        <p:spPr>
          <a:xfrm>
            <a:off x="7305899" y="4996056"/>
            <a:ext cx="658221" cy="363943"/>
          </a:xfrm>
          <a:prstGeom prst="rect">
            <a:avLst/>
          </a:prstGeom>
        </p:spPr>
      </p:pic>
      <p:pic>
        <p:nvPicPr>
          <p:cNvPr id="6" name="Picture 5" descr="Calendar_orange.png">
            <a:extLst>
              <a:ext uri="{FF2B5EF4-FFF2-40B4-BE49-F238E27FC236}">
                <a16:creationId xmlns:a16="http://schemas.microsoft.com/office/drawing/2014/main" id="{44F8A5A0-D785-BECB-F8E9-5EB783FF10C9}"/>
              </a:ext>
            </a:extLst>
          </p:cNvPr>
          <p:cNvPicPr>
            <a:picLocks noChangeAspect="1"/>
          </p:cNvPicPr>
          <p:nvPr/>
        </p:nvPicPr>
        <p:blipFill>
          <a:blip r:embed="rId9" cstate="print">
            <a:duotone>
              <a:prstClr val="black"/>
              <a:srgbClr val="ACD3DA">
                <a:tint val="45000"/>
                <a:satMod val="400000"/>
              </a:srgbClr>
            </a:duotone>
            <a:extLst>
              <a:ext uri="{28A0092B-C50C-407E-A947-70E740481C1C}">
                <a14:useLocalDpi xmlns:a14="http://schemas.microsoft.com/office/drawing/2010/main"/>
              </a:ext>
            </a:extLst>
          </a:blip>
          <a:stretch>
            <a:fillRect/>
          </a:stretch>
        </p:blipFill>
        <p:spPr>
          <a:xfrm>
            <a:off x="5826678" y="4945115"/>
            <a:ext cx="457226" cy="457226"/>
          </a:xfrm>
          <a:prstGeom prst="rect">
            <a:avLst/>
          </a:prstGeom>
        </p:spPr>
      </p:pic>
      <p:pic>
        <p:nvPicPr>
          <p:cNvPr id="8" name="Picture 7" descr="differentiator-orange.png">
            <a:extLst>
              <a:ext uri="{FF2B5EF4-FFF2-40B4-BE49-F238E27FC236}">
                <a16:creationId xmlns:a16="http://schemas.microsoft.com/office/drawing/2014/main" id="{CD516367-50BA-0E59-60D5-A9C06ADF5F22}"/>
              </a:ext>
            </a:extLst>
          </p:cNvPr>
          <p:cNvPicPr>
            <a:picLocks noChangeAspect="1"/>
          </p:cNvPicPr>
          <p:nvPr/>
        </p:nvPicPr>
        <p:blipFill>
          <a:blip r:embed="rId10" cstate="print">
            <a:duotone>
              <a:prstClr val="black"/>
              <a:srgbClr val="ACD3DA">
                <a:tint val="45000"/>
                <a:satMod val="400000"/>
              </a:srgbClr>
            </a:duotone>
            <a:extLst>
              <a:ext uri="{28A0092B-C50C-407E-A947-70E740481C1C}">
                <a14:useLocalDpi xmlns:a14="http://schemas.microsoft.com/office/drawing/2010/main"/>
              </a:ext>
            </a:extLst>
          </a:blip>
          <a:stretch>
            <a:fillRect/>
          </a:stretch>
        </p:blipFill>
        <p:spPr>
          <a:xfrm>
            <a:off x="5805660" y="3178658"/>
            <a:ext cx="478942" cy="478942"/>
          </a:xfrm>
          <a:prstGeom prst="rect">
            <a:avLst/>
          </a:prstGeom>
        </p:spPr>
      </p:pic>
      <p:pic>
        <p:nvPicPr>
          <p:cNvPr id="9" name="Picture 8" descr="Competitive_Intelligence-blank.png">
            <a:extLst>
              <a:ext uri="{FF2B5EF4-FFF2-40B4-BE49-F238E27FC236}">
                <a16:creationId xmlns:a16="http://schemas.microsoft.com/office/drawing/2014/main" id="{BC6DC375-A0BB-E4C4-3EA9-AC662CAA0842}"/>
              </a:ext>
            </a:extLst>
          </p:cNvPr>
          <p:cNvPicPr>
            <a:picLocks noChangeAspect="1"/>
          </p:cNvPicPr>
          <p:nvPr/>
        </p:nvPicPr>
        <p:blipFill>
          <a:blip r:embed="rId11" cstate="print">
            <a:duotone>
              <a:prstClr val="black"/>
              <a:srgbClr val="ACD3DA">
                <a:tint val="45000"/>
                <a:satMod val="400000"/>
              </a:srgbClr>
            </a:duotone>
            <a:extLst>
              <a:ext uri="{28A0092B-C50C-407E-A947-70E740481C1C}">
                <a14:useLocalDpi xmlns:a14="http://schemas.microsoft.com/office/drawing/2010/main"/>
              </a:ext>
            </a:extLst>
          </a:blip>
          <a:stretch>
            <a:fillRect/>
          </a:stretch>
        </p:blipFill>
        <p:spPr>
          <a:xfrm>
            <a:off x="7394129" y="3252451"/>
            <a:ext cx="461438" cy="470296"/>
          </a:xfrm>
          <a:prstGeom prst="rect">
            <a:avLst/>
          </a:prstGeom>
        </p:spPr>
      </p:pic>
      <p:pic>
        <p:nvPicPr>
          <p:cNvPr id="10" name="Picture 9" descr="Graphs_orange.png">
            <a:extLst>
              <a:ext uri="{FF2B5EF4-FFF2-40B4-BE49-F238E27FC236}">
                <a16:creationId xmlns:a16="http://schemas.microsoft.com/office/drawing/2014/main" id="{F4D77A88-C429-5424-BCFC-04333813B9BF}"/>
              </a:ext>
            </a:extLst>
          </p:cNvPr>
          <p:cNvPicPr>
            <a:picLocks noChangeAspect="1"/>
          </p:cNvPicPr>
          <p:nvPr/>
        </p:nvPicPr>
        <p:blipFill>
          <a:blip r:embed="rId12" cstate="print">
            <a:duotone>
              <a:prstClr val="black"/>
              <a:srgbClr val="ACD3DA">
                <a:tint val="45000"/>
                <a:satMod val="400000"/>
              </a:srgbClr>
            </a:duotone>
            <a:extLst>
              <a:ext uri="{28A0092B-C50C-407E-A947-70E740481C1C}">
                <a14:useLocalDpi xmlns:a14="http://schemas.microsoft.com/office/drawing/2010/main"/>
              </a:ext>
            </a:extLst>
          </a:blip>
          <a:stretch>
            <a:fillRect/>
          </a:stretch>
        </p:blipFill>
        <p:spPr>
          <a:xfrm>
            <a:off x="8976045" y="3233854"/>
            <a:ext cx="510773" cy="510773"/>
          </a:xfrm>
          <a:prstGeom prst="rect">
            <a:avLst/>
          </a:prstGeom>
        </p:spPr>
      </p:pic>
      <p:pic>
        <p:nvPicPr>
          <p:cNvPr id="11" name="Picture 10" descr="Charts_orange.png">
            <a:extLst>
              <a:ext uri="{FF2B5EF4-FFF2-40B4-BE49-F238E27FC236}">
                <a16:creationId xmlns:a16="http://schemas.microsoft.com/office/drawing/2014/main" id="{42A96826-6279-F7D9-65FF-4B63CCEABF62}"/>
              </a:ext>
            </a:extLst>
          </p:cNvPr>
          <p:cNvPicPr>
            <a:picLocks noChangeAspect="1"/>
          </p:cNvPicPr>
          <p:nvPr/>
        </p:nvPicPr>
        <p:blipFill>
          <a:blip r:embed="rId13" cstate="print">
            <a:duotone>
              <a:prstClr val="black"/>
              <a:srgbClr val="ACD3DA">
                <a:tint val="45000"/>
                <a:satMod val="400000"/>
              </a:srgbClr>
            </a:duotone>
            <a:extLst>
              <a:ext uri="{28A0092B-C50C-407E-A947-70E740481C1C}">
                <a14:useLocalDpi xmlns:a14="http://schemas.microsoft.com/office/drawing/2010/main"/>
              </a:ext>
            </a:extLst>
          </a:blip>
          <a:stretch>
            <a:fillRect/>
          </a:stretch>
        </p:blipFill>
        <p:spPr>
          <a:xfrm>
            <a:off x="9018523" y="1536836"/>
            <a:ext cx="444364" cy="444364"/>
          </a:xfrm>
          <a:prstGeom prst="rect">
            <a:avLst/>
          </a:prstGeom>
        </p:spPr>
      </p:pic>
      <p:pic>
        <p:nvPicPr>
          <p:cNvPr id="12" name="Picture 11" descr="Target_orange.png">
            <a:extLst>
              <a:ext uri="{FF2B5EF4-FFF2-40B4-BE49-F238E27FC236}">
                <a16:creationId xmlns:a16="http://schemas.microsoft.com/office/drawing/2014/main" id="{EC1C0741-9587-6F3D-96C5-94C1348D859A}"/>
              </a:ext>
            </a:extLst>
          </p:cNvPr>
          <p:cNvPicPr>
            <a:picLocks noChangeAspect="1"/>
          </p:cNvPicPr>
          <p:nvPr/>
        </p:nvPicPr>
        <p:blipFill>
          <a:blip r:embed="rId14" cstate="print">
            <a:duotone>
              <a:prstClr val="black"/>
              <a:srgbClr val="ACD3DA">
                <a:tint val="45000"/>
                <a:satMod val="400000"/>
              </a:srgbClr>
            </a:duotone>
            <a:extLst>
              <a:ext uri="{28A0092B-C50C-407E-A947-70E740481C1C}">
                <a14:useLocalDpi xmlns:a14="http://schemas.microsoft.com/office/drawing/2010/main"/>
              </a:ext>
            </a:extLst>
          </a:blip>
          <a:stretch>
            <a:fillRect/>
          </a:stretch>
        </p:blipFill>
        <p:spPr>
          <a:xfrm>
            <a:off x="7424743" y="1444548"/>
            <a:ext cx="644448" cy="644448"/>
          </a:xfrm>
          <a:prstGeom prst="rect">
            <a:avLst/>
          </a:prstGeom>
        </p:spPr>
      </p:pic>
      <p:sp>
        <p:nvSpPr>
          <p:cNvPr id="14" name="Text Placeholder 7">
            <a:extLst>
              <a:ext uri="{FF2B5EF4-FFF2-40B4-BE49-F238E27FC236}">
                <a16:creationId xmlns:a16="http://schemas.microsoft.com/office/drawing/2014/main" id="{9FD36EBB-6C2E-635E-98F6-99B10B96EDE1}"/>
              </a:ext>
            </a:extLst>
          </p:cNvPr>
          <p:cNvSpPr>
            <a:spLocks noGrp="1"/>
          </p:cNvSpPr>
          <p:nvPr>
            <p:ph type="body" sz="quarter" idx="13"/>
          </p:nvPr>
        </p:nvSpPr>
        <p:spPr>
          <a:xfrm>
            <a:off x="267707" y="1230537"/>
            <a:ext cx="3212689" cy="5411787"/>
          </a:xfrm>
        </p:spPr>
        <p:txBody>
          <a:bodyPr/>
          <a:lstStyle/>
          <a:p>
            <a:endParaRPr lang="en-US" dirty="0"/>
          </a:p>
        </p:txBody>
      </p:sp>
      <p:sp>
        <p:nvSpPr>
          <p:cNvPr id="16" name="Pentagon 15">
            <a:extLst>
              <a:ext uri="{FF2B5EF4-FFF2-40B4-BE49-F238E27FC236}">
                <a16:creationId xmlns:a16="http://schemas.microsoft.com/office/drawing/2014/main" id="{C0F007D0-E34C-71DE-7F0B-401DF488E268}"/>
              </a:ext>
            </a:extLst>
          </p:cNvPr>
          <p:cNvSpPr/>
          <p:nvPr/>
        </p:nvSpPr>
        <p:spPr>
          <a:xfrm flipH="1">
            <a:off x="3306726" y="3632274"/>
            <a:ext cx="584023" cy="652860"/>
          </a:xfrm>
          <a:prstGeom prst="homePlate">
            <a:avLst/>
          </a:prstGeom>
          <a:solidFill>
            <a:srgbClr val="ACD3DA"/>
          </a:solidFill>
          <a:ln>
            <a:solidFill>
              <a:srgbClr val="ACD3DA"/>
            </a:solid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400" dirty="0"/>
          </a:p>
        </p:txBody>
      </p:sp>
      <p:sp>
        <p:nvSpPr>
          <p:cNvPr id="17" name="Text Placeholder 10">
            <a:extLst>
              <a:ext uri="{FF2B5EF4-FFF2-40B4-BE49-F238E27FC236}">
                <a16:creationId xmlns:a16="http://schemas.microsoft.com/office/drawing/2014/main" id="{E13FD2F0-290F-8687-29F8-E89086BDD977}"/>
              </a:ext>
            </a:extLst>
          </p:cNvPr>
          <p:cNvSpPr>
            <a:spLocks noGrp="1"/>
          </p:cNvSpPr>
          <p:nvPr>
            <p:ph type="body" sz="quarter" idx="14"/>
          </p:nvPr>
        </p:nvSpPr>
        <p:spPr>
          <a:xfrm>
            <a:off x="3761826" y="1230537"/>
            <a:ext cx="8092016" cy="5431432"/>
          </a:xfrm>
        </p:spPr>
        <p:txBody>
          <a:bodyPr/>
          <a:lstStyle/>
          <a:p>
            <a:endParaRPr lang="en-US" dirty="0"/>
          </a:p>
        </p:txBody>
      </p:sp>
    </p:spTree>
    <p:extLst>
      <p:ext uri="{BB962C8B-B14F-4D97-AF65-F5344CB8AC3E}">
        <p14:creationId xmlns:p14="http://schemas.microsoft.com/office/powerpoint/2010/main" val="14169661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23"/>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0"/>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552471" y="1554050"/>
            <a:ext cx="2484754" cy="4761836"/>
            <a:chOff x="-550946" y="1250019"/>
            <a:chExt cx="2484754" cy="4761836"/>
          </a:xfrm>
        </p:grpSpPr>
        <p:sp>
          <p:nvSpPr>
            <p:cNvPr id="19" name="Rounded Rectangle 18"/>
            <p:cNvSpPr/>
            <p:nvPr/>
          </p:nvSpPr>
          <p:spPr>
            <a:xfrm>
              <a:off x="-74993" y="1250019"/>
              <a:ext cx="2008801" cy="4749966"/>
            </a:xfrm>
            <a:prstGeom prst="roundRect">
              <a:avLst>
                <a:gd name="adj" fmla="val 3841"/>
              </a:avLst>
            </a:prstGeom>
            <a:solidFill>
              <a:schemeClr val="bg1"/>
            </a:solidFill>
            <a:ln w="28575"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45720" rIns="0" bIns="45720" numCol="1" spcCol="0" rtlCol="0" fromWordArt="0" anchor="t" anchorCtr="0" forceAA="0" compatLnSpc="1">
              <a:prstTxWarp prst="textNoShape">
                <a:avLst/>
              </a:prstTxWarp>
              <a:noAutofit/>
            </a:bodyPr>
            <a:lstStyle/>
            <a:p>
              <a:pPr algn="ctr">
                <a:lnSpc>
                  <a:spcPct val="90000"/>
                </a:lnSpc>
                <a:spcBef>
                  <a:spcPts val="600"/>
                </a:spcBef>
              </a:pPr>
              <a:r>
                <a:rPr lang="en-US" sz="2000" dirty="0">
                  <a:solidFill>
                    <a:srgbClr val="2D92AA"/>
                  </a:solidFill>
                  <a:latin typeface="Gotham-Book"/>
                  <a:cs typeface="Gotham-Book"/>
                </a:rPr>
                <a:t>Examples</a:t>
              </a:r>
            </a:p>
            <a:p>
              <a:pPr marL="109538">
                <a:lnSpc>
                  <a:spcPct val="90000"/>
                </a:lnSpc>
                <a:spcBef>
                  <a:spcPts val="1200"/>
                </a:spcBef>
              </a:pPr>
              <a:r>
                <a:rPr lang="en-US" sz="1050" dirty="0">
                  <a:solidFill>
                    <a:srgbClr val="2D92AA"/>
                  </a:solidFill>
                  <a:latin typeface="Gotham-Book"/>
                  <a:cs typeface="Gotham-Book"/>
                </a:rPr>
                <a:t>Our dominance in the adjacent space combined with the recent exit of a top competitor makes this the ideal time to attack this market. [Go!]</a:t>
              </a:r>
            </a:p>
            <a:p>
              <a:pPr marL="109538">
                <a:lnSpc>
                  <a:spcPct val="90000"/>
                </a:lnSpc>
                <a:spcBef>
                  <a:spcPts val="1200"/>
                </a:spcBef>
              </a:pPr>
              <a:r>
                <a:rPr lang="en-US" sz="1050" dirty="0">
                  <a:solidFill>
                    <a:srgbClr val="2D92AA"/>
                  </a:solidFill>
                  <a:latin typeface="Gotham-Book"/>
                  <a:cs typeface="Gotham-Book"/>
                </a:rPr>
                <a:t>The team feels confident that with our own 5+ years of experience using the target customer’s platform, we are keenly aware of their struggles associated with launching new publications. [Go!]</a:t>
              </a:r>
            </a:p>
            <a:p>
              <a:pPr marL="109538">
                <a:lnSpc>
                  <a:spcPct val="90000"/>
                </a:lnSpc>
                <a:spcBef>
                  <a:spcPts val="1200"/>
                </a:spcBef>
              </a:pPr>
              <a:r>
                <a:rPr lang="en-US" sz="1050" dirty="0">
                  <a:solidFill>
                    <a:srgbClr val="2D92AA"/>
                  </a:solidFill>
                  <a:latin typeface="Gotham-Book"/>
                  <a:cs typeface="Gotham-Book"/>
                </a:rPr>
                <a:t>The incremental costs of expanding the feature set of our existing rules engine to accommodate the proposed use case(s) far outweigh the anticipated revenue gains from customer upsells. [No-Go]</a:t>
              </a:r>
            </a:p>
          </p:txBody>
        </p:sp>
        <p:sp>
          <p:nvSpPr>
            <p:cNvPr id="20" name="Pentagon 19"/>
            <p:cNvSpPr/>
            <p:nvPr/>
          </p:nvSpPr>
          <p:spPr>
            <a:xfrm flipH="1">
              <a:off x="-550946" y="1250019"/>
              <a:ext cx="538748" cy="4761836"/>
            </a:xfrm>
            <a:prstGeom prst="homePlate">
              <a:avLst/>
            </a:prstGeom>
            <a:solidFill>
              <a:srgbClr val="F58220"/>
            </a:solidFill>
            <a:ln w="12700" cmpd="sng">
              <a:solidFill>
                <a:srgbClr val="F06D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400" dirty="0"/>
            </a:p>
          </p:txBody>
        </p:sp>
        <p:pic>
          <p:nvPicPr>
            <p:cNvPr id="21" name="Picture 20"/>
            <p:cNvPicPr>
              <a:picLocks noChangeAspect="1"/>
            </p:cNvPicPr>
            <p:nvPr/>
          </p:nvPicPr>
          <p:blipFill>
            <a:blip r:embed="rId3"/>
            <a:stretch>
              <a:fillRect/>
            </a:stretch>
          </p:blipFill>
          <p:spPr>
            <a:xfrm>
              <a:off x="-386722" y="1312855"/>
              <a:ext cx="381000" cy="4699000"/>
            </a:xfrm>
            <a:prstGeom prst="rect">
              <a:avLst/>
            </a:prstGeom>
          </p:spPr>
        </p:pic>
      </p:grpSp>
      <p:grpSp>
        <p:nvGrpSpPr>
          <p:cNvPr id="11" name="Group 10"/>
          <p:cNvGrpSpPr/>
          <p:nvPr/>
        </p:nvGrpSpPr>
        <p:grpSpPr>
          <a:xfrm>
            <a:off x="10353369" y="2108471"/>
            <a:ext cx="2300948" cy="4025900"/>
            <a:chOff x="9461833" y="1237553"/>
            <a:chExt cx="2300948" cy="4025900"/>
          </a:xfrm>
        </p:grpSpPr>
        <p:sp>
          <p:nvSpPr>
            <p:cNvPr id="12" name="Rounded Rectangle 11"/>
            <p:cNvSpPr/>
            <p:nvPr/>
          </p:nvSpPr>
          <p:spPr>
            <a:xfrm>
              <a:off x="9461833" y="1260643"/>
              <a:ext cx="1872651" cy="3923349"/>
            </a:xfrm>
            <a:prstGeom prst="roundRect">
              <a:avLst>
                <a:gd name="adj" fmla="val 3841"/>
              </a:avLst>
            </a:prstGeom>
            <a:solidFill>
              <a:schemeClr val="bg1"/>
            </a:solidFill>
            <a:ln w="28575"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457200" bIns="45720" numCol="1" spcCol="0" rtlCol="0" fromWordArt="0" anchor="t" anchorCtr="0" forceAA="0" compatLnSpc="1">
              <a:prstTxWarp prst="textNoShape">
                <a:avLst/>
              </a:prstTxWarp>
              <a:noAutofit/>
            </a:bodyPr>
            <a:lstStyle/>
            <a:p>
              <a:pPr algn="ctr">
                <a:lnSpc>
                  <a:spcPct val="90000"/>
                </a:lnSpc>
                <a:spcBef>
                  <a:spcPts val="600"/>
                </a:spcBef>
              </a:pPr>
              <a:r>
                <a:rPr lang="en-US" sz="1600" dirty="0">
                  <a:solidFill>
                    <a:srgbClr val="323C53"/>
                  </a:solidFill>
                  <a:latin typeface="Gotham-Book"/>
                  <a:cs typeface="Gotham-Book"/>
                </a:rPr>
                <a:t>Quick Help</a:t>
              </a:r>
            </a:p>
            <a:p>
              <a:pPr>
                <a:lnSpc>
                  <a:spcPct val="90000"/>
                </a:lnSpc>
                <a:spcBef>
                  <a:spcPts val="600"/>
                </a:spcBef>
              </a:pPr>
              <a:r>
                <a:rPr lang="en-US" sz="1050" dirty="0">
                  <a:solidFill>
                    <a:srgbClr val="323C53"/>
                  </a:solidFill>
                  <a:latin typeface="Gotham-Book"/>
                  <a:cs typeface="Gotham-Book"/>
                </a:rPr>
                <a:t>Explain to your stake-holders whether or not it will be worth-while to pursue this opportunity.</a:t>
              </a:r>
            </a:p>
            <a:p>
              <a:pPr>
                <a:lnSpc>
                  <a:spcPct val="90000"/>
                </a:lnSpc>
                <a:spcBef>
                  <a:spcPts val="600"/>
                </a:spcBef>
              </a:pPr>
              <a:r>
                <a:rPr lang="en-US" sz="1050" dirty="0">
                  <a:solidFill>
                    <a:srgbClr val="323C53"/>
                  </a:solidFill>
                  <a:latin typeface="Gotham-Book"/>
                  <a:cs typeface="Gotham-Book"/>
                </a:rPr>
                <a:t>Succinctly define the problem and all your related hypotheses.</a:t>
              </a:r>
            </a:p>
            <a:p>
              <a:pPr>
                <a:lnSpc>
                  <a:spcPct val="90000"/>
                </a:lnSpc>
                <a:spcBef>
                  <a:spcPts val="600"/>
                </a:spcBef>
              </a:pPr>
              <a:r>
                <a:rPr lang="en-US" sz="1050" dirty="0">
                  <a:solidFill>
                    <a:srgbClr val="323C53"/>
                  </a:solidFill>
                  <a:latin typeface="Gotham-Book"/>
                  <a:cs typeface="Gotham-Book"/>
                </a:rPr>
                <a:t>A “no-go” may simply mean not now.</a:t>
              </a:r>
            </a:p>
            <a:p>
              <a:pPr>
                <a:lnSpc>
                  <a:spcPct val="90000"/>
                </a:lnSpc>
                <a:spcBef>
                  <a:spcPts val="600"/>
                </a:spcBef>
              </a:pPr>
              <a:r>
                <a:rPr lang="en-US" sz="1050" dirty="0">
                  <a:solidFill>
                    <a:srgbClr val="323C53"/>
                  </a:solidFill>
                  <a:latin typeface="Gotham-Book"/>
                  <a:cs typeface="Gotham-Book"/>
                </a:rPr>
                <a:t>A “go” decision typically results in additional research and validation.</a:t>
              </a:r>
            </a:p>
          </p:txBody>
        </p:sp>
        <p:sp>
          <p:nvSpPr>
            <p:cNvPr id="13" name="TextBox 12"/>
            <p:cNvSpPr txBox="1"/>
            <p:nvPr/>
          </p:nvSpPr>
          <p:spPr>
            <a:xfrm>
              <a:off x="9848507" y="4568602"/>
              <a:ext cx="1257296" cy="461665"/>
            </a:xfrm>
            <a:prstGeom prst="rect">
              <a:avLst/>
            </a:prstGeom>
            <a:noFill/>
          </p:spPr>
          <p:txBody>
            <a:bodyPr wrap="square" rtlCol="0">
              <a:spAutoFit/>
            </a:bodyPr>
            <a:lstStyle/>
            <a:p>
              <a:pPr lvl="0"/>
              <a:r>
                <a:rPr lang="en-US" sz="800" dirty="0">
                  <a:solidFill>
                    <a:srgbClr val="2D92AA"/>
                  </a:solidFill>
                  <a:latin typeface="Gotham-Light"/>
                  <a:cs typeface="Gotham-Light"/>
                </a:rPr>
                <a:t>Review the complete Assessment Guide for more help with this topic.</a:t>
              </a:r>
            </a:p>
          </p:txBody>
        </p:sp>
        <p:pic>
          <p:nvPicPr>
            <p:cNvPr id="14" name="Picture 13" descr="hand-orange.png"/>
            <p:cNvPicPr>
              <a:picLocks noChangeAspect="1"/>
            </p:cNvPicPr>
            <p:nvPr/>
          </p:nvPicPr>
          <p:blipFill>
            <a:blip r:embed="rId4" cstate="print">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9520581" y="4682734"/>
              <a:ext cx="327334" cy="327334"/>
            </a:xfrm>
            <a:prstGeom prst="rect">
              <a:avLst/>
            </a:prstGeom>
          </p:spPr>
        </p:pic>
        <p:cxnSp>
          <p:nvCxnSpPr>
            <p:cNvPr id="15" name="Straight Connector 14"/>
            <p:cNvCxnSpPr/>
            <p:nvPr/>
          </p:nvCxnSpPr>
          <p:spPr>
            <a:xfrm>
              <a:off x="9519558" y="4534544"/>
              <a:ext cx="1482913" cy="0"/>
            </a:xfrm>
            <a:prstGeom prst="line">
              <a:avLst/>
            </a:prstGeom>
            <a:ln w="12700" cmpd="sng">
              <a:solidFill>
                <a:srgbClr val="C7C7C7"/>
              </a:solidFill>
              <a:tailEnd type="none"/>
            </a:ln>
          </p:spPr>
          <p:style>
            <a:lnRef idx="1">
              <a:schemeClr val="accent1"/>
            </a:lnRef>
            <a:fillRef idx="0">
              <a:schemeClr val="accent1"/>
            </a:fillRef>
            <a:effectRef idx="0">
              <a:schemeClr val="accent1"/>
            </a:effectRef>
            <a:fontRef idx="minor">
              <a:schemeClr val="tx1"/>
            </a:fontRef>
          </p:style>
        </p:cxnSp>
        <p:sp>
          <p:nvSpPr>
            <p:cNvPr id="16" name="Pentagon 15"/>
            <p:cNvSpPr/>
            <p:nvPr/>
          </p:nvSpPr>
          <p:spPr>
            <a:xfrm>
              <a:off x="11299849" y="1261293"/>
              <a:ext cx="462932" cy="3923349"/>
            </a:xfrm>
            <a:prstGeom prst="homePlate">
              <a:avLst/>
            </a:prstGeom>
            <a:solidFill>
              <a:srgbClr val="F58220"/>
            </a:solidFill>
            <a:ln w="12700" cmpd="sng">
              <a:solidFill>
                <a:srgbClr val="F06D1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400" dirty="0"/>
            </a:p>
          </p:txBody>
        </p:sp>
        <p:pic>
          <p:nvPicPr>
            <p:cNvPr id="17" name="Picture 16"/>
            <p:cNvPicPr>
              <a:picLocks noChangeAspect="1"/>
            </p:cNvPicPr>
            <p:nvPr/>
          </p:nvPicPr>
          <p:blipFill>
            <a:blip r:embed="rId5"/>
            <a:stretch>
              <a:fillRect/>
            </a:stretch>
          </p:blipFill>
          <p:spPr>
            <a:xfrm rot="5400000">
              <a:off x="9431219" y="3060003"/>
              <a:ext cx="4025900" cy="381000"/>
            </a:xfrm>
            <a:prstGeom prst="rect">
              <a:avLst/>
            </a:prstGeom>
          </p:spPr>
        </p:pic>
      </p:grpSp>
      <p:sp>
        <p:nvSpPr>
          <p:cNvPr id="2" name="Title 1"/>
          <p:cNvSpPr>
            <a:spLocks noGrp="1"/>
          </p:cNvSpPr>
          <p:nvPr>
            <p:ph type="title"/>
          </p:nvPr>
        </p:nvSpPr>
        <p:spPr/>
        <p:txBody>
          <a:bodyPr>
            <a:normAutofit fontScale="90000"/>
          </a:bodyPr>
          <a:lstStyle/>
          <a:p>
            <a:r>
              <a:rPr lang="en-US" dirty="0"/>
              <a:t>Go or No-Go </a:t>
            </a:r>
          </a:p>
        </p:txBody>
      </p:sp>
      <p:sp>
        <p:nvSpPr>
          <p:cNvPr id="3" name="Text Placeholder 2"/>
          <p:cNvSpPr>
            <a:spLocks noGrp="1"/>
          </p:cNvSpPr>
          <p:nvPr>
            <p:ph type="body" sz="quarter" idx="10"/>
          </p:nvPr>
        </p:nvSpPr>
        <p:spPr/>
        <p:txBody>
          <a:bodyPr>
            <a:normAutofit fontScale="92500" lnSpcReduction="20000"/>
          </a:bodyPr>
          <a:lstStyle/>
          <a:p>
            <a:r>
              <a:rPr lang="en-US" dirty="0"/>
              <a:t>Our recommendation</a:t>
            </a:r>
          </a:p>
        </p:txBody>
      </p:sp>
      <p:sp>
        <p:nvSpPr>
          <p:cNvPr id="4" name="Text Placeholder 3"/>
          <p:cNvSpPr>
            <a:spLocks noGrp="1"/>
          </p:cNvSpPr>
          <p:nvPr>
            <p:ph type="body" sz="quarter" idx="12"/>
          </p:nvPr>
        </p:nvSpPr>
        <p:spPr>
          <a:xfrm>
            <a:off x="243951" y="1512888"/>
            <a:ext cx="11753387" cy="4720695"/>
          </a:xfrm>
        </p:spPr>
        <p:txBody>
          <a:bodyPr>
            <a:normAutofit/>
          </a:bodyPr>
          <a:lstStyle/>
          <a:p>
            <a:endParaRPr lang="en-US" dirty="0"/>
          </a:p>
        </p:txBody>
      </p:sp>
      <p:pic>
        <p:nvPicPr>
          <p:cNvPr id="5" name="Picture 4" descr="stoplight_orange.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1199626" y="245084"/>
            <a:ext cx="873513" cy="873513"/>
          </a:xfrm>
          <a:prstGeom prst="rect">
            <a:avLst/>
          </a:prstGeom>
        </p:spPr>
      </p:pic>
    </p:spTree>
    <p:extLst>
      <p:ext uri="{BB962C8B-B14F-4D97-AF65-F5344CB8AC3E}">
        <p14:creationId xmlns:p14="http://schemas.microsoft.com/office/powerpoint/2010/main" val="2142447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5882C"/>
        </a:solidFill>
        <a:effectLst/>
      </p:bgPr>
    </p:bg>
    <p:spTree>
      <p:nvGrpSpPr>
        <p:cNvPr id="1" name=""/>
        <p:cNvGrpSpPr/>
        <p:nvPr/>
      </p:nvGrpSpPr>
      <p:grpSpPr>
        <a:xfrm>
          <a:off x="0" y="0"/>
          <a:ext cx="0" cy="0"/>
          <a:chOff x="0" y="0"/>
          <a:chExt cx="0" cy="0"/>
        </a:xfrm>
      </p:grpSpPr>
      <p:sp>
        <p:nvSpPr>
          <p:cNvPr id="6" name="Rounded Rectangle 5"/>
          <p:cNvSpPr/>
          <p:nvPr/>
        </p:nvSpPr>
        <p:spPr>
          <a:xfrm>
            <a:off x="4606638" y="1371600"/>
            <a:ext cx="2216727" cy="2133600"/>
          </a:xfrm>
          <a:prstGeom prst="roundRect">
            <a:avLst>
              <a:gd name="adj" fmla="val 42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400" dirty="0"/>
          </a:p>
        </p:txBody>
      </p:sp>
      <p:sp>
        <p:nvSpPr>
          <p:cNvPr id="3" name="Title 2"/>
          <p:cNvSpPr>
            <a:spLocks noGrp="1"/>
          </p:cNvSpPr>
          <p:nvPr>
            <p:ph type="ctrTitle"/>
          </p:nvPr>
        </p:nvSpPr>
        <p:spPr>
          <a:xfrm>
            <a:off x="4553862" y="3276600"/>
            <a:ext cx="6858776" cy="1845490"/>
          </a:xfrm>
        </p:spPr>
        <p:txBody>
          <a:bodyPr/>
          <a:lstStyle/>
          <a:p>
            <a:r>
              <a:rPr lang="en-US" sz="4400" dirty="0">
                <a:solidFill>
                  <a:schemeClr val="bg1"/>
                </a:solidFill>
                <a:latin typeface="Gotham-Book"/>
                <a:cs typeface="Gotham-Book"/>
              </a:rPr>
              <a:t>Go/No-Go Assessment Guide</a:t>
            </a:r>
          </a:p>
        </p:txBody>
      </p:sp>
      <p:sp>
        <p:nvSpPr>
          <p:cNvPr id="4" name="Subtitle 3"/>
          <p:cNvSpPr>
            <a:spLocks noGrp="1"/>
          </p:cNvSpPr>
          <p:nvPr>
            <p:ph type="subTitle" idx="1"/>
          </p:nvPr>
        </p:nvSpPr>
        <p:spPr>
          <a:xfrm>
            <a:off x="4553861" y="5315857"/>
            <a:ext cx="6708305" cy="1161143"/>
          </a:xfrm>
        </p:spPr>
        <p:txBody>
          <a:bodyPr/>
          <a:lstStyle/>
          <a:p>
            <a:pPr algn="l"/>
            <a:r>
              <a:rPr lang="en-US" dirty="0">
                <a:solidFill>
                  <a:schemeClr val="bg1"/>
                </a:solidFill>
                <a:latin typeface="Gotham-Book"/>
                <a:cs typeface="Gotham-Book"/>
              </a:rPr>
              <a:t>Advice, recommendations and helpful resources</a:t>
            </a:r>
            <a:br>
              <a:rPr lang="en-US" dirty="0">
                <a:solidFill>
                  <a:schemeClr val="bg1"/>
                </a:solidFill>
                <a:latin typeface="Gotham-Book"/>
                <a:cs typeface="Gotham-Book"/>
              </a:rPr>
            </a:br>
            <a:r>
              <a:rPr lang="en-US" dirty="0">
                <a:solidFill>
                  <a:schemeClr val="bg1"/>
                </a:solidFill>
                <a:latin typeface="Gotham-Book"/>
                <a:cs typeface="Gotham-Book"/>
              </a:rPr>
              <a:t>for completing your Opportunity Assessment</a:t>
            </a:r>
          </a:p>
        </p:txBody>
      </p:sp>
      <p:pic>
        <p:nvPicPr>
          <p:cNvPr id="5" name="Picture 4" descr="Manual with Logo.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829494" y="1552894"/>
            <a:ext cx="1799907" cy="1799907"/>
          </a:xfrm>
          <a:prstGeom prst="rect">
            <a:avLst/>
          </a:prstGeom>
        </p:spPr>
      </p:pic>
      <p:sp>
        <p:nvSpPr>
          <p:cNvPr id="2" name="Footer Placeholder 4">
            <a:extLst>
              <a:ext uri="{FF2B5EF4-FFF2-40B4-BE49-F238E27FC236}">
                <a16:creationId xmlns:a16="http://schemas.microsoft.com/office/drawing/2014/main" id="{8D4A601B-EE02-B927-72F5-27C06D304B11}"/>
              </a:ext>
            </a:extLst>
          </p:cNvPr>
          <p:cNvSpPr txBox="1">
            <a:spLocks/>
          </p:cNvSpPr>
          <p:nvPr/>
        </p:nvSpPr>
        <p:spPr>
          <a:xfrm>
            <a:off x="10404920" y="6476999"/>
            <a:ext cx="1736926" cy="342900"/>
          </a:xfrm>
          <a:prstGeom prst="rect">
            <a:avLst/>
          </a:prstGeom>
        </p:spPr>
        <p:txBody>
          <a:bodyPr vert="horz" lIns="91440" tIns="45720" rIns="91440" bIns="45720" rtlCol="0" anchor="ctr"/>
          <a:lstStyle>
            <a:defPPr>
              <a:defRPr lang="en-US"/>
            </a:defPPr>
            <a:lvl1pPr marL="0" algn="l" defTabSz="457200" rtl="0" eaLnBrk="1" latinLnBrk="0" hangingPunct="1">
              <a:defRPr sz="1100" b="0" i="0" kern="1200">
                <a:solidFill>
                  <a:srgbClr val="F58220"/>
                </a:solidFill>
                <a:latin typeface="Gotham-Book"/>
                <a:ea typeface="+mn-ea"/>
                <a:cs typeface="Gotham-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a:solidFill>
                  <a:srgbClr val="C7C7C7"/>
                </a:solidFill>
              </a:rPr>
              <a:t>©  </a:t>
            </a:r>
            <a:r>
              <a:rPr lang="is-IS" sz="1000" dirty="0">
                <a:solidFill>
                  <a:srgbClr val="C7C7C7"/>
                </a:solidFill>
              </a:rPr>
              <a:t>2023</a:t>
            </a:r>
            <a:r>
              <a:rPr lang="en-US" sz="1000" dirty="0">
                <a:solidFill>
                  <a:srgbClr val="C7C7C7"/>
                </a:solidFill>
              </a:rPr>
              <a:t> </a:t>
            </a:r>
            <a:r>
              <a:rPr lang="en-US" sz="1000" dirty="0" err="1">
                <a:solidFill>
                  <a:srgbClr val="C7C7C7"/>
                </a:solidFill>
              </a:rPr>
              <a:t>theProductPath</a:t>
            </a:r>
            <a:r>
              <a:rPr lang="en-US" sz="1000" dirty="0">
                <a:solidFill>
                  <a:srgbClr val="C7C7C7"/>
                </a:solidFill>
              </a:rPr>
              <a:t> </a:t>
            </a:r>
          </a:p>
        </p:txBody>
      </p:sp>
    </p:spTree>
    <p:extLst>
      <p:ext uri="{BB962C8B-B14F-4D97-AF65-F5344CB8AC3E}">
        <p14:creationId xmlns:p14="http://schemas.microsoft.com/office/powerpoint/2010/main" val="2670049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1" y="835994"/>
            <a:ext cx="6029977" cy="535607"/>
          </a:xfrm>
        </p:spPr>
        <p:txBody>
          <a:bodyPr vert="horz" lIns="91440" tIns="45720" rIns="91440" bIns="45720" rtlCol="0" anchor="ctr">
            <a:normAutofit/>
          </a:bodyPr>
          <a:lstStyle/>
          <a:p>
            <a:r>
              <a:rPr lang="en-US" sz="3200" dirty="0">
                <a:solidFill>
                  <a:srgbClr val="F5882C"/>
                </a:solidFill>
                <a:latin typeface="Gotham-Book"/>
                <a:cs typeface="Gotham-Book"/>
              </a:rPr>
              <a:t>Value Proposition</a:t>
            </a:r>
          </a:p>
        </p:txBody>
      </p:sp>
      <p:sp>
        <p:nvSpPr>
          <p:cNvPr id="3" name="TextBox 2"/>
          <p:cNvSpPr txBox="1"/>
          <p:nvPr/>
        </p:nvSpPr>
        <p:spPr>
          <a:xfrm>
            <a:off x="7782578" y="2587346"/>
            <a:ext cx="2584226" cy="3274743"/>
          </a:xfrm>
          <a:prstGeom prst="rect">
            <a:avLst/>
          </a:prstGeom>
          <a:solidFill>
            <a:srgbClr val="EDEDED"/>
          </a:solidFill>
          <a:ln>
            <a:solidFill>
              <a:schemeClr val="tx2">
                <a:lumMod val="40000"/>
                <a:lumOff val="60000"/>
              </a:schemeClr>
            </a:solidFill>
          </a:ln>
        </p:spPr>
        <p:txBody>
          <a:bodyPr wrap="square" lIns="182880" tIns="91440" rIns="182880" rtlCol="0">
            <a:spAutoFit/>
          </a:bodyPr>
          <a:lstStyle/>
          <a:p>
            <a:pPr marL="458788">
              <a:lnSpc>
                <a:spcPct val="120000"/>
              </a:lnSpc>
            </a:pPr>
            <a:r>
              <a:rPr lang="en-US" sz="1200" dirty="0">
                <a:solidFill>
                  <a:srgbClr val="323C53"/>
                </a:solidFill>
                <a:latin typeface="Gotham-Medium"/>
                <a:cs typeface="Gotham-Medium"/>
              </a:rPr>
              <a:t>Take tips from the professionals</a:t>
            </a:r>
          </a:p>
          <a:p>
            <a:pPr>
              <a:spcBef>
                <a:spcPts val="300"/>
              </a:spcBef>
            </a:pPr>
            <a:r>
              <a:rPr lang="en-US" sz="1050" dirty="0">
                <a:solidFill>
                  <a:srgbClr val="323C53"/>
                </a:solidFill>
                <a:latin typeface="Gotham-Book"/>
                <a:cs typeface="Gotham-Book"/>
              </a:rPr>
              <a:t>When you watch or listen to effective commercials, you will notice that they tend to start with pure problem statements. They look to establish some “pain” up front to help their audience self-identify. Only after the pain is identified (and often exaggerated or amplified) does the message switch to how to fix/resolve it. For example:</a:t>
            </a:r>
          </a:p>
          <a:p>
            <a:pPr marL="171450" indent="-171450">
              <a:spcBef>
                <a:spcPts val="600"/>
              </a:spcBef>
              <a:buFont typeface="Arial"/>
              <a:buChar char="•"/>
            </a:pPr>
            <a:r>
              <a:rPr lang="en-US" sz="1050" dirty="0">
                <a:solidFill>
                  <a:srgbClr val="323C53"/>
                </a:solidFill>
                <a:latin typeface="Gotham-Book"/>
                <a:cs typeface="Gotham-Book"/>
              </a:rPr>
              <a:t>“I run my own business so I know how hard it is to find and hire the right people. There are so many job boards out there and …”</a:t>
            </a:r>
          </a:p>
          <a:p>
            <a:pPr marL="171450" indent="-171450">
              <a:spcBef>
                <a:spcPts val="600"/>
              </a:spcBef>
              <a:buFont typeface="Arial"/>
              <a:buChar char="•"/>
            </a:pPr>
            <a:r>
              <a:rPr lang="en-US" sz="1050" dirty="0">
                <a:solidFill>
                  <a:srgbClr val="323C53"/>
                </a:solidFill>
                <a:latin typeface="Gotham-Book"/>
                <a:cs typeface="Gotham-Book"/>
              </a:rPr>
              <a:t>“Filing your taxes is hard…”</a:t>
            </a:r>
          </a:p>
          <a:p>
            <a:pPr marL="171450" indent="-171450">
              <a:spcBef>
                <a:spcPts val="600"/>
              </a:spcBef>
              <a:buFont typeface="Arial"/>
              <a:buChar char="•"/>
            </a:pPr>
            <a:r>
              <a:rPr lang="en-US" sz="1050" dirty="0">
                <a:solidFill>
                  <a:srgbClr val="323C53"/>
                </a:solidFill>
                <a:latin typeface="Gotham-Book"/>
                <a:cs typeface="Gotham-Book"/>
              </a:rPr>
              <a:t>“Struggling to pay your bills?”</a:t>
            </a:r>
          </a:p>
        </p:txBody>
      </p:sp>
      <p:pic>
        <p:nvPicPr>
          <p:cNvPr id="4" name="Picture 3" descr="hand-orang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999422" y="2723700"/>
            <a:ext cx="382578" cy="382578"/>
          </a:xfrm>
          <a:prstGeom prst="rect">
            <a:avLst/>
          </a:prstGeom>
        </p:spPr>
      </p:pic>
      <p:sp>
        <p:nvSpPr>
          <p:cNvPr id="9" name="Header Placeholder 5"/>
          <p:cNvSpPr txBox="1">
            <a:spLocks/>
          </p:cNvSpPr>
          <p:nvPr/>
        </p:nvSpPr>
        <p:spPr>
          <a:xfrm>
            <a:off x="1752601" y="448734"/>
            <a:ext cx="6029977" cy="31326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2D92AA"/>
                </a:solidFill>
                <a:latin typeface="Gotham-Book"/>
                <a:cs typeface="Gotham-Book"/>
              </a:rPr>
              <a:t>Go/No-Go Assessment Guide</a:t>
            </a:r>
          </a:p>
        </p:txBody>
      </p:sp>
      <p:sp>
        <p:nvSpPr>
          <p:cNvPr id="10" name="Header Placeholder 5"/>
          <p:cNvSpPr txBox="1">
            <a:spLocks/>
          </p:cNvSpPr>
          <p:nvPr/>
        </p:nvSpPr>
        <p:spPr>
          <a:xfrm>
            <a:off x="9753600" y="346981"/>
            <a:ext cx="517277" cy="313267"/>
          </a:xfrm>
          <a:prstGeom prst="rect">
            <a:avLst/>
          </a:prstGeom>
          <a:ln>
            <a:noFill/>
          </a:ln>
        </p:spPr>
        <p:txBody>
          <a:bodyPr vert="horz" lIns="91440" tIns="45720" rIns="91440" bIns="45720" rtlCol="0"/>
          <a:lstStyle>
            <a:defPPr>
              <a:defRPr lang="en-US"/>
            </a:defPPr>
            <a:lvl1pPr marL="0" algn="l" defTabSz="457200" rtl="0" eaLnBrk="1" latinLnBrk="0" hangingPunct="1">
              <a:spcBef>
                <a:spcPts val="1200"/>
              </a:spcBef>
              <a:defRPr sz="1800" b="0" i="0" kern="1200">
                <a:solidFill>
                  <a:srgbClr val="F58220"/>
                </a:solidFill>
                <a:latin typeface="Gotham-Book"/>
                <a:ea typeface="+mn-ea"/>
                <a:cs typeface="Gotham-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solidFill>
                  <a:srgbClr val="2D92AA"/>
                </a:solidFill>
              </a:rPr>
              <a:t>01</a:t>
            </a:r>
          </a:p>
        </p:txBody>
      </p:sp>
      <p:sp>
        <p:nvSpPr>
          <p:cNvPr id="14" name="Notes Placeholder 2"/>
          <p:cNvSpPr txBox="1">
            <a:spLocks/>
          </p:cNvSpPr>
          <p:nvPr/>
        </p:nvSpPr>
        <p:spPr>
          <a:xfrm>
            <a:off x="1752600" y="2587346"/>
            <a:ext cx="5791200" cy="3713325"/>
          </a:xfrm>
          <a:prstGeom prst="rect">
            <a:avLst/>
          </a:prstGeom>
        </p:spPr>
        <p:txBody>
          <a:bodyPr/>
          <a:lstStyle/>
          <a:p>
            <a:pPr>
              <a:spcAft>
                <a:spcPts val="900"/>
              </a:spcAft>
            </a:pPr>
            <a:r>
              <a:rPr lang="en-US" sz="1600" dirty="0">
                <a:solidFill>
                  <a:srgbClr val="323C53"/>
                </a:solidFill>
                <a:latin typeface="Gotham-Medium"/>
                <a:cs typeface="Gotham-Medium"/>
              </a:rPr>
              <a:t>Start here for help with this topic</a:t>
            </a:r>
          </a:p>
          <a:p>
            <a:r>
              <a:rPr lang="en-US" sz="1200" dirty="0">
                <a:latin typeface="Gotham-Book"/>
                <a:cs typeface="Gotham-Book"/>
              </a:rPr>
              <a:t>Describe only the problem, not the solution </a:t>
            </a:r>
          </a:p>
          <a:p>
            <a:pPr marL="341313" lvl="1" indent="-171450">
              <a:spcBef>
                <a:spcPts val="600"/>
              </a:spcBef>
              <a:buFont typeface="Arial"/>
              <a:buChar char="•"/>
            </a:pPr>
            <a:r>
              <a:rPr lang="en-US" sz="1050" dirty="0">
                <a:solidFill>
                  <a:srgbClr val="2D92AA"/>
                </a:solidFill>
                <a:latin typeface="Gotham-Book"/>
                <a:cs typeface="Gotham-Book"/>
              </a:rPr>
              <a:t>There should be no reason to include anything about you, your product(s) or your business (you can make some of these connections in 6 – Our Differentiator)</a:t>
            </a:r>
          </a:p>
          <a:p>
            <a:pPr marL="341313" lvl="1" indent="-171450">
              <a:spcBef>
                <a:spcPts val="600"/>
              </a:spcBef>
              <a:buFont typeface="Arial"/>
              <a:buChar char="•"/>
            </a:pPr>
            <a:r>
              <a:rPr lang="en-US" sz="1050" dirty="0">
                <a:solidFill>
                  <a:srgbClr val="2D92AA"/>
                </a:solidFill>
                <a:latin typeface="Gotham-Book"/>
                <a:cs typeface="Gotham-Book"/>
              </a:rPr>
              <a:t>Unless you caused or contributed to the actual problem, you should be able to describe some existing (customer) pain independently from your proposed solution</a:t>
            </a:r>
          </a:p>
          <a:p>
            <a:pPr>
              <a:spcBef>
                <a:spcPts val="1800"/>
              </a:spcBef>
            </a:pPr>
            <a:r>
              <a:rPr lang="en-US" sz="1200" dirty="0">
                <a:latin typeface="Gotham-Book"/>
                <a:cs typeface="Gotham-Book"/>
              </a:rPr>
              <a:t>Aim for stating the problem in 50 words or less</a:t>
            </a:r>
          </a:p>
          <a:p>
            <a:pPr>
              <a:spcBef>
                <a:spcPts val="1800"/>
              </a:spcBef>
            </a:pPr>
            <a:r>
              <a:rPr lang="en-US" sz="1200" dirty="0">
                <a:latin typeface="Gotham-Book"/>
                <a:cs typeface="Gotham-Book"/>
              </a:rPr>
              <a:t>You can begin by finishing sentences like these:</a:t>
            </a:r>
          </a:p>
          <a:p>
            <a:pPr marL="341313" lvl="1" indent="-171450">
              <a:spcBef>
                <a:spcPts val="600"/>
              </a:spcBef>
              <a:buFont typeface="Arial"/>
              <a:buChar char="•"/>
            </a:pPr>
            <a:r>
              <a:rPr lang="en-US" sz="1050" dirty="0">
                <a:solidFill>
                  <a:srgbClr val="2D92AA"/>
                </a:solidFill>
                <a:latin typeface="Gotham-Book"/>
                <a:cs typeface="Gotham-Book"/>
              </a:rPr>
              <a:t>“Today, many [target users or businesses] struggle with …”</a:t>
            </a:r>
          </a:p>
          <a:p>
            <a:pPr marL="341313" lvl="1" indent="-171450">
              <a:spcBef>
                <a:spcPts val="600"/>
              </a:spcBef>
              <a:buFont typeface="Arial"/>
              <a:buChar char="•"/>
            </a:pPr>
            <a:r>
              <a:rPr lang="en-US" sz="1050" dirty="0">
                <a:solidFill>
                  <a:srgbClr val="2D92AA"/>
                </a:solidFill>
                <a:latin typeface="Gotham-Book"/>
                <a:cs typeface="Gotham-Book"/>
              </a:rPr>
              <a:t>“A common issue that many [target users] face is…” </a:t>
            </a:r>
          </a:p>
        </p:txBody>
      </p:sp>
      <p:cxnSp>
        <p:nvCxnSpPr>
          <p:cNvPr id="16" name="Straight Connector 15"/>
          <p:cNvCxnSpPr/>
          <p:nvPr/>
        </p:nvCxnSpPr>
        <p:spPr>
          <a:xfrm flipH="1">
            <a:off x="9829800" y="270780"/>
            <a:ext cx="851268" cy="0"/>
          </a:xfrm>
          <a:prstGeom prst="line">
            <a:avLst/>
          </a:prstGeom>
          <a:ln w="127000" cmpd="sng">
            <a:solidFill>
              <a:srgbClr val="2D92AA"/>
            </a:solidFill>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0366804" y="4064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0366804" y="5080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0366804" y="7112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0366804" y="8128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0366804" y="10160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10366804" y="12192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0366804" y="11176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0366804" y="9144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10366804" y="6096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10270878" y="270780"/>
            <a:ext cx="397123" cy="0"/>
          </a:xfrm>
          <a:prstGeom prst="line">
            <a:avLst/>
          </a:prstGeom>
          <a:ln w="104775" cmpd="sng">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466C67FA-0C0F-F1D2-30FB-01A009A451D2}"/>
              </a:ext>
            </a:extLst>
          </p:cNvPr>
          <p:cNvSpPr txBox="1">
            <a:spLocks/>
          </p:cNvSpPr>
          <p:nvPr/>
        </p:nvSpPr>
        <p:spPr>
          <a:xfrm>
            <a:off x="131563" y="6474088"/>
            <a:ext cx="1743536" cy="342900"/>
          </a:xfrm>
          <a:prstGeom prst="rect">
            <a:avLst/>
          </a:prstGeom>
        </p:spPr>
        <p:txBody>
          <a:bodyPr vert="horz" lIns="91440" tIns="45720" rIns="91440" bIns="45720" rtlCol="0" anchor="ctr"/>
          <a:lstStyle>
            <a:defPPr>
              <a:defRPr lang="en-US"/>
            </a:defPPr>
            <a:lvl1pPr marL="0" algn="l" defTabSz="457200" rtl="0" eaLnBrk="1" latinLnBrk="0" hangingPunct="1">
              <a:defRPr sz="1100" b="0" i="0" kern="1200">
                <a:solidFill>
                  <a:srgbClr val="F58220"/>
                </a:solidFill>
                <a:latin typeface="Gotham-Book"/>
                <a:ea typeface="+mn-ea"/>
                <a:cs typeface="Gotham-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a:solidFill>
                  <a:srgbClr val="C7C7C7"/>
                </a:solidFill>
              </a:rPr>
              <a:t>©  </a:t>
            </a:r>
            <a:r>
              <a:rPr lang="is-IS" sz="1000" dirty="0">
                <a:solidFill>
                  <a:srgbClr val="C7C7C7"/>
                </a:solidFill>
              </a:rPr>
              <a:t>2023</a:t>
            </a:r>
            <a:r>
              <a:rPr lang="en-US" sz="1000" dirty="0">
                <a:solidFill>
                  <a:srgbClr val="C7C7C7"/>
                </a:solidFill>
              </a:rPr>
              <a:t> </a:t>
            </a:r>
            <a:r>
              <a:rPr lang="en-US" sz="1000" dirty="0" err="1">
                <a:solidFill>
                  <a:srgbClr val="C7C7C7"/>
                </a:solidFill>
              </a:rPr>
              <a:t>theProductPath</a:t>
            </a:r>
            <a:endParaRPr lang="en-US" sz="1000" dirty="0">
              <a:solidFill>
                <a:srgbClr val="C7C7C7"/>
              </a:solidFill>
            </a:endParaRPr>
          </a:p>
        </p:txBody>
      </p:sp>
    </p:spTree>
    <p:extLst>
      <p:ext uri="{BB962C8B-B14F-4D97-AF65-F5344CB8AC3E}">
        <p14:creationId xmlns:p14="http://schemas.microsoft.com/office/powerpoint/2010/main" val="3309599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1" y="865894"/>
            <a:ext cx="6029977" cy="459407"/>
          </a:xfrm>
        </p:spPr>
        <p:txBody>
          <a:bodyPr vert="horz" lIns="91440" tIns="45720" rIns="91440" bIns="45720" rtlCol="0" anchor="ctr">
            <a:noAutofit/>
          </a:bodyPr>
          <a:lstStyle/>
          <a:p>
            <a:r>
              <a:rPr lang="en-US" sz="3200" dirty="0">
                <a:solidFill>
                  <a:srgbClr val="F5882C"/>
                </a:solidFill>
                <a:latin typeface="Gotham-Book"/>
                <a:cs typeface="Gotham-Book"/>
              </a:rPr>
              <a:t>Value Proposition</a:t>
            </a:r>
          </a:p>
        </p:txBody>
      </p:sp>
      <p:sp>
        <p:nvSpPr>
          <p:cNvPr id="9" name="Header Placeholder 5"/>
          <p:cNvSpPr txBox="1">
            <a:spLocks/>
          </p:cNvSpPr>
          <p:nvPr/>
        </p:nvSpPr>
        <p:spPr>
          <a:xfrm>
            <a:off x="1752601" y="448734"/>
            <a:ext cx="6029977" cy="313267"/>
          </a:xfrm>
          <a:prstGeom prst="rect">
            <a:avLst/>
          </a:prstGeom>
        </p:spPr>
        <p:txBody>
          <a:bodyPr/>
          <a:lstStyle>
            <a:defPPr>
              <a:defRPr lang="en-US"/>
            </a:defPPr>
            <a:lvl1pPr>
              <a:defRPr>
                <a:solidFill>
                  <a:srgbClr val="2D92AA"/>
                </a:solidFill>
                <a:latin typeface="Gotham-Book"/>
                <a:cs typeface="Gotham-Book"/>
              </a:defRPr>
            </a:lvl1pPr>
          </a:lstStyle>
          <a:p>
            <a:r>
              <a:rPr lang="en-US" dirty="0"/>
              <a:t>Go/No-Go Assessment Guide</a:t>
            </a:r>
          </a:p>
        </p:txBody>
      </p:sp>
      <p:sp>
        <p:nvSpPr>
          <p:cNvPr id="14" name="Notes Placeholder 2"/>
          <p:cNvSpPr txBox="1">
            <a:spLocks/>
          </p:cNvSpPr>
          <p:nvPr/>
        </p:nvSpPr>
        <p:spPr>
          <a:xfrm>
            <a:off x="4724400" y="2587346"/>
            <a:ext cx="5715000" cy="3713325"/>
          </a:xfrm>
          <a:prstGeom prst="rect">
            <a:avLst/>
          </a:prstGeom>
        </p:spPr>
        <p:txBody>
          <a:bodyPr/>
          <a:lstStyle/>
          <a:p>
            <a:pPr>
              <a:spcAft>
                <a:spcPts val="900"/>
              </a:spcAft>
            </a:pPr>
            <a:r>
              <a:rPr lang="en-US" sz="1600" dirty="0">
                <a:solidFill>
                  <a:srgbClr val="323C53"/>
                </a:solidFill>
                <a:latin typeface="Gotham-Medium"/>
                <a:cs typeface="Gotham-Medium"/>
              </a:rPr>
              <a:t>Still struggling? Try these brainstorming ideas</a:t>
            </a:r>
          </a:p>
          <a:p>
            <a:pPr>
              <a:spcBef>
                <a:spcPts val="1200"/>
              </a:spcBef>
            </a:pPr>
            <a:r>
              <a:rPr lang="en-US" sz="1200" dirty="0">
                <a:latin typeface="Gotham-Book"/>
                <a:cs typeface="Gotham-Book"/>
              </a:rPr>
              <a:t>Think of the kind of pain a company with this problem is experiencing</a:t>
            </a:r>
          </a:p>
          <a:p>
            <a:pPr>
              <a:spcBef>
                <a:spcPts val="1200"/>
              </a:spcBef>
            </a:pPr>
            <a:endParaRPr lang="en-US" sz="1200" dirty="0">
              <a:latin typeface="Gotham-Book"/>
              <a:cs typeface="Gotham-Book"/>
            </a:endParaRPr>
          </a:p>
          <a:p>
            <a:pPr>
              <a:spcBef>
                <a:spcPts val="1200"/>
              </a:spcBef>
            </a:pPr>
            <a:endParaRPr lang="en-US" sz="1200" dirty="0">
              <a:latin typeface="Gotham-Book"/>
              <a:cs typeface="Gotham-Book"/>
            </a:endParaRPr>
          </a:p>
          <a:p>
            <a:pPr>
              <a:spcBef>
                <a:spcPts val="1200"/>
              </a:spcBef>
            </a:pPr>
            <a:endParaRPr lang="en-US" sz="1200" dirty="0">
              <a:latin typeface="Gotham-Book"/>
              <a:cs typeface="Gotham-Book"/>
            </a:endParaRPr>
          </a:p>
          <a:p>
            <a:pPr>
              <a:spcBef>
                <a:spcPts val="1200"/>
              </a:spcBef>
            </a:pPr>
            <a:endParaRPr lang="en-US" sz="1200" dirty="0">
              <a:latin typeface="Gotham-Book"/>
              <a:cs typeface="Gotham-Book"/>
            </a:endParaRPr>
          </a:p>
          <a:p>
            <a:pPr>
              <a:spcBef>
                <a:spcPts val="1200"/>
              </a:spcBef>
            </a:pPr>
            <a:r>
              <a:rPr lang="en-US" sz="1200" dirty="0">
                <a:latin typeface="Gotham-Book"/>
                <a:cs typeface="Gotham-Book"/>
              </a:rPr>
              <a:t>Try weaving in just how hard it is to solve this problem, or more specifically why the customer is not likely to have figured out their own solution.</a:t>
            </a:r>
          </a:p>
          <a:p>
            <a:pPr>
              <a:spcBef>
                <a:spcPts val="1200"/>
              </a:spcBef>
            </a:pPr>
            <a:r>
              <a:rPr lang="en-US" sz="1200" dirty="0">
                <a:latin typeface="Gotham-Book"/>
                <a:cs typeface="Gotham-Book"/>
              </a:rPr>
              <a:t>What would solving the problem be worth to your customers? If possible, put a dollar figure on it. For example, “On average, SMB companies overpay for their XYZ each year by thousands of dollars.”</a:t>
            </a:r>
          </a:p>
        </p:txBody>
      </p:sp>
      <p:sp>
        <p:nvSpPr>
          <p:cNvPr id="11" name="Rounded Rectangle 10"/>
          <p:cNvSpPr/>
          <p:nvPr/>
        </p:nvSpPr>
        <p:spPr>
          <a:xfrm>
            <a:off x="1828801" y="2667000"/>
            <a:ext cx="2535619" cy="3429000"/>
          </a:xfrm>
          <a:prstGeom prst="roundRect">
            <a:avLst>
              <a:gd name="adj" fmla="val 2064"/>
            </a:avLst>
          </a:prstGeom>
          <a:solidFill>
            <a:srgbClr val="323C53">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182880" rIns="182880" rtlCol="0" anchor="ctr"/>
          <a:lstStyle/>
          <a:p>
            <a:pPr>
              <a:spcAft>
                <a:spcPts val="1500"/>
              </a:spcAft>
            </a:pPr>
            <a:r>
              <a:rPr lang="en-US" sz="1600" dirty="0">
                <a:solidFill>
                  <a:prstClr val="white"/>
                </a:solidFill>
                <a:latin typeface="Gotham-Medium"/>
                <a:cs typeface="Gotham-Medium"/>
              </a:rPr>
              <a:t>Common pitfalls</a:t>
            </a:r>
          </a:p>
          <a:p>
            <a:pPr>
              <a:lnSpc>
                <a:spcPts val="1620"/>
              </a:lnSpc>
            </a:pPr>
            <a:r>
              <a:rPr lang="en-US" sz="1200" dirty="0">
                <a:solidFill>
                  <a:prstClr val="white"/>
                </a:solidFill>
                <a:latin typeface="Gotham-Book"/>
                <a:cs typeface="Gotham-Book"/>
              </a:rPr>
              <a:t>This is not necessarily a problem that your company has. If you find that you’re focusing on pains experienced by your own business, you may achieve better results using a different tool such as a formal business case, a SWOT analysis, or even a good ROI calculation worksheet.</a:t>
            </a:r>
          </a:p>
        </p:txBody>
      </p:sp>
      <p:graphicFrame>
        <p:nvGraphicFramePr>
          <p:cNvPr id="12" name="Table 11"/>
          <p:cNvGraphicFramePr>
            <a:graphicFrameLocks noGrp="1"/>
          </p:cNvGraphicFramePr>
          <p:nvPr/>
        </p:nvGraphicFramePr>
        <p:xfrm>
          <a:off x="5069628" y="3429000"/>
          <a:ext cx="4760172" cy="1219200"/>
        </p:xfrm>
        <a:graphic>
          <a:graphicData uri="http://schemas.openxmlformats.org/drawingml/2006/table">
            <a:tbl>
              <a:tblPr>
                <a:tableStyleId>{2D5ABB26-0587-4C30-8999-92F81FD0307C}</a:tableStyleId>
              </a:tblPr>
              <a:tblGrid>
                <a:gridCol w="2379865">
                  <a:extLst>
                    <a:ext uri="{9D8B030D-6E8A-4147-A177-3AD203B41FA5}">
                      <a16:colId xmlns:a16="http://schemas.microsoft.com/office/drawing/2014/main" val="20000"/>
                    </a:ext>
                  </a:extLst>
                </a:gridCol>
                <a:gridCol w="2380307">
                  <a:extLst>
                    <a:ext uri="{9D8B030D-6E8A-4147-A177-3AD203B41FA5}">
                      <a16:colId xmlns:a16="http://schemas.microsoft.com/office/drawing/2014/main" val="20001"/>
                    </a:ext>
                  </a:extLst>
                </a:gridCol>
              </a:tblGrid>
              <a:tr h="304800">
                <a:tc>
                  <a:txBody>
                    <a:bodyPr/>
                    <a:lstStyle/>
                    <a:p>
                      <a:r>
                        <a:rPr lang="en-US" sz="1100" dirty="0">
                          <a:solidFill>
                            <a:srgbClr val="2D92AA"/>
                          </a:solidFill>
                        </a:rPr>
                        <a:t>Lost revenue?</a:t>
                      </a:r>
                      <a:endParaRPr lang="en-US" sz="1100" b="0" i="0" dirty="0">
                        <a:solidFill>
                          <a:srgbClr val="2D92AA"/>
                        </a:solidFill>
                        <a:latin typeface="Gotham-Book"/>
                        <a:cs typeface="Gotham-Book"/>
                      </a:endParaRPr>
                    </a:p>
                  </a:txBody>
                  <a:tcPr>
                    <a:lnR w="12700" cap="flat" cmpd="sng" algn="ctr">
                      <a:solidFill>
                        <a:srgbClr val="2D92AA"/>
                      </a:solidFill>
                      <a:prstDash val="dot"/>
                      <a:round/>
                      <a:headEnd type="none" w="med" len="med"/>
                      <a:tailEnd type="none" w="med" len="med"/>
                    </a:lnR>
                    <a:lnB w="12700" cap="flat" cmpd="sng" algn="ctr">
                      <a:solidFill>
                        <a:srgbClr val="2D92AA"/>
                      </a:solidFill>
                      <a:prstDash val="dot"/>
                      <a:round/>
                      <a:headEnd type="none" w="med" len="med"/>
                      <a:tailEnd type="none" w="med" len="med"/>
                    </a:lnB>
                  </a:tcPr>
                </a:tc>
                <a:tc>
                  <a:txBody>
                    <a:bodyPr/>
                    <a:lstStyle/>
                    <a:p>
                      <a:pPr marL="223838" indent="0"/>
                      <a:r>
                        <a:rPr lang="en-US" sz="1100" dirty="0">
                          <a:solidFill>
                            <a:srgbClr val="2D92AA"/>
                          </a:solidFill>
                        </a:rPr>
                        <a:t>Higher costs?</a:t>
                      </a:r>
                      <a:endParaRPr lang="en-US" sz="1100" b="0" i="0" dirty="0">
                        <a:solidFill>
                          <a:srgbClr val="2D92AA"/>
                        </a:solidFill>
                        <a:latin typeface="Gotham-Book"/>
                        <a:cs typeface="Gotham-Book"/>
                      </a:endParaRPr>
                    </a:p>
                  </a:txBody>
                  <a:tcPr>
                    <a:lnL w="12700" cap="flat" cmpd="sng" algn="ctr">
                      <a:solidFill>
                        <a:srgbClr val="2D92AA"/>
                      </a:solidFill>
                      <a:prstDash val="dot"/>
                      <a:round/>
                      <a:headEnd type="none" w="med" len="med"/>
                      <a:tailEnd type="none" w="med" len="med"/>
                    </a:lnL>
                    <a:lnB w="12700" cap="flat" cmpd="sng" algn="ctr">
                      <a:solidFill>
                        <a:srgbClr val="2D92AA"/>
                      </a:solidFill>
                      <a:prstDash val="dot"/>
                      <a:round/>
                      <a:headEnd type="none" w="med" len="med"/>
                      <a:tailEnd type="none" w="med" len="med"/>
                    </a:lnB>
                  </a:tcPr>
                </a:tc>
                <a:extLst>
                  <a:ext uri="{0D108BD9-81ED-4DB2-BD59-A6C34878D82A}">
                    <a16:rowId xmlns:a16="http://schemas.microsoft.com/office/drawing/2014/main" val="10000"/>
                  </a:ext>
                </a:extLst>
              </a:tr>
              <a:tr h="304800">
                <a:tc>
                  <a:txBody>
                    <a:bodyPr/>
                    <a:lstStyle/>
                    <a:p>
                      <a:r>
                        <a:rPr lang="en-US" sz="1100" dirty="0">
                          <a:solidFill>
                            <a:srgbClr val="2D92AA"/>
                          </a:solidFill>
                        </a:rPr>
                        <a:t>Productivity</a:t>
                      </a:r>
                      <a:r>
                        <a:rPr lang="en-US" sz="1100" baseline="0" dirty="0">
                          <a:solidFill>
                            <a:srgbClr val="2D92AA"/>
                          </a:solidFill>
                        </a:rPr>
                        <a:t> loss?</a:t>
                      </a:r>
                      <a:endParaRPr lang="en-US" sz="1100" b="0" i="0" dirty="0">
                        <a:solidFill>
                          <a:srgbClr val="2D92AA"/>
                        </a:solidFill>
                        <a:latin typeface="Gotham-Book"/>
                        <a:cs typeface="Gotham-Book"/>
                      </a:endParaRPr>
                    </a:p>
                  </a:txBody>
                  <a:tcPr>
                    <a:lnR w="12700" cap="flat" cmpd="sng" algn="ctr">
                      <a:solidFill>
                        <a:srgbClr val="2D92AA"/>
                      </a:solidFill>
                      <a:prstDash val="dot"/>
                      <a:round/>
                      <a:headEnd type="none" w="med" len="med"/>
                      <a:tailEnd type="none" w="med" len="med"/>
                    </a:lnR>
                    <a:lnT w="12700" cap="flat" cmpd="sng" algn="ctr">
                      <a:solidFill>
                        <a:srgbClr val="2D92AA"/>
                      </a:solidFill>
                      <a:prstDash val="dot"/>
                      <a:round/>
                      <a:headEnd type="none" w="med" len="med"/>
                      <a:tailEnd type="none" w="med" len="med"/>
                    </a:lnT>
                    <a:lnB w="12700" cap="flat" cmpd="sng" algn="ctr">
                      <a:solidFill>
                        <a:srgbClr val="2D92AA"/>
                      </a:solidFill>
                      <a:prstDash val="dot"/>
                      <a:round/>
                      <a:headEnd type="none" w="med" len="med"/>
                      <a:tailEnd type="none" w="med" len="med"/>
                    </a:lnB>
                  </a:tcPr>
                </a:tc>
                <a:tc>
                  <a:txBody>
                    <a:bodyPr/>
                    <a:lstStyle/>
                    <a:p>
                      <a:pPr marL="223838" indent="0"/>
                      <a:r>
                        <a:rPr lang="en-US" sz="1100" dirty="0">
                          <a:solidFill>
                            <a:srgbClr val="2D92AA"/>
                          </a:solidFill>
                        </a:rPr>
                        <a:t>Longer time to market?</a:t>
                      </a:r>
                      <a:endParaRPr lang="en-US" sz="1100" b="0" i="0" dirty="0">
                        <a:solidFill>
                          <a:srgbClr val="2D92AA"/>
                        </a:solidFill>
                        <a:latin typeface="Gotham-Book"/>
                        <a:cs typeface="Gotham-Book"/>
                      </a:endParaRPr>
                    </a:p>
                  </a:txBody>
                  <a:tcPr>
                    <a:lnL w="12700" cap="flat" cmpd="sng" algn="ctr">
                      <a:solidFill>
                        <a:srgbClr val="2D92AA"/>
                      </a:solidFill>
                      <a:prstDash val="dot"/>
                      <a:round/>
                      <a:headEnd type="none" w="med" len="med"/>
                      <a:tailEnd type="none" w="med" len="med"/>
                    </a:lnL>
                    <a:lnT w="12700" cap="flat" cmpd="sng" algn="ctr">
                      <a:solidFill>
                        <a:srgbClr val="2D92AA"/>
                      </a:solidFill>
                      <a:prstDash val="dot"/>
                      <a:round/>
                      <a:headEnd type="none" w="med" len="med"/>
                      <a:tailEnd type="none" w="med" len="med"/>
                    </a:lnT>
                    <a:lnB w="12700" cap="flat" cmpd="sng" algn="ctr">
                      <a:solidFill>
                        <a:srgbClr val="2D92AA"/>
                      </a:solidFill>
                      <a:prstDash val="dot"/>
                      <a:round/>
                      <a:headEnd type="none" w="med" len="med"/>
                      <a:tailEnd type="none" w="med" len="med"/>
                    </a:lnB>
                  </a:tcPr>
                </a:tc>
                <a:extLst>
                  <a:ext uri="{0D108BD9-81ED-4DB2-BD59-A6C34878D82A}">
                    <a16:rowId xmlns:a16="http://schemas.microsoft.com/office/drawing/2014/main" val="10001"/>
                  </a:ext>
                </a:extLst>
              </a:tr>
              <a:tr h="304800">
                <a:tc>
                  <a:txBody>
                    <a:bodyPr/>
                    <a:lstStyle/>
                    <a:p>
                      <a:r>
                        <a:rPr lang="en-US" sz="1100" dirty="0">
                          <a:solidFill>
                            <a:srgbClr val="2D92AA"/>
                          </a:solidFill>
                        </a:rPr>
                        <a:t>Legal/compliance</a:t>
                      </a:r>
                      <a:r>
                        <a:rPr lang="en-US" sz="1100" baseline="0" dirty="0">
                          <a:solidFill>
                            <a:srgbClr val="2D92AA"/>
                          </a:solidFill>
                        </a:rPr>
                        <a:t> risk?</a:t>
                      </a:r>
                      <a:endParaRPr lang="en-US" sz="1100" b="0" i="0" dirty="0">
                        <a:solidFill>
                          <a:srgbClr val="2D92AA"/>
                        </a:solidFill>
                        <a:latin typeface="Gotham-Book"/>
                        <a:cs typeface="Gotham-Book"/>
                      </a:endParaRPr>
                    </a:p>
                  </a:txBody>
                  <a:tcPr>
                    <a:lnR w="12700" cap="flat" cmpd="sng" algn="ctr">
                      <a:solidFill>
                        <a:srgbClr val="2D92AA"/>
                      </a:solidFill>
                      <a:prstDash val="dot"/>
                      <a:round/>
                      <a:headEnd type="none" w="med" len="med"/>
                      <a:tailEnd type="none" w="med" len="med"/>
                    </a:lnR>
                    <a:lnT w="12700" cap="flat" cmpd="sng" algn="ctr">
                      <a:solidFill>
                        <a:srgbClr val="2D92AA"/>
                      </a:solidFill>
                      <a:prstDash val="dot"/>
                      <a:round/>
                      <a:headEnd type="none" w="med" len="med"/>
                      <a:tailEnd type="none" w="med" len="med"/>
                    </a:lnT>
                    <a:lnB w="12700" cap="flat" cmpd="sng" algn="ctr">
                      <a:solidFill>
                        <a:srgbClr val="2D92AA"/>
                      </a:solidFill>
                      <a:prstDash val="dot"/>
                      <a:round/>
                      <a:headEnd type="none" w="med" len="med"/>
                      <a:tailEnd type="none" w="med" len="med"/>
                    </a:lnB>
                  </a:tcPr>
                </a:tc>
                <a:tc>
                  <a:txBody>
                    <a:bodyPr/>
                    <a:lstStyle/>
                    <a:p>
                      <a:pPr marL="223838" indent="0"/>
                      <a:r>
                        <a:rPr lang="en-US" sz="1100" dirty="0">
                          <a:solidFill>
                            <a:srgbClr val="2D92AA"/>
                          </a:solidFill>
                        </a:rPr>
                        <a:t>Unhappy</a:t>
                      </a:r>
                      <a:r>
                        <a:rPr lang="en-US" sz="1100" baseline="0" dirty="0">
                          <a:solidFill>
                            <a:srgbClr val="2D92AA"/>
                          </a:solidFill>
                        </a:rPr>
                        <a:t> customers?</a:t>
                      </a:r>
                      <a:endParaRPr lang="en-US" sz="1100" b="0" i="0" dirty="0">
                        <a:solidFill>
                          <a:srgbClr val="2D92AA"/>
                        </a:solidFill>
                        <a:latin typeface="Gotham-Book"/>
                        <a:cs typeface="Gotham-Book"/>
                      </a:endParaRPr>
                    </a:p>
                  </a:txBody>
                  <a:tcPr>
                    <a:lnL w="12700" cap="flat" cmpd="sng" algn="ctr">
                      <a:solidFill>
                        <a:srgbClr val="2D92AA"/>
                      </a:solidFill>
                      <a:prstDash val="dot"/>
                      <a:round/>
                      <a:headEnd type="none" w="med" len="med"/>
                      <a:tailEnd type="none" w="med" len="med"/>
                    </a:lnL>
                    <a:lnT w="12700" cap="flat" cmpd="sng" algn="ctr">
                      <a:solidFill>
                        <a:srgbClr val="2D92AA"/>
                      </a:solidFill>
                      <a:prstDash val="dot"/>
                      <a:round/>
                      <a:headEnd type="none" w="med" len="med"/>
                      <a:tailEnd type="none" w="med" len="med"/>
                    </a:lnT>
                    <a:lnB w="12700" cap="flat" cmpd="sng" algn="ctr">
                      <a:solidFill>
                        <a:srgbClr val="2D92AA"/>
                      </a:solidFill>
                      <a:prstDash val="dot"/>
                      <a:round/>
                      <a:headEnd type="none" w="med" len="med"/>
                      <a:tailEnd type="none" w="med" len="med"/>
                    </a:lnB>
                  </a:tcPr>
                </a:tc>
                <a:extLst>
                  <a:ext uri="{0D108BD9-81ED-4DB2-BD59-A6C34878D82A}">
                    <a16:rowId xmlns:a16="http://schemas.microsoft.com/office/drawing/2014/main" val="10002"/>
                  </a:ext>
                </a:extLst>
              </a:tr>
              <a:tr h="304800">
                <a:tc>
                  <a:txBody>
                    <a:bodyPr/>
                    <a:lstStyle/>
                    <a:p>
                      <a:r>
                        <a:rPr lang="en-US" sz="1100" dirty="0">
                          <a:solidFill>
                            <a:srgbClr val="2D92AA"/>
                          </a:solidFill>
                        </a:rPr>
                        <a:t>Declining</a:t>
                      </a:r>
                      <a:r>
                        <a:rPr lang="en-US" sz="1100" baseline="0" dirty="0">
                          <a:solidFill>
                            <a:srgbClr val="2D92AA"/>
                          </a:solidFill>
                        </a:rPr>
                        <a:t> employee morale?</a:t>
                      </a:r>
                      <a:endParaRPr lang="en-US" sz="1100" b="0" i="0" dirty="0">
                        <a:solidFill>
                          <a:srgbClr val="2D92AA"/>
                        </a:solidFill>
                        <a:latin typeface="Gotham-Book"/>
                        <a:cs typeface="Gotham-Book"/>
                      </a:endParaRPr>
                    </a:p>
                  </a:txBody>
                  <a:tcPr>
                    <a:lnR w="12700" cap="flat" cmpd="sng" algn="ctr">
                      <a:solidFill>
                        <a:srgbClr val="2D92AA"/>
                      </a:solidFill>
                      <a:prstDash val="dot"/>
                      <a:round/>
                      <a:headEnd type="none" w="med" len="med"/>
                      <a:tailEnd type="none" w="med" len="med"/>
                    </a:lnR>
                    <a:lnT w="12700" cap="flat" cmpd="sng" algn="ctr">
                      <a:solidFill>
                        <a:srgbClr val="2D92AA"/>
                      </a:solidFill>
                      <a:prstDash val="dot"/>
                      <a:round/>
                      <a:headEnd type="none" w="med" len="med"/>
                      <a:tailEnd type="none" w="med" len="med"/>
                    </a:lnT>
                  </a:tcPr>
                </a:tc>
                <a:tc>
                  <a:txBody>
                    <a:bodyPr/>
                    <a:lstStyle/>
                    <a:p>
                      <a:pPr marL="223838" indent="0"/>
                      <a:r>
                        <a:rPr lang="en-US" sz="1100" dirty="0">
                          <a:solidFill>
                            <a:srgbClr val="2D92AA"/>
                          </a:solidFill>
                        </a:rPr>
                        <a:t>Poor</a:t>
                      </a:r>
                      <a:r>
                        <a:rPr lang="en-US" sz="1100" baseline="0" dirty="0">
                          <a:solidFill>
                            <a:srgbClr val="2D92AA"/>
                          </a:solidFill>
                        </a:rPr>
                        <a:t> customer satisfaction?</a:t>
                      </a:r>
                      <a:endParaRPr lang="en-US" sz="1100" b="0" i="0" dirty="0">
                        <a:solidFill>
                          <a:srgbClr val="2D92AA"/>
                        </a:solidFill>
                        <a:latin typeface="Gotham-Book"/>
                        <a:cs typeface="Gotham-Book"/>
                      </a:endParaRPr>
                    </a:p>
                  </a:txBody>
                  <a:tcPr>
                    <a:lnL w="12700" cap="flat" cmpd="sng" algn="ctr">
                      <a:solidFill>
                        <a:srgbClr val="2D92AA"/>
                      </a:solidFill>
                      <a:prstDash val="dot"/>
                      <a:round/>
                      <a:headEnd type="none" w="med" len="med"/>
                      <a:tailEnd type="none" w="med" len="med"/>
                    </a:lnL>
                    <a:lnT w="12700" cap="flat" cmpd="sng" algn="ctr">
                      <a:solidFill>
                        <a:srgbClr val="2D92AA"/>
                      </a:solidFill>
                      <a:prstDash val="dot"/>
                      <a:round/>
                      <a:headEnd type="none" w="med" len="med"/>
                      <a:tailEnd type="none" w="med" len="med"/>
                    </a:lnT>
                  </a:tcPr>
                </a:tc>
                <a:extLst>
                  <a:ext uri="{0D108BD9-81ED-4DB2-BD59-A6C34878D82A}">
                    <a16:rowId xmlns:a16="http://schemas.microsoft.com/office/drawing/2014/main" val="10003"/>
                  </a:ext>
                </a:extLst>
              </a:tr>
            </a:tbl>
          </a:graphicData>
        </a:graphic>
      </p:graphicFrame>
      <p:sp>
        <p:nvSpPr>
          <p:cNvPr id="15" name="Header Placeholder 5"/>
          <p:cNvSpPr txBox="1">
            <a:spLocks/>
          </p:cNvSpPr>
          <p:nvPr/>
        </p:nvSpPr>
        <p:spPr>
          <a:xfrm>
            <a:off x="9753600" y="346981"/>
            <a:ext cx="613203" cy="313267"/>
          </a:xfrm>
          <a:prstGeom prst="rect">
            <a:avLst/>
          </a:prstGeom>
          <a:ln>
            <a:noFill/>
          </a:ln>
        </p:spPr>
        <p:txBody>
          <a:bodyPr vert="horz" lIns="91440" tIns="45720" rIns="91440" bIns="45720" rtlCol="0"/>
          <a:lstStyle>
            <a:defPPr>
              <a:defRPr lang="en-US"/>
            </a:defPPr>
            <a:lvl1pPr marL="0" algn="l" defTabSz="457200" rtl="0" eaLnBrk="1" latinLnBrk="0" hangingPunct="1">
              <a:spcBef>
                <a:spcPts val="1200"/>
              </a:spcBef>
              <a:defRPr sz="1800" b="0" i="0" kern="1200">
                <a:solidFill>
                  <a:srgbClr val="F58220"/>
                </a:solidFill>
                <a:latin typeface="Gotham-Book"/>
                <a:ea typeface="+mn-ea"/>
                <a:cs typeface="Gotham-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solidFill>
                  <a:srgbClr val="2D92AA"/>
                </a:solidFill>
              </a:rPr>
              <a:t>01</a:t>
            </a:r>
          </a:p>
        </p:txBody>
      </p:sp>
      <p:cxnSp>
        <p:nvCxnSpPr>
          <p:cNvPr id="16" name="Straight Connector 15"/>
          <p:cNvCxnSpPr/>
          <p:nvPr/>
        </p:nvCxnSpPr>
        <p:spPr>
          <a:xfrm flipH="1">
            <a:off x="9829800" y="270780"/>
            <a:ext cx="851268" cy="0"/>
          </a:xfrm>
          <a:prstGeom prst="line">
            <a:avLst/>
          </a:prstGeom>
          <a:ln w="127000" cmpd="sng">
            <a:solidFill>
              <a:srgbClr val="2D92AA"/>
            </a:solidFill>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0366804" y="4064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0366804" y="5080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0366804" y="7112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0366804" y="8128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0366804" y="10160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0366804" y="12192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10366804" y="11176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0366804" y="9144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0366804" y="6096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sp>
        <p:nvSpPr>
          <p:cNvPr id="3" name="Footer Placeholder 4">
            <a:extLst>
              <a:ext uri="{FF2B5EF4-FFF2-40B4-BE49-F238E27FC236}">
                <a16:creationId xmlns:a16="http://schemas.microsoft.com/office/drawing/2014/main" id="{CAD03163-91E8-D961-DCED-5936805CDB34}"/>
              </a:ext>
            </a:extLst>
          </p:cNvPr>
          <p:cNvSpPr txBox="1">
            <a:spLocks/>
          </p:cNvSpPr>
          <p:nvPr/>
        </p:nvSpPr>
        <p:spPr>
          <a:xfrm>
            <a:off x="131563" y="6474088"/>
            <a:ext cx="1743536" cy="342900"/>
          </a:xfrm>
          <a:prstGeom prst="rect">
            <a:avLst/>
          </a:prstGeom>
        </p:spPr>
        <p:txBody>
          <a:bodyPr vert="horz" lIns="91440" tIns="45720" rIns="91440" bIns="45720" rtlCol="0" anchor="ctr"/>
          <a:lstStyle>
            <a:defPPr>
              <a:defRPr lang="en-US"/>
            </a:defPPr>
            <a:lvl1pPr marL="0" algn="l" defTabSz="457200" rtl="0" eaLnBrk="1" latinLnBrk="0" hangingPunct="1">
              <a:defRPr sz="1100" b="0" i="0" kern="1200">
                <a:solidFill>
                  <a:srgbClr val="F58220"/>
                </a:solidFill>
                <a:latin typeface="Gotham-Book"/>
                <a:ea typeface="+mn-ea"/>
                <a:cs typeface="Gotham-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a:solidFill>
                  <a:srgbClr val="C7C7C7"/>
                </a:solidFill>
              </a:rPr>
              <a:t>©  </a:t>
            </a:r>
            <a:r>
              <a:rPr lang="is-IS" sz="1000" dirty="0">
                <a:solidFill>
                  <a:srgbClr val="C7C7C7"/>
                </a:solidFill>
              </a:rPr>
              <a:t>2023</a:t>
            </a:r>
            <a:r>
              <a:rPr lang="en-US" sz="1000" dirty="0">
                <a:solidFill>
                  <a:srgbClr val="C7C7C7"/>
                </a:solidFill>
              </a:rPr>
              <a:t> </a:t>
            </a:r>
            <a:r>
              <a:rPr lang="en-US" sz="1000" dirty="0" err="1">
                <a:solidFill>
                  <a:srgbClr val="C7C7C7"/>
                </a:solidFill>
              </a:rPr>
              <a:t>theProductPath</a:t>
            </a:r>
            <a:endParaRPr lang="en-US" sz="1000" dirty="0">
              <a:solidFill>
                <a:srgbClr val="C7C7C7"/>
              </a:solidFill>
            </a:endParaRPr>
          </a:p>
        </p:txBody>
      </p:sp>
    </p:spTree>
    <p:extLst>
      <p:ext uri="{BB962C8B-B14F-4D97-AF65-F5344CB8AC3E}">
        <p14:creationId xmlns:p14="http://schemas.microsoft.com/office/powerpoint/2010/main" val="1443278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1" y="835994"/>
            <a:ext cx="6029977" cy="535607"/>
          </a:xfrm>
        </p:spPr>
        <p:txBody>
          <a:bodyPr vert="horz" lIns="91440" tIns="45720" rIns="91440" bIns="45720" rtlCol="0" anchor="ctr">
            <a:normAutofit/>
          </a:bodyPr>
          <a:lstStyle/>
          <a:p>
            <a:r>
              <a:rPr lang="en-US" sz="3200" dirty="0">
                <a:solidFill>
                  <a:srgbClr val="F5882C"/>
                </a:solidFill>
                <a:latin typeface="Gotham-Book"/>
                <a:cs typeface="Gotham-Book"/>
              </a:rPr>
              <a:t>Target Market</a:t>
            </a:r>
          </a:p>
        </p:txBody>
      </p:sp>
      <p:sp>
        <p:nvSpPr>
          <p:cNvPr id="3" name="TextBox 2"/>
          <p:cNvSpPr txBox="1"/>
          <p:nvPr/>
        </p:nvSpPr>
        <p:spPr>
          <a:xfrm>
            <a:off x="7924801" y="2587345"/>
            <a:ext cx="2442003" cy="3813455"/>
          </a:xfrm>
          <a:prstGeom prst="rect">
            <a:avLst/>
          </a:prstGeom>
          <a:solidFill>
            <a:srgbClr val="EDEDED"/>
          </a:solidFill>
          <a:ln>
            <a:solidFill>
              <a:srgbClr val="C0C1C2"/>
            </a:solidFill>
          </a:ln>
        </p:spPr>
        <p:txBody>
          <a:bodyPr wrap="square" lIns="182880" tIns="91440" rIns="182880" rtlCol="0">
            <a:noAutofit/>
          </a:bodyPr>
          <a:lstStyle/>
          <a:p>
            <a:pPr marL="458788">
              <a:lnSpc>
                <a:spcPct val="120000"/>
              </a:lnSpc>
            </a:pPr>
            <a:r>
              <a:rPr lang="en-US" sz="1200" dirty="0">
                <a:solidFill>
                  <a:srgbClr val="323C53"/>
                </a:solidFill>
                <a:latin typeface="Gotham-Medium"/>
                <a:cs typeface="Gotham-Medium"/>
              </a:rPr>
              <a:t>Am I on the right track?</a:t>
            </a:r>
          </a:p>
          <a:p>
            <a:pPr>
              <a:lnSpc>
                <a:spcPts val="1460"/>
              </a:lnSpc>
              <a:spcBef>
                <a:spcPts val="1800"/>
              </a:spcBef>
            </a:pPr>
            <a:r>
              <a:rPr lang="en-US" sz="1050" dirty="0">
                <a:latin typeface="Gotham-Book"/>
                <a:cs typeface="Gotham-Book"/>
              </a:rPr>
              <a:t>After you finish the first two topics, you should be able to build a solid </a:t>
            </a:r>
            <a:r>
              <a:rPr lang="en-US" sz="1050" u="sng" dirty="0">
                <a:latin typeface="Gotham-Book"/>
                <a:cs typeface="Gotham-Book"/>
              </a:rPr>
              <a:t>Problem Hypothesis</a:t>
            </a:r>
            <a:r>
              <a:rPr lang="en-US" sz="1050" dirty="0">
                <a:latin typeface="Gotham-Book"/>
                <a:cs typeface="Gotham-Book"/>
              </a:rPr>
              <a:t> by filling in the blanks in statements like these with the answers you distilled.</a:t>
            </a:r>
          </a:p>
          <a:p>
            <a:endParaRPr lang="en-US" sz="900" dirty="0">
              <a:solidFill>
                <a:srgbClr val="323C53"/>
              </a:solidFill>
              <a:latin typeface="Gotham-Book"/>
              <a:cs typeface="Gotham-Book"/>
            </a:endParaRPr>
          </a:p>
          <a:p>
            <a:pPr>
              <a:spcBef>
                <a:spcPts val="600"/>
              </a:spcBef>
              <a:spcAft>
                <a:spcPts val="900"/>
              </a:spcAft>
            </a:pPr>
            <a:r>
              <a:rPr lang="en-US" sz="1050" i="1" dirty="0">
                <a:solidFill>
                  <a:srgbClr val="2D92AA"/>
                </a:solidFill>
                <a:latin typeface="Gotham-Book"/>
                <a:cs typeface="Gotham-Book"/>
              </a:rPr>
              <a:t>We believe that [target users] have a problem with [specific task(s)]</a:t>
            </a:r>
          </a:p>
          <a:p>
            <a:pPr>
              <a:spcBef>
                <a:spcPts val="600"/>
              </a:spcBef>
              <a:spcAft>
                <a:spcPts val="900"/>
              </a:spcAft>
            </a:pPr>
            <a:r>
              <a:rPr lang="en-US" sz="1050" dirty="0">
                <a:latin typeface="Gotham-Book"/>
                <a:cs typeface="Gotham-Book"/>
              </a:rPr>
              <a:t>Or</a:t>
            </a:r>
          </a:p>
          <a:p>
            <a:pPr>
              <a:spcBef>
                <a:spcPts val="600"/>
              </a:spcBef>
              <a:spcAft>
                <a:spcPts val="900"/>
              </a:spcAft>
            </a:pPr>
            <a:r>
              <a:rPr lang="en-US" sz="1050" i="1" dirty="0">
                <a:solidFill>
                  <a:srgbClr val="2D92AA"/>
                </a:solidFill>
                <a:latin typeface="Gotham-Book"/>
                <a:cs typeface="Gotham-Book"/>
              </a:rPr>
              <a:t>Our hypothesis is that [customer segment] struggles with [specific activity]</a:t>
            </a:r>
          </a:p>
        </p:txBody>
      </p:sp>
      <p:sp>
        <p:nvSpPr>
          <p:cNvPr id="9" name="Header Placeholder 5"/>
          <p:cNvSpPr txBox="1">
            <a:spLocks/>
          </p:cNvSpPr>
          <p:nvPr/>
        </p:nvSpPr>
        <p:spPr>
          <a:xfrm>
            <a:off x="1752601" y="448734"/>
            <a:ext cx="6029977" cy="313267"/>
          </a:xfrm>
          <a:prstGeom prst="rect">
            <a:avLst/>
          </a:prstGeom>
        </p:spPr>
        <p:txBody>
          <a:bodyPr/>
          <a:lstStyle>
            <a:defPPr>
              <a:defRPr lang="en-US"/>
            </a:defPPr>
            <a:lvl1pPr>
              <a:defRPr>
                <a:solidFill>
                  <a:srgbClr val="2D92AA"/>
                </a:solidFill>
                <a:latin typeface="Gotham-Book"/>
                <a:cs typeface="Gotham-Book"/>
              </a:defRPr>
            </a:lvl1pPr>
          </a:lstStyle>
          <a:p>
            <a:r>
              <a:rPr lang="en-US" dirty="0"/>
              <a:t>Go/No-Go Assessment Guide</a:t>
            </a:r>
          </a:p>
        </p:txBody>
      </p:sp>
      <p:sp>
        <p:nvSpPr>
          <p:cNvPr id="10" name="Header Placeholder 5"/>
          <p:cNvSpPr txBox="1">
            <a:spLocks/>
          </p:cNvSpPr>
          <p:nvPr/>
        </p:nvSpPr>
        <p:spPr>
          <a:xfrm>
            <a:off x="9753600" y="457201"/>
            <a:ext cx="517277" cy="313267"/>
          </a:xfrm>
          <a:prstGeom prst="rect">
            <a:avLst/>
          </a:prstGeom>
          <a:ln>
            <a:noFill/>
          </a:ln>
        </p:spPr>
        <p:txBody>
          <a:bodyPr vert="horz" lIns="91440" tIns="45720" rIns="91440" bIns="45720" rtlCol="0"/>
          <a:lstStyle>
            <a:defPPr>
              <a:defRPr lang="en-US"/>
            </a:defPPr>
            <a:lvl1pPr marL="0" algn="l" defTabSz="457200" rtl="0" eaLnBrk="1" latinLnBrk="0" hangingPunct="1">
              <a:spcBef>
                <a:spcPts val="1200"/>
              </a:spcBef>
              <a:defRPr sz="1800" b="0" i="0" kern="1200">
                <a:solidFill>
                  <a:srgbClr val="F58220"/>
                </a:solidFill>
                <a:latin typeface="Gotham-Book"/>
                <a:ea typeface="+mn-ea"/>
                <a:cs typeface="Gotham-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solidFill>
                  <a:srgbClr val="2D92AA"/>
                </a:solidFill>
              </a:rPr>
              <a:t>02</a:t>
            </a:r>
          </a:p>
        </p:txBody>
      </p:sp>
      <p:sp>
        <p:nvSpPr>
          <p:cNvPr id="14" name="Notes Placeholder 2"/>
          <p:cNvSpPr txBox="1">
            <a:spLocks/>
          </p:cNvSpPr>
          <p:nvPr/>
        </p:nvSpPr>
        <p:spPr>
          <a:xfrm>
            <a:off x="1752600" y="2587346"/>
            <a:ext cx="5791200" cy="3713325"/>
          </a:xfrm>
          <a:prstGeom prst="rect">
            <a:avLst/>
          </a:prstGeom>
        </p:spPr>
        <p:txBody>
          <a:bodyPr/>
          <a:lstStyle/>
          <a:p>
            <a:pPr>
              <a:spcAft>
                <a:spcPts val="900"/>
              </a:spcAft>
            </a:pPr>
            <a:r>
              <a:rPr lang="en-US" sz="1600" dirty="0">
                <a:solidFill>
                  <a:srgbClr val="323C53"/>
                </a:solidFill>
                <a:latin typeface="Gotham-Medium"/>
                <a:cs typeface="Gotham-Medium"/>
              </a:rPr>
              <a:t>Start here for help with this topic</a:t>
            </a:r>
          </a:p>
          <a:p>
            <a:r>
              <a:rPr lang="en-US" sz="1200" dirty="0">
                <a:latin typeface="Gotham-Book"/>
                <a:cs typeface="Gotham-Book"/>
              </a:rPr>
              <a:t>Create a detailed profile describing how to recognize your ideal prospect. </a:t>
            </a:r>
          </a:p>
          <a:p>
            <a:pPr marL="341313" lvl="1" indent="-171450">
              <a:spcBef>
                <a:spcPts val="600"/>
              </a:spcBef>
              <a:buFont typeface="Arial"/>
              <a:buChar char="•"/>
            </a:pPr>
            <a:r>
              <a:rPr lang="en-US" sz="1050" dirty="0">
                <a:solidFill>
                  <a:srgbClr val="2D92AA"/>
                </a:solidFill>
                <a:latin typeface="Gotham-Book"/>
                <a:cs typeface="Gotham-Book"/>
              </a:rPr>
              <a:t>Choose the specific demographics that are important: age, location, gender, income level, education level, occupation, ethnic background, marital status, etc.</a:t>
            </a:r>
          </a:p>
          <a:p>
            <a:pPr marL="341313" lvl="1" indent="-171450">
              <a:spcBef>
                <a:spcPts val="600"/>
              </a:spcBef>
              <a:buFont typeface="Arial"/>
              <a:buChar char="•"/>
            </a:pPr>
            <a:r>
              <a:rPr lang="en-US" sz="1050" dirty="0">
                <a:solidFill>
                  <a:srgbClr val="2D92AA"/>
                </a:solidFill>
                <a:latin typeface="Gotham-Book"/>
                <a:cs typeface="Gotham-Book"/>
              </a:rPr>
              <a:t>Your description may include the kind of business your prospect works for and should delineate the business' size in employees and revenue. </a:t>
            </a:r>
          </a:p>
          <a:p>
            <a:pPr marL="341313" lvl="1" indent="-171450">
              <a:spcBef>
                <a:spcPts val="600"/>
              </a:spcBef>
              <a:buFont typeface="Arial"/>
              <a:buChar char="•"/>
            </a:pPr>
            <a:r>
              <a:rPr lang="en-US" sz="1050" dirty="0">
                <a:solidFill>
                  <a:srgbClr val="2D92AA"/>
                </a:solidFill>
                <a:latin typeface="Gotham-Book"/>
                <a:cs typeface="Gotham-Book"/>
              </a:rPr>
              <a:t>This profile will be helpful for determining the size of the total available market in the next topic.</a:t>
            </a:r>
          </a:p>
          <a:p>
            <a:pPr>
              <a:spcBef>
                <a:spcPts val="1200"/>
              </a:spcBef>
            </a:pPr>
            <a:r>
              <a:rPr lang="en-US" sz="1200" dirty="0">
                <a:latin typeface="Gotham-Book"/>
                <a:cs typeface="Gotham-Book"/>
              </a:rPr>
              <a:t>It might help to identify particular subsets of your total target market that you are NOT targeting</a:t>
            </a:r>
          </a:p>
          <a:p>
            <a:pPr marL="341313" lvl="1" indent="-171450">
              <a:spcBef>
                <a:spcPts val="600"/>
              </a:spcBef>
              <a:buFont typeface="Arial"/>
              <a:buChar char="•"/>
            </a:pPr>
            <a:r>
              <a:rPr lang="en-US" sz="1050" dirty="0">
                <a:solidFill>
                  <a:srgbClr val="2D92AA"/>
                </a:solidFill>
                <a:latin typeface="Gotham-Book"/>
                <a:cs typeface="Gotham-Book"/>
              </a:rPr>
              <a:t>E.g. All stay at home moms except those already selling products on eBay/</a:t>
            </a:r>
            <a:r>
              <a:rPr lang="en-US" sz="1050" dirty="0" err="1">
                <a:solidFill>
                  <a:srgbClr val="2D92AA"/>
                </a:solidFill>
                <a:latin typeface="Gotham-Book"/>
                <a:cs typeface="Gotham-Book"/>
              </a:rPr>
              <a:t>Etsy</a:t>
            </a:r>
            <a:endParaRPr lang="en-US" sz="1050" dirty="0">
              <a:solidFill>
                <a:srgbClr val="2D92AA"/>
              </a:solidFill>
              <a:latin typeface="Gotham-Book"/>
              <a:cs typeface="Gotham-Book"/>
            </a:endParaRPr>
          </a:p>
          <a:p>
            <a:pPr marL="341313" lvl="1" indent="-171450">
              <a:spcBef>
                <a:spcPts val="600"/>
              </a:spcBef>
              <a:buFont typeface="Arial"/>
              <a:buChar char="•"/>
            </a:pPr>
            <a:r>
              <a:rPr lang="en-US" sz="1050" dirty="0">
                <a:solidFill>
                  <a:srgbClr val="2D92AA"/>
                </a:solidFill>
                <a:latin typeface="Gotham-Book"/>
                <a:cs typeface="Gotham-Book"/>
              </a:rPr>
              <a:t>E.g. Any SMB based in the US, not including Hawaii or Alaska</a:t>
            </a:r>
          </a:p>
          <a:p>
            <a:pPr>
              <a:spcBef>
                <a:spcPts val="1200"/>
              </a:spcBef>
            </a:pPr>
            <a:r>
              <a:rPr lang="en-US" sz="1200" dirty="0">
                <a:latin typeface="Gotham-Book"/>
                <a:cs typeface="Gotham-Book"/>
              </a:rPr>
              <a:t>In most cases, this is where you look to identify your paying customer. However, you may find it useful to separate the </a:t>
            </a:r>
            <a:r>
              <a:rPr lang="en-US" sz="1200" u="sng" dirty="0">
                <a:latin typeface="Gotham-Book"/>
                <a:cs typeface="Gotham-Book"/>
              </a:rPr>
              <a:t>user</a:t>
            </a:r>
            <a:r>
              <a:rPr lang="en-US" sz="1200" dirty="0">
                <a:latin typeface="Gotham-Book"/>
                <a:cs typeface="Gotham-Book"/>
              </a:rPr>
              <a:t> from the </a:t>
            </a:r>
            <a:r>
              <a:rPr lang="en-US" sz="1200" u="sng" dirty="0">
                <a:latin typeface="Gotham-Book"/>
                <a:cs typeface="Gotham-Book"/>
              </a:rPr>
              <a:t>buyer</a:t>
            </a:r>
            <a:r>
              <a:rPr lang="en-US" sz="1200" dirty="0">
                <a:latin typeface="Gotham-Book"/>
                <a:cs typeface="Gotham-Book"/>
              </a:rPr>
              <a:t>.</a:t>
            </a:r>
          </a:p>
        </p:txBody>
      </p:sp>
      <p:cxnSp>
        <p:nvCxnSpPr>
          <p:cNvPr id="16" name="Straight Connector 15"/>
          <p:cNvCxnSpPr/>
          <p:nvPr/>
        </p:nvCxnSpPr>
        <p:spPr>
          <a:xfrm flipH="1">
            <a:off x="9829800" y="358320"/>
            <a:ext cx="851268" cy="0"/>
          </a:xfrm>
          <a:prstGeom prst="line">
            <a:avLst/>
          </a:prstGeom>
          <a:ln w="127000" cmpd="sng">
            <a:solidFill>
              <a:srgbClr val="2D92AA"/>
            </a:solidFill>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0366804" y="2286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0366804" y="5080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0366804" y="7112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0366804" y="8128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0366804" y="10160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10366804" y="12192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0366804" y="11176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0366804" y="9144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10366804" y="6096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10270878" y="358320"/>
            <a:ext cx="397123" cy="0"/>
          </a:xfrm>
          <a:prstGeom prst="line">
            <a:avLst/>
          </a:prstGeom>
          <a:ln w="104775" cmpd="sng">
            <a:solidFill>
              <a:schemeClr val="bg1"/>
            </a:solidFill>
            <a:tailEnd type="none"/>
          </a:ln>
        </p:spPr>
        <p:style>
          <a:lnRef idx="1">
            <a:schemeClr val="accent1"/>
          </a:lnRef>
          <a:fillRef idx="0">
            <a:schemeClr val="accent1"/>
          </a:fillRef>
          <a:effectRef idx="0">
            <a:schemeClr val="accent1"/>
          </a:effectRef>
          <a:fontRef idx="minor">
            <a:schemeClr val="tx1"/>
          </a:fontRef>
        </p:style>
      </p:cxnSp>
      <p:pic>
        <p:nvPicPr>
          <p:cNvPr id="37" name="Picture 36" descr="question mark-orang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46361" y="2678341"/>
            <a:ext cx="414597" cy="414597"/>
          </a:xfrm>
          <a:prstGeom prst="rect">
            <a:avLst/>
          </a:prstGeom>
        </p:spPr>
      </p:pic>
      <p:sp>
        <p:nvSpPr>
          <p:cNvPr id="4" name="Footer Placeholder 4">
            <a:extLst>
              <a:ext uri="{FF2B5EF4-FFF2-40B4-BE49-F238E27FC236}">
                <a16:creationId xmlns:a16="http://schemas.microsoft.com/office/drawing/2014/main" id="{52527F9A-BF70-C469-DCBA-A1D8D007F609}"/>
              </a:ext>
            </a:extLst>
          </p:cNvPr>
          <p:cNvSpPr txBox="1">
            <a:spLocks/>
          </p:cNvSpPr>
          <p:nvPr/>
        </p:nvSpPr>
        <p:spPr>
          <a:xfrm>
            <a:off x="131563" y="6474088"/>
            <a:ext cx="1743536" cy="342900"/>
          </a:xfrm>
          <a:prstGeom prst="rect">
            <a:avLst/>
          </a:prstGeom>
        </p:spPr>
        <p:txBody>
          <a:bodyPr vert="horz" lIns="91440" tIns="45720" rIns="91440" bIns="45720" rtlCol="0" anchor="ctr"/>
          <a:lstStyle>
            <a:defPPr>
              <a:defRPr lang="en-US"/>
            </a:defPPr>
            <a:lvl1pPr marL="0" algn="l" defTabSz="457200" rtl="0" eaLnBrk="1" latinLnBrk="0" hangingPunct="1">
              <a:defRPr sz="1100" b="0" i="0" kern="1200">
                <a:solidFill>
                  <a:srgbClr val="F58220"/>
                </a:solidFill>
                <a:latin typeface="Gotham-Book"/>
                <a:ea typeface="+mn-ea"/>
                <a:cs typeface="Gotham-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a:solidFill>
                  <a:srgbClr val="C7C7C7"/>
                </a:solidFill>
              </a:rPr>
              <a:t>©  </a:t>
            </a:r>
            <a:r>
              <a:rPr lang="is-IS" sz="1000" dirty="0">
                <a:solidFill>
                  <a:srgbClr val="C7C7C7"/>
                </a:solidFill>
              </a:rPr>
              <a:t>2023</a:t>
            </a:r>
            <a:r>
              <a:rPr lang="en-US" sz="1000" dirty="0">
                <a:solidFill>
                  <a:srgbClr val="C7C7C7"/>
                </a:solidFill>
              </a:rPr>
              <a:t> </a:t>
            </a:r>
            <a:r>
              <a:rPr lang="en-US" sz="1000" dirty="0" err="1">
                <a:solidFill>
                  <a:srgbClr val="C7C7C7"/>
                </a:solidFill>
              </a:rPr>
              <a:t>theProductPath</a:t>
            </a:r>
            <a:endParaRPr lang="en-US" sz="1000" dirty="0">
              <a:solidFill>
                <a:srgbClr val="C7C7C7"/>
              </a:solidFill>
            </a:endParaRPr>
          </a:p>
        </p:txBody>
      </p:sp>
    </p:spTree>
    <p:extLst>
      <p:ext uri="{BB962C8B-B14F-4D97-AF65-F5344CB8AC3E}">
        <p14:creationId xmlns:p14="http://schemas.microsoft.com/office/powerpoint/2010/main" val="57674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ounded Rectangle 91">
            <a:hlinkClick r:id="" action="ppaction://noaction" highlightClick="1"/>
            <a:hlinkHover r:id="" action="ppaction://noaction" highlightClick="1"/>
          </p:cNvPr>
          <p:cNvSpPr/>
          <p:nvPr/>
        </p:nvSpPr>
        <p:spPr>
          <a:xfrm>
            <a:off x="1628953" y="2015817"/>
            <a:ext cx="8977872" cy="969170"/>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400" dirty="0"/>
          </a:p>
        </p:txBody>
      </p:sp>
      <p:sp>
        <p:nvSpPr>
          <p:cNvPr id="3" name="Rounded Rectangle 2">
            <a:hlinkClick r:id="" action="ppaction://noaction" highlightClick="1"/>
            <a:hlinkHover r:id="" action="ppaction://noaction" highlightClick="1"/>
          </p:cNvPr>
          <p:cNvSpPr/>
          <p:nvPr/>
        </p:nvSpPr>
        <p:spPr>
          <a:xfrm>
            <a:off x="1623282" y="1113990"/>
            <a:ext cx="8977872" cy="612694"/>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400" dirty="0"/>
          </a:p>
        </p:txBody>
      </p:sp>
      <p:sp>
        <p:nvSpPr>
          <p:cNvPr id="2" name="Title 1"/>
          <p:cNvSpPr>
            <a:spLocks noGrp="1"/>
          </p:cNvSpPr>
          <p:nvPr>
            <p:ph type="title"/>
          </p:nvPr>
        </p:nvSpPr>
        <p:spPr>
          <a:xfrm>
            <a:off x="1690128" y="215676"/>
            <a:ext cx="8634972" cy="559748"/>
          </a:xfrm>
        </p:spPr>
        <p:txBody>
          <a:bodyPr>
            <a:normAutofit fontScale="90000"/>
          </a:bodyPr>
          <a:lstStyle/>
          <a:p>
            <a:r>
              <a:rPr lang="en-US" dirty="0">
                <a:solidFill>
                  <a:srgbClr val="F58220"/>
                </a:solidFill>
                <a:latin typeface="Gotham-Book"/>
                <a:cs typeface="Gotham-Book"/>
              </a:rPr>
              <a:t>Contents</a:t>
            </a:r>
          </a:p>
        </p:txBody>
      </p:sp>
      <p:sp>
        <p:nvSpPr>
          <p:cNvPr id="12" name="Text Placeholder 3"/>
          <p:cNvSpPr>
            <a:spLocks noGrp="1"/>
          </p:cNvSpPr>
          <p:nvPr>
            <p:ph type="body" sz="quarter" idx="4294967295"/>
          </p:nvPr>
        </p:nvSpPr>
        <p:spPr>
          <a:xfrm>
            <a:off x="2218676" y="1214668"/>
            <a:ext cx="2840038" cy="409982"/>
          </a:xfrm>
        </p:spPr>
        <p:txBody>
          <a:bodyPr anchor="ctr">
            <a:noAutofit/>
          </a:bodyPr>
          <a:lstStyle/>
          <a:p>
            <a:pPr marL="273050" indent="0">
              <a:lnSpc>
                <a:spcPct val="100000"/>
              </a:lnSpc>
              <a:spcBef>
                <a:spcPts val="0"/>
              </a:spcBef>
              <a:buNone/>
            </a:pPr>
            <a:r>
              <a:rPr lang="en-US" sz="1800" dirty="0">
                <a:solidFill>
                  <a:srgbClr val="323C53"/>
                </a:solidFill>
                <a:latin typeface="Gotham-Book"/>
                <a:cs typeface="Gotham-Book"/>
              </a:rPr>
              <a:t>Overview</a:t>
            </a:r>
          </a:p>
        </p:txBody>
      </p:sp>
      <p:sp>
        <p:nvSpPr>
          <p:cNvPr id="14" name="Text Placeholder 3"/>
          <p:cNvSpPr>
            <a:spLocks noGrp="1"/>
          </p:cNvSpPr>
          <p:nvPr>
            <p:ph type="body" sz="quarter" idx="4294967295"/>
          </p:nvPr>
        </p:nvSpPr>
        <p:spPr>
          <a:xfrm>
            <a:off x="2218676" y="2245165"/>
            <a:ext cx="3036888" cy="598488"/>
          </a:xfrm>
        </p:spPr>
        <p:txBody>
          <a:bodyPr vert="horz" lIns="0" tIns="45720" rIns="0" bIns="45720" rtlCol="0" anchor="ctr">
            <a:noAutofit/>
          </a:bodyPr>
          <a:lstStyle/>
          <a:p>
            <a:pPr marL="273050" indent="0">
              <a:lnSpc>
                <a:spcPct val="100000"/>
              </a:lnSpc>
              <a:spcBef>
                <a:spcPts val="0"/>
              </a:spcBef>
              <a:buNone/>
            </a:pPr>
            <a:r>
              <a:rPr lang="en-US" sz="1800" dirty="0">
                <a:solidFill>
                  <a:srgbClr val="323C53"/>
                </a:solidFill>
                <a:latin typeface="Gotham-Book"/>
                <a:cs typeface="Gotham-Book"/>
              </a:rPr>
              <a:t>Go/No-Go Slides</a:t>
            </a:r>
          </a:p>
        </p:txBody>
      </p:sp>
      <p:sp>
        <p:nvSpPr>
          <p:cNvPr id="17" name="Text Placeholder 3"/>
          <p:cNvSpPr>
            <a:spLocks noGrp="1"/>
          </p:cNvSpPr>
          <p:nvPr>
            <p:ph type="body" sz="quarter" idx="4294967295"/>
          </p:nvPr>
        </p:nvSpPr>
        <p:spPr>
          <a:xfrm>
            <a:off x="2209801" y="4606599"/>
            <a:ext cx="3288505" cy="502134"/>
          </a:xfrm>
        </p:spPr>
        <p:txBody>
          <a:bodyPr vert="horz" lIns="0" tIns="45720" rIns="0" bIns="45720" rtlCol="0" anchor="ctr">
            <a:noAutofit/>
          </a:bodyPr>
          <a:lstStyle/>
          <a:p>
            <a:pPr marL="273050" indent="0">
              <a:lnSpc>
                <a:spcPct val="100000"/>
              </a:lnSpc>
              <a:spcBef>
                <a:spcPts val="0"/>
              </a:spcBef>
              <a:buNone/>
            </a:pPr>
            <a:r>
              <a:rPr lang="en-US" sz="1800" dirty="0">
                <a:solidFill>
                  <a:srgbClr val="323C53"/>
                </a:solidFill>
                <a:latin typeface="Gotham-Book"/>
                <a:cs typeface="Gotham-Book"/>
              </a:rPr>
              <a:t>Full Reference Example</a:t>
            </a:r>
          </a:p>
        </p:txBody>
      </p:sp>
      <p:sp>
        <p:nvSpPr>
          <p:cNvPr id="18" name="Text Placeholder 3"/>
          <p:cNvSpPr>
            <a:spLocks noGrp="1"/>
          </p:cNvSpPr>
          <p:nvPr>
            <p:ph type="body" sz="quarter" idx="4294967295"/>
          </p:nvPr>
        </p:nvSpPr>
        <p:spPr>
          <a:xfrm>
            <a:off x="2218677" y="5517113"/>
            <a:ext cx="2701925" cy="803387"/>
          </a:xfrm>
        </p:spPr>
        <p:txBody>
          <a:bodyPr vert="horz" lIns="0" tIns="45720" rIns="0" bIns="45720" rtlCol="0" anchor="ctr">
            <a:noAutofit/>
          </a:bodyPr>
          <a:lstStyle/>
          <a:p>
            <a:pPr marL="273050" indent="0">
              <a:lnSpc>
                <a:spcPct val="100000"/>
              </a:lnSpc>
              <a:spcBef>
                <a:spcPts val="0"/>
              </a:spcBef>
              <a:buNone/>
            </a:pPr>
            <a:r>
              <a:rPr lang="en-US" sz="1800" dirty="0">
                <a:solidFill>
                  <a:srgbClr val="323C53"/>
                </a:solidFill>
                <a:latin typeface="Gotham-Book"/>
                <a:cs typeface="Gotham-Book"/>
              </a:rPr>
              <a:t>Tips &amp; more from </a:t>
            </a:r>
            <a:r>
              <a:rPr lang="en-US" sz="1800" dirty="0" err="1">
                <a:solidFill>
                  <a:srgbClr val="323C53"/>
                </a:solidFill>
                <a:latin typeface="Gotham-Book"/>
                <a:cs typeface="Gotham-Book"/>
              </a:rPr>
              <a:t>theProductPath</a:t>
            </a:r>
            <a:endParaRPr lang="en-US" sz="1800" dirty="0">
              <a:solidFill>
                <a:srgbClr val="323C53"/>
              </a:solidFill>
              <a:latin typeface="Gotham-Book"/>
              <a:cs typeface="Gotham-Book"/>
            </a:endParaRPr>
          </a:p>
        </p:txBody>
      </p:sp>
      <p:sp>
        <p:nvSpPr>
          <p:cNvPr id="72" name="Donut 71">
            <a:hlinkClick r:id="" action="ppaction://noaction" highlightClick="1"/>
          </p:cNvPr>
          <p:cNvSpPr/>
          <p:nvPr/>
        </p:nvSpPr>
        <p:spPr>
          <a:xfrm>
            <a:off x="1690128" y="2239777"/>
            <a:ext cx="676692" cy="676692"/>
          </a:xfrm>
          <a:prstGeom prst="donut">
            <a:avLst>
              <a:gd name="adj" fmla="val 8710"/>
            </a:avLst>
          </a:prstGeom>
          <a:solidFill>
            <a:srgbClr val="2D92AA"/>
          </a:solidFill>
          <a:ln>
            <a:solidFill>
              <a:srgbClr val="2D92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r>
              <a:rPr lang="en-US" dirty="0">
                <a:solidFill>
                  <a:srgbClr val="2D92AA"/>
                </a:solidFill>
                <a:latin typeface="Gotham-Light"/>
                <a:cs typeface="Gotham-Light"/>
              </a:rPr>
              <a:t>1</a:t>
            </a:r>
          </a:p>
        </p:txBody>
      </p:sp>
      <p:sp>
        <p:nvSpPr>
          <p:cNvPr id="73" name="Donut 72"/>
          <p:cNvSpPr/>
          <p:nvPr/>
        </p:nvSpPr>
        <p:spPr>
          <a:xfrm>
            <a:off x="1808785" y="4675776"/>
            <a:ext cx="422892" cy="422892"/>
          </a:xfrm>
          <a:prstGeom prst="donut">
            <a:avLst>
              <a:gd name="adj" fmla="val 9242"/>
            </a:avLst>
          </a:prstGeom>
          <a:solidFill>
            <a:srgbClr val="2D92AA"/>
          </a:solidFill>
          <a:ln>
            <a:solidFill>
              <a:srgbClr val="2D92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r>
              <a:rPr lang="en-US" dirty="0">
                <a:solidFill>
                  <a:srgbClr val="2D92AA"/>
                </a:solidFill>
                <a:latin typeface="Gotham-Light"/>
                <a:cs typeface="Gotham-Light"/>
              </a:rPr>
              <a:t>3</a:t>
            </a:r>
          </a:p>
        </p:txBody>
      </p:sp>
      <p:cxnSp>
        <p:nvCxnSpPr>
          <p:cNvPr id="75" name="Straight Connector 74"/>
          <p:cNvCxnSpPr>
            <a:stCxn id="79" idx="4"/>
            <a:endCxn id="73" idx="0"/>
          </p:cNvCxnSpPr>
          <p:nvPr/>
        </p:nvCxnSpPr>
        <p:spPr>
          <a:xfrm flipH="1">
            <a:off x="2020231" y="3924296"/>
            <a:ext cx="1922" cy="751481"/>
          </a:xfrm>
          <a:prstGeom prst="line">
            <a:avLst/>
          </a:prstGeom>
          <a:ln w="38100">
            <a:solidFill>
              <a:srgbClr val="2D92AA"/>
            </a:solidFill>
            <a:tailEnd type="none"/>
          </a:ln>
        </p:spPr>
        <p:style>
          <a:lnRef idx="1">
            <a:schemeClr val="accent1"/>
          </a:lnRef>
          <a:fillRef idx="0">
            <a:schemeClr val="accent1"/>
          </a:fillRef>
          <a:effectRef idx="0">
            <a:schemeClr val="accent1"/>
          </a:effectRef>
          <a:fontRef idx="minor">
            <a:schemeClr val="tx1"/>
          </a:fontRef>
        </p:style>
      </p:cxnSp>
      <p:sp>
        <p:nvSpPr>
          <p:cNvPr id="76" name="Donut 75"/>
          <p:cNvSpPr/>
          <p:nvPr/>
        </p:nvSpPr>
        <p:spPr>
          <a:xfrm>
            <a:off x="1805790" y="5709655"/>
            <a:ext cx="422892" cy="422892"/>
          </a:xfrm>
          <a:prstGeom prst="donut">
            <a:avLst>
              <a:gd name="adj" fmla="val 9251"/>
            </a:avLst>
          </a:prstGeom>
          <a:solidFill>
            <a:srgbClr val="2D92AA"/>
          </a:solidFill>
          <a:ln>
            <a:solidFill>
              <a:srgbClr val="2D92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r>
              <a:rPr lang="en-US" dirty="0">
                <a:solidFill>
                  <a:srgbClr val="2D92AA"/>
                </a:solidFill>
                <a:latin typeface="Gotham-Light"/>
                <a:cs typeface="Gotham-Light"/>
              </a:rPr>
              <a:t>4</a:t>
            </a:r>
          </a:p>
        </p:txBody>
      </p:sp>
      <p:cxnSp>
        <p:nvCxnSpPr>
          <p:cNvPr id="77" name="Straight Connector 76"/>
          <p:cNvCxnSpPr>
            <a:stCxn id="73" idx="4"/>
            <a:endCxn id="76" idx="0"/>
          </p:cNvCxnSpPr>
          <p:nvPr/>
        </p:nvCxnSpPr>
        <p:spPr>
          <a:xfrm flipH="1">
            <a:off x="2017237" y="5098669"/>
            <a:ext cx="2995" cy="610987"/>
          </a:xfrm>
          <a:prstGeom prst="line">
            <a:avLst/>
          </a:prstGeom>
          <a:ln w="38100">
            <a:solidFill>
              <a:srgbClr val="2D92AA"/>
            </a:solidFill>
            <a:tailEnd type="none"/>
          </a:ln>
        </p:spPr>
        <p:style>
          <a:lnRef idx="1">
            <a:schemeClr val="accent1"/>
          </a:lnRef>
          <a:fillRef idx="0">
            <a:schemeClr val="accent1"/>
          </a:fillRef>
          <a:effectRef idx="0">
            <a:schemeClr val="accent1"/>
          </a:effectRef>
          <a:fontRef idx="minor">
            <a:schemeClr val="tx1"/>
          </a:fontRef>
        </p:style>
      </p:cxnSp>
      <p:sp>
        <p:nvSpPr>
          <p:cNvPr id="79" name="Donut 78"/>
          <p:cNvSpPr/>
          <p:nvPr/>
        </p:nvSpPr>
        <p:spPr>
          <a:xfrm>
            <a:off x="1810707" y="3501403"/>
            <a:ext cx="422892" cy="422892"/>
          </a:xfrm>
          <a:prstGeom prst="donut">
            <a:avLst>
              <a:gd name="adj" fmla="val 8386"/>
            </a:avLst>
          </a:prstGeom>
          <a:solidFill>
            <a:srgbClr val="2D92AA"/>
          </a:solidFill>
          <a:ln>
            <a:solidFill>
              <a:srgbClr val="2D92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r>
              <a:rPr lang="en-US" dirty="0">
                <a:solidFill>
                  <a:srgbClr val="2D92AA"/>
                </a:solidFill>
                <a:latin typeface="Gotham-Light"/>
                <a:cs typeface="Gotham-Light"/>
              </a:rPr>
              <a:t>2</a:t>
            </a:r>
          </a:p>
        </p:txBody>
      </p:sp>
      <p:cxnSp>
        <p:nvCxnSpPr>
          <p:cNvPr id="80" name="Straight Connector 79"/>
          <p:cNvCxnSpPr>
            <a:stCxn id="79" idx="0"/>
            <a:endCxn id="72" idx="4"/>
          </p:cNvCxnSpPr>
          <p:nvPr/>
        </p:nvCxnSpPr>
        <p:spPr>
          <a:xfrm flipV="1">
            <a:off x="2022154" y="2916469"/>
            <a:ext cx="6321" cy="584934"/>
          </a:xfrm>
          <a:prstGeom prst="line">
            <a:avLst/>
          </a:prstGeom>
          <a:ln w="38100">
            <a:solidFill>
              <a:srgbClr val="2D92AA"/>
            </a:solidFill>
            <a:tailEnd type="none"/>
          </a:ln>
        </p:spPr>
        <p:style>
          <a:lnRef idx="1">
            <a:schemeClr val="accent1"/>
          </a:lnRef>
          <a:fillRef idx="0">
            <a:schemeClr val="accent1"/>
          </a:fillRef>
          <a:effectRef idx="0">
            <a:schemeClr val="accent1"/>
          </a:effectRef>
          <a:fontRef idx="minor">
            <a:schemeClr val="tx1"/>
          </a:fontRef>
        </p:style>
      </p:cxnSp>
      <p:sp>
        <p:nvSpPr>
          <p:cNvPr id="115" name="Donut 114"/>
          <p:cNvSpPr/>
          <p:nvPr/>
        </p:nvSpPr>
        <p:spPr>
          <a:xfrm>
            <a:off x="1817025" y="1208213"/>
            <a:ext cx="422892" cy="422892"/>
          </a:xfrm>
          <a:prstGeom prst="donut">
            <a:avLst>
              <a:gd name="adj" fmla="val 9251"/>
            </a:avLst>
          </a:prstGeom>
          <a:solidFill>
            <a:srgbClr val="2D92AA"/>
          </a:solidFill>
          <a:ln>
            <a:solidFill>
              <a:srgbClr val="2D92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600" dirty="0">
              <a:solidFill>
                <a:srgbClr val="2D92AA"/>
              </a:solidFill>
              <a:latin typeface="Gotham-Medium"/>
              <a:cs typeface="Gotham-Medium"/>
            </a:endParaRPr>
          </a:p>
        </p:txBody>
      </p:sp>
      <p:cxnSp>
        <p:nvCxnSpPr>
          <p:cNvPr id="116" name="Straight Connector 115"/>
          <p:cNvCxnSpPr>
            <a:stCxn id="72" idx="0"/>
            <a:endCxn id="115" idx="4"/>
          </p:cNvCxnSpPr>
          <p:nvPr/>
        </p:nvCxnSpPr>
        <p:spPr>
          <a:xfrm flipH="1" flipV="1">
            <a:off x="2028472" y="1631105"/>
            <a:ext cx="3" cy="608672"/>
          </a:xfrm>
          <a:prstGeom prst="line">
            <a:avLst/>
          </a:prstGeom>
          <a:ln w="38100">
            <a:solidFill>
              <a:srgbClr val="2D92AA"/>
            </a:solidFill>
            <a:tailEnd type="none"/>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0EE1015C-DA4A-0F12-DB96-6FBD65258A27}"/>
              </a:ext>
            </a:extLst>
          </p:cNvPr>
          <p:cNvGrpSpPr/>
          <p:nvPr/>
        </p:nvGrpSpPr>
        <p:grpSpPr>
          <a:xfrm>
            <a:off x="5502358" y="4700355"/>
            <a:ext cx="5010703" cy="324113"/>
            <a:chOff x="5502358" y="4700355"/>
            <a:chExt cx="5010703" cy="324113"/>
          </a:xfrm>
        </p:grpSpPr>
        <p:pic>
          <p:nvPicPr>
            <p:cNvPr id="105" name="Picture 10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69747" y="4724221"/>
              <a:ext cx="399676" cy="300247"/>
            </a:xfrm>
            <a:prstGeom prst="rect">
              <a:avLst/>
            </a:prstGeom>
            <a:ln>
              <a:solidFill>
                <a:srgbClr val="C7C7C7"/>
              </a:solidFill>
            </a:ln>
          </p:spPr>
        </p:pic>
        <p:pic>
          <p:nvPicPr>
            <p:cNvPr id="106" name="Picture 10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30818" y="4721569"/>
              <a:ext cx="399676" cy="300247"/>
            </a:xfrm>
            <a:prstGeom prst="rect">
              <a:avLst/>
            </a:prstGeom>
            <a:ln>
              <a:solidFill>
                <a:srgbClr val="C7C7C7"/>
              </a:solidFill>
            </a:ln>
          </p:spPr>
        </p:pic>
        <p:pic>
          <p:nvPicPr>
            <p:cNvPr id="107" name="Picture 10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91889" y="4718917"/>
              <a:ext cx="399676" cy="300247"/>
            </a:xfrm>
            <a:prstGeom prst="rect">
              <a:avLst/>
            </a:prstGeom>
            <a:ln>
              <a:solidFill>
                <a:srgbClr val="C7C7C7"/>
              </a:solidFill>
            </a:ln>
          </p:spPr>
        </p:pic>
        <p:pic>
          <p:nvPicPr>
            <p:cNvPr id="108" name="Picture 10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52960" y="4716265"/>
              <a:ext cx="399676" cy="300247"/>
            </a:xfrm>
            <a:prstGeom prst="rect">
              <a:avLst/>
            </a:prstGeom>
            <a:ln>
              <a:solidFill>
                <a:srgbClr val="C7C7C7"/>
              </a:solidFill>
            </a:ln>
          </p:spPr>
        </p:pic>
        <p:pic>
          <p:nvPicPr>
            <p:cNvPr id="109" name="Picture 10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814031" y="4713613"/>
              <a:ext cx="399676" cy="300247"/>
            </a:xfrm>
            <a:prstGeom prst="rect">
              <a:avLst/>
            </a:prstGeom>
            <a:ln>
              <a:solidFill>
                <a:srgbClr val="C7C7C7"/>
              </a:solidFill>
            </a:ln>
          </p:spPr>
        </p:pic>
        <p:pic>
          <p:nvPicPr>
            <p:cNvPr id="110" name="Picture 10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75102" y="4710961"/>
              <a:ext cx="399676" cy="300247"/>
            </a:xfrm>
            <a:prstGeom prst="rect">
              <a:avLst/>
            </a:prstGeom>
            <a:ln>
              <a:solidFill>
                <a:srgbClr val="C7C7C7"/>
              </a:solidFill>
            </a:ln>
          </p:spPr>
        </p:pic>
        <p:pic>
          <p:nvPicPr>
            <p:cNvPr id="111" name="Picture 1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736173" y="4710961"/>
              <a:ext cx="399676" cy="300247"/>
            </a:xfrm>
            <a:prstGeom prst="rect">
              <a:avLst/>
            </a:prstGeom>
            <a:ln>
              <a:solidFill>
                <a:srgbClr val="C7C7C7"/>
              </a:solidFill>
            </a:ln>
          </p:spPr>
        </p:pic>
        <p:pic>
          <p:nvPicPr>
            <p:cNvPr id="112" name="Picture 1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97244" y="4708309"/>
              <a:ext cx="399676" cy="300247"/>
            </a:xfrm>
            <a:prstGeom prst="rect">
              <a:avLst/>
            </a:prstGeom>
            <a:ln>
              <a:solidFill>
                <a:srgbClr val="C7C7C7"/>
              </a:solidFill>
            </a:ln>
          </p:spPr>
        </p:pic>
        <p:pic>
          <p:nvPicPr>
            <p:cNvPr id="113" name="Picture 11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58315" y="4705657"/>
              <a:ext cx="399676" cy="300247"/>
            </a:xfrm>
            <a:prstGeom prst="rect">
              <a:avLst/>
            </a:prstGeom>
            <a:ln>
              <a:solidFill>
                <a:srgbClr val="C7C7C7"/>
              </a:solidFill>
            </a:ln>
          </p:spPr>
        </p:pic>
        <p:pic>
          <p:nvPicPr>
            <p:cNvPr id="114" name="Picture 11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119387" y="4700355"/>
              <a:ext cx="393674" cy="295999"/>
            </a:xfrm>
            <a:prstGeom prst="rect">
              <a:avLst/>
            </a:prstGeom>
            <a:ln>
              <a:solidFill>
                <a:srgbClr val="C7C7C7"/>
              </a:solidFill>
            </a:ln>
          </p:spPr>
        </p:pic>
        <p:pic>
          <p:nvPicPr>
            <p:cNvPr id="7" name="Picture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502358" y="4717375"/>
              <a:ext cx="406327" cy="305751"/>
            </a:xfrm>
            <a:prstGeom prst="rect">
              <a:avLst/>
            </a:prstGeom>
            <a:ln>
              <a:solidFill>
                <a:srgbClr val="C7C7C7"/>
              </a:solidFill>
            </a:ln>
          </p:spPr>
        </p:pic>
      </p:grpSp>
      <p:grpSp>
        <p:nvGrpSpPr>
          <p:cNvPr id="4" name="Group 3">
            <a:extLst>
              <a:ext uri="{FF2B5EF4-FFF2-40B4-BE49-F238E27FC236}">
                <a16:creationId xmlns:a16="http://schemas.microsoft.com/office/drawing/2014/main" id="{4A9C091F-05A0-FC3C-6C41-ACAE9F39155D}"/>
              </a:ext>
            </a:extLst>
          </p:cNvPr>
          <p:cNvGrpSpPr/>
          <p:nvPr/>
        </p:nvGrpSpPr>
        <p:grpSpPr>
          <a:xfrm>
            <a:off x="5507182" y="1257909"/>
            <a:ext cx="2032750" cy="347810"/>
            <a:chOff x="5507182" y="1257909"/>
            <a:chExt cx="2032750" cy="347810"/>
          </a:xfrm>
        </p:grpSpPr>
        <p:pic>
          <p:nvPicPr>
            <p:cNvPr id="54" name="Picture 53"/>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507182" y="1273847"/>
              <a:ext cx="435031" cy="326669"/>
            </a:xfrm>
            <a:prstGeom prst="rect">
              <a:avLst/>
            </a:prstGeom>
            <a:ln>
              <a:solidFill>
                <a:srgbClr val="C7C7C7"/>
              </a:solidFill>
            </a:ln>
          </p:spPr>
        </p:pic>
        <p:pic>
          <p:nvPicPr>
            <p:cNvPr id="135" name="Picture 134"/>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545762" y="1257910"/>
              <a:ext cx="448339" cy="337811"/>
            </a:xfrm>
            <a:prstGeom prst="rect">
              <a:avLst/>
            </a:prstGeom>
            <a:ln>
              <a:solidFill>
                <a:srgbClr val="C7C7C7"/>
              </a:solidFill>
            </a:ln>
          </p:spPr>
        </p:pic>
        <p:pic>
          <p:nvPicPr>
            <p:cNvPr id="9" name="Picture 8"/>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029446" y="1273644"/>
              <a:ext cx="429083" cy="322076"/>
            </a:xfrm>
            <a:prstGeom prst="rect">
              <a:avLst/>
            </a:prstGeom>
            <a:ln>
              <a:solidFill>
                <a:srgbClr val="C7C7C7"/>
              </a:solidFill>
            </a:ln>
          </p:spPr>
        </p:pic>
        <p:pic>
          <p:nvPicPr>
            <p:cNvPr id="8" name="Picture 7"/>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075375" y="1257909"/>
              <a:ext cx="464557" cy="347810"/>
            </a:xfrm>
            <a:prstGeom prst="rect">
              <a:avLst/>
            </a:prstGeom>
            <a:ln>
              <a:solidFill>
                <a:srgbClr val="C7C7C7"/>
              </a:solidFill>
            </a:ln>
          </p:spPr>
        </p:pic>
      </p:grpSp>
      <p:sp>
        <p:nvSpPr>
          <p:cNvPr id="57" name="Text Placeholder 3"/>
          <p:cNvSpPr txBox="1">
            <a:spLocks/>
          </p:cNvSpPr>
          <p:nvPr/>
        </p:nvSpPr>
        <p:spPr>
          <a:xfrm>
            <a:off x="2208060" y="3483460"/>
            <a:ext cx="3036888" cy="408775"/>
          </a:xfrm>
          <a:prstGeom prst="rect">
            <a:avLst/>
          </a:prstGeom>
        </p:spPr>
        <p:txBody>
          <a:bodyPr vert="horz" lIns="0" tIns="45720" rIns="0" bIns="45720" rtlCol="0" anchor="ctr">
            <a:noAutofit/>
          </a:bodyPr>
          <a:lstStyle>
            <a:lvl1pPr marL="182880" indent="-182880" algn="l" defTabSz="914400" rtl="0" eaLnBrk="1" latinLnBrk="0" hangingPunct="1">
              <a:lnSpc>
                <a:spcPct val="110000"/>
              </a:lnSpc>
              <a:spcBef>
                <a:spcPts val="900"/>
              </a:spcBef>
              <a:spcAft>
                <a:spcPts val="0"/>
              </a:spcAft>
              <a:buClr>
                <a:schemeClr val="accent6"/>
              </a:buClr>
              <a:buFont typeface="Arial" pitchFamily="34" charset="0"/>
              <a:buChar char="•"/>
              <a:defRPr sz="2000" kern="1200">
                <a:solidFill>
                  <a:schemeClr val="tx2"/>
                </a:solidFill>
                <a:latin typeface="+mn-lt"/>
                <a:ea typeface="+mn-ea"/>
                <a:cs typeface="+mn-cs"/>
              </a:defRPr>
            </a:lvl1pPr>
            <a:lvl2pPr marL="742950" indent="-285750" algn="l" defTabSz="914400" rtl="0" eaLnBrk="1" latinLnBrk="0" hangingPunct="1">
              <a:lnSpc>
                <a:spcPct val="110000"/>
              </a:lnSpc>
              <a:spcBef>
                <a:spcPts val="900"/>
              </a:spcBef>
              <a:spcAft>
                <a:spcPts val="0"/>
              </a:spcAft>
              <a:buFont typeface="Arial" pitchFamily="34" charset="0"/>
              <a:buChar char="–"/>
              <a:defRPr sz="1800" kern="1200">
                <a:solidFill>
                  <a:schemeClr val="tx2"/>
                </a:solidFill>
                <a:latin typeface="+mn-lt"/>
                <a:ea typeface="+mn-ea"/>
                <a:cs typeface="+mn-cs"/>
              </a:defRPr>
            </a:lvl2pPr>
            <a:lvl3pPr marL="1097280" indent="-182880" algn="l" defTabSz="914400" rtl="0" eaLnBrk="1" latinLnBrk="0" hangingPunct="1">
              <a:lnSpc>
                <a:spcPct val="110000"/>
              </a:lnSpc>
              <a:spcBef>
                <a:spcPts val="900"/>
              </a:spcBef>
              <a:spcAft>
                <a:spcPts val="0"/>
              </a:spcAft>
              <a:buFont typeface="Arial"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110000"/>
              </a:lnSpc>
              <a:spcBef>
                <a:spcPts val="900"/>
              </a:spcBef>
              <a:spcAft>
                <a:spcPts val="0"/>
              </a:spcAft>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10000"/>
              </a:lnSpc>
              <a:spcBef>
                <a:spcPts val="900"/>
              </a:spcBef>
              <a:spcAft>
                <a:spcPts val="0"/>
              </a:spcAft>
              <a:buFont typeface="Arial"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3050" indent="0">
              <a:lnSpc>
                <a:spcPct val="100000"/>
              </a:lnSpc>
              <a:spcBef>
                <a:spcPts val="0"/>
              </a:spcBef>
              <a:buNone/>
            </a:pPr>
            <a:r>
              <a:rPr lang="en-US" sz="1800" dirty="0">
                <a:solidFill>
                  <a:srgbClr val="323C53"/>
                </a:solidFill>
                <a:latin typeface="Gotham-Book"/>
                <a:cs typeface="Gotham-Book"/>
              </a:rPr>
              <a:t>Assessment Guide</a:t>
            </a:r>
          </a:p>
        </p:txBody>
      </p:sp>
      <p:grpSp>
        <p:nvGrpSpPr>
          <p:cNvPr id="5" name="Group 4">
            <a:extLst>
              <a:ext uri="{FF2B5EF4-FFF2-40B4-BE49-F238E27FC236}">
                <a16:creationId xmlns:a16="http://schemas.microsoft.com/office/drawing/2014/main" id="{B043349A-5292-45FF-32E8-72B7281B3A19}"/>
              </a:ext>
            </a:extLst>
          </p:cNvPr>
          <p:cNvGrpSpPr/>
          <p:nvPr/>
        </p:nvGrpSpPr>
        <p:grpSpPr>
          <a:xfrm>
            <a:off x="5462514" y="2102337"/>
            <a:ext cx="5059423" cy="576377"/>
            <a:chOff x="5462514" y="2102337"/>
            <a:chExt cx="5059423" cy="576377"/>
          </a:xfrm>
        </p:grpSpPr>
        <p:pic>
          <p:nvPicPr>
            <p:cNvPr id="59" name="Picture 58"/>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515500" y="2376678"/>
              <a:ext cx="401728" cy="302036"/>
            </a:xfrm>
            <a:prstGeom prst="rect">
              <a:avLst/>
            </a:prstGeom>
            <a:ln>
              <a:solidFill>
                <a:srgbClr val="C7C7C7"/>
              </a:solidFill>
            </a:ln>
          </p:spPr>
        </p:pic>
        <p:pic>
          <p:nvPicPr>
            <p:cNvPr id="60" name="Picture 5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78623" y="2376219"/>
              <a:ext cx="399676" cy="300247"/>
            </a:xfrm>
            <a:prstGeom prst="rect">
              <a:avLst/>
            </a:prstGeom>
            <a:ln>
              <a:solidFill>
                <a:srgbClr val="C7C7C7"/>
              </a:solidFill>
            </a:ln>
          </p:spPr>
        </p:pic>
        <p:pic>
          <p:nvPicPr>
            <p:cNvPr id="61" name="Picture 6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39694" y="2373567"/>
              <a:ext cx="399676" cy="300247"/>
            </a:xfrm>
            <a:prstGeom prst="rect">
              <a:avLst/>
            </a:prstGeom>
            <a:ln>
              <a:solidFill>
                <a:srgbClr val="C7C7C7"/>
              </a:solidFill>
            </a:ln>
          </p:spPr>
        </p:pic>
        <p:pic>
          <p:nvPicPr>
            <p:cNvPr id="62" name="Picture 6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00765" y="2370915"/>
              <a:ext cx="399676" cy="300247"/>
            </a:xfrm>
            <a:prstGeom prst="rect">
              <a:avLst/>
            </a:prstGeom>
            <a:ln>
              <a:solidFill>
                <a:srgbClr val="C7C7C7"/>
              </a:solidFill>
            </a:ln>
          </p:spPr>
        </p:pic>
        <p:pic>
          <p:nvPicPr>
            <p:cNvPr id="63" name="Picture 6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61836" y="2368263"/>
              <a:ext cx="399676" cy="300247"/>
            </a:xfrm>
            <a:prstGeom prst="rect">
              <a:avLst/>
            </a:prstGeom>
            <a:ln>
              <a:solidFill>
                <a:srgbClr val="C7C7C7"/>
              </a:solidFill>
            </a:ln>
          </p:spPr>
        </p:pic>
        <p:pic>
          <p:nvPicPr>
            <p:cNvPr id="64" name="Picture 6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822907" y="2365611"/>
              <a:ext cx="399676" cy="300247"/>
            </a:xfrm>
            <a:prstGeom prst="rect">
              <a:avLst/>
            </a:prstGeom>
            <a:ln>
              <a:solidFill>
                <a:srgbClr val="C7C7C7"/>
              </a:solidFill>
            </a:ln>
          </p:spPr>
        </p:pic>
        <p:pic>
          <p:nvPicPr>
            <p:cNvPr id="65" name="Picture 6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83978" y="2362959"/>
              <a:ext cx="399676" cy="300247"/>
            </a:xfrm>
            <a:prstGeom prst="rect">
              <a:avLst/>
            </a:prstGeom>
            <a:ln>
              <a:solidFill>
                <a:srgbClr val="C7C7C7"/>
              </a:solidFill>
            </a:ln>
          </p:spPr>
        </p:pic>
        <p:pic>
          <p:nvPicPr>
            <p:cNvPr id="66" name="Picture 6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745049" y="2362959"/>
              <a:ext cx="399676" cy="300247"/>
            </a:xfrm>
            <a:prstGeom prst="rect">
              <a:avLst/>
            </a:prstGeom>
            <a:ln>
              <a:solidFill>
                <a:srgbClr val="C7C7C7"/>
              </a:solidFill>
            </a:ln>
          </p:spPr>
        </p:pic>
        <p:pic>
          <p:nvPicPr>
            <p:cNvPr id="67" name="Picture 6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06120" y="2360307"/>
              <a:ext cx="399676" cy="300247"/>
            </a:xfrm>
            <a:prstGeom prst="rect">
              <a:avLst/>
            </a:prstGeom>
            <a:ln>
              <a:solidFill>
                <a:srgbClr val="C7C7C7"/>
              </a:solidFill>
            </a:ln>
          </p:spPr>
        </p:pic>
        <p:pic>
          <p:nvPicPr>
            <p:cNvPr id="68" name="Picture 6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67191" y="2357655"/>
              <a:ext cx="399676" cy="300247"/>
            </a:xfrm>
            <a:prstGeom prst="rect">
              <a:avLst/>
            </a:prstGeom>
            <a:ln>
              <a:solidFill>
                <a:srgbClr val="C7C7C7"/>
              </a:solidFill>
            </a:ln>
          </p:spPr>
        </p:pic>
        <p:pic>
          <p:nvPicPr>
            <p:cNvPr id="70" name="Picture 6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128263" y="2352353"/>
              <a:ext cx="393674" cy="295999"/>
            </a:xfrm>
            <a:prstGeom prst="rect">
              <a:avLst/>
            </a:prstGeom>
            <a:ln>
              <a:solidFill>
                <a:srgbClr val="C7C7C7"/>
              </a:solidFill>
            </a:ln>
          </p:spPr>
        </p:pic>
        <p:sp>
          <p:nvSpPr>
            <p:cNvPr id="10" name="TextBox 9"/>
            <p:cNvSpPr txBox="1"/>
            <p:nvPr/>
          </p:nvSpPr>
          <p:spPr>
            <a:xfrm>
              <a:off x="5462514" y="2102337"/>
              <a:ext cx="434734" cy="261610"/>
            </a:xfrm>
            <a:prstGeom prst="rect">
              <a:avLst/>
            </a:prstGeom>
            <a:noFill/>
          </p:spPr>
          <p:txBody>
            <a:bodyPr wrap="none" rtlCol="0">
              <a:spAutoFit/>
            </a:bodyPr>
            <a:lstStyle/>
            <a:p>
              <a:pPr>
                <a:buClr>
                  <a:schemeClr val="accent6"/>
                </a:buClr>
              </a:pPr>
              <a:r>
                <a:rPr lang="en-US" sz="1100" dirty="0">
                  <a:solidFill>
                    <a:srgbClr val="F58220"/>
                  </a:solidFill>
                  <a:latin typeface="Gotham-Book"/>
                  <a:cs typeface="Gotham-Book"/>
                </a:rPr>
                <a:t>Title</a:t>
              </a:r>
            </a:p>
          </p:txBody>
        </p:sp>
        <p:cxnSp>
          <p:nvCxnSpPr>
            <p:cNvPr id="13" name="Straight Connector 12"/>
            <p:cNvCxnSpPr/>
            <p:nvPr/>
          </p:nvCxnSpPr>
          <p:spPr>
            <a:xfrm>
              <a:off x="5975953" y="2145652"/>
              <a:ext cx="0" cy="173966"/>
            </a:xfrm>
            <a:prstGeom prst="line">
              <a:avLst/>
            </a:prstGeom>
            <a:ln w="9525" cmpd="sng">
              <a:tailEnd type="none"/>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0067172" y="2145652"/>
              <a:ext cx="0" cy="173966"/>
            </a:xfrm>
            <a:prstGeom prst="line">
              <a:avLst/>
            </a:prstGeom>
            <a:ln w="9525" cmpd="sng">
              <a:tailEnd type="none"/>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5975953" y="2237331"/>
              <a:ext cx="4090914" cy="0"/>
            </a:xfrm>
            <a:prstGeom prst="line">
              <a:avLst/>
            </a:prstGeom>
            <a:ln w="9525" cmpd="sng">
              <a:tailEnd type="none"/>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7082725" y="2102337"/>
              <a:ext cx="1356462" cy="261610"/>
            </a:xfrm>
            <a:prstGeom prst="rect">
              <a:avLst/>
            </a:prstGeom>
            <a:solidFill>
              <a:schemeClr val="bg1"/>
            </a:solidFill>
          </p:spPr>
          <p:txBody>
            <a:bodyPr wrap="none" rtlCol="0">
              <a:spAutoFit/>
            </a:bodyPr>
            <a:lstStyle/>
            <a:p>
              <a:pPr>
                <a:buClr>
                  <a:schemeClr val="accent6"/>
                </a:buClr>
              </a:pPr>
              <a:r>
                <a:rPr lang="en-US" sz="1100" dirty="0">
                  <a:solidFill>
                    <a:srgbClr val="F58220"/>
                  </a:solidFill>
                  <a:latin typeface="Gotham-Book"/>
                  <a:cs typeface="Gotham-Book"/>
                </a:rPr>
                <a:t>9 Assessment Topics</a:t>
              </a:r>
            </a:p>
          </p:txBody>
        </p:sp>
        <p:pic>
          <p:nvPicPr>
            <p:cNvPr id="22" name="Picture 21" descr="stoplight_orange.png"/>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0221588" y="2134708"/>
              <a:ext cx="194908" cy="194908"/>
            </a:xfrm>
            <a:prstGeom prst="rect">
              <a:avLst/>
            </a:prstGeom>
          </p:spPr>
        </p:pic>
      </p:grpSp>
      <p:grpSp>
        <p:nvGrpSpPr>
          <p:cNvPr id="16" name="Group 15"/>
          <p:cNvGrpSpPr/>
          <p:nvPr/>
        </p:nvGrpSpPr>
        <p:grpSpPr>
          <a:xfrm>
            <a:off x="5462515" y="2934992"/>
            <a:ext cx="4946743" cy="1542677"/>
            <a:chOff x="6146332" y="501779"/>
            <a:chExt cx="4946743" cy="1542677"/>
          </a:xfrm>
        </p:grpSpPr>
        <p:pic>
          <p:nvPicPr>
            <p:cNvPr id="6" name="Picture 5"/>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6146332" y="501779"/>
              <a:ext cx="4936450" cy="504685"/>
            </a:xfrm>
            <a:prstGeom prst="rect">
              <a:avLst/>
            </a:prstGeom>
          </p:spPr>
        </p:pic>
        <p:pic>
          <p:nvPicPr>
            <p:cNvPr id="11" name="Picture 10"/>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6146332" y="1003544"/>
              <a:ext cx="4936450" cy="520456"/>
            </a:xfrm>
            <a:prstGeom prst="rect">
              <a:avLst/>
            </a:prstGeom>
          </p:spPr>
        </p:pic>
        <p:pic>
          <p:nvPicPr>
            <p:cNvPr id="15" name="Picture 14"/>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6148740" y="1524000"/>
              <a:ext cx="4944335" cy="520456"/>
            </a:xfrm>
            <a:prstGeom prst="rect">
              <a:avLst/>
            </a:prstGeom>
          </p:spPr>
        </p:pic>
      </p:grpSp>
      <p:sp>
        <p:nvSpPr>
          <p:cNvPr id="93" name="Rounded Rectangle 92">
            <a:hlinkClick r:id="" action="ppaction://noaction" highlightClick="1"/>
            <a:hlinkHover r:id="" action="ppaction://noaction" highlightClick="1"/>
          </p:cNvPr>
          <p:cNvSpPr/>
          <p:nvPr/>
        </p:nvSpPr>
        <p:spPr>
          <a:xfrm>
            <a:off x="1705720" y="4572001"/>
            <a:ext cx="8895434" cy="592001"/>
          </a:xfrm>
          <a:prstGeom prst="round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400" dirty="0"/>
          </a:p>
        </p:txBody>
      </p:sp>
      <p:sp>
        <p:nvSpPr>
          <p:cNvPr id="83" name="Rounded Rectangle 82">
            <a:hlinkClick r:id="" action="ppaction://noaction" highlightClick="1"/>
            <a:hlinkHover r:id="" action="ppaction://noaction" highlightClick="1"/>
          </p:cNvPr>
          <p:cNvSpPr/>
          <p:nvPr/>
        </p:nvSpPr>
        <p:spPr>
          <a:xfrm>
            <a:off x="1594889" y="2877674"/>
            <a:ext cx="8895434" cy="1634015"/>
          </a:xfrm>
          <a:prstGeom prst="round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400" dirty="0"/>
          </a:p>
        </p:txBody>
      </p:sp>
      <p:grpSp>
        <p:nvGrpSpPr>
          <p:cNvPr id="21" name="Group 20">
            <a:extLst>
              <a:ext uri="{FF2B5EF4-FFF2-40B4-BE49-F238E27FC236}">
                <a16:creationId xmlns:a16="http://schemas.microsoft.com/office/drawing/2014/main" id="{27A4D294-66DC-ACD1-2D0B-9A090EE35C37}"/>
              </a:ext>
            </a:extLst>
          </p:cNvPr>
          <p:cNvGrpSpPr/>
          <p:nvPr/>
        </p:nvGrpSpPr>
        <p:grpSpPr>
          <a:xfrm>
            <a:off x="5486089" y="5715000"/>
            <a:ext cx="4267511" cy="378514"/>
            <a:chOff x="5486089" y="5715000"/>
            <a:chExt cx="4267511" cy="378514"/>
          </a:xfrm>
        </p:grpSpPr>
        <p:pic>
          <p:nvPicPr>
            <p:cNvPr id="132" name="Picture 131"/>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6576283" y="5722444"/>
              <a:ext cx="454569" cy="339369"/>
            </a:xfrm>
            <a:prstGeom prst="rect">
              <a:avLst/>
            </a:prstGeom>
            <a:ln>
              <a:solidFill>
                <a:srgbClr val="C7C7C7"/>
              </a:solidFill>
            </a:ln>
          </p:spPr>
        </p:pic>
        <p:pic>
          <p:nvPicPr>
            <p:cNvPr id="133" name="Picture 132"/>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7115028" y="5723221"/>
              <a:ext cx="446783" cy="337812"/>
            </a:xfrm>
            <a:prstGeom prst="rect">
              <a:avLst/>
            </a:prstGeom>
            <a:ln>
              <a:solidFill>
                <a:srgbClr val="C7C7C7"/>
              </a:solidFill>
            </a:ln>
          </p:spPr>
        </p:pic>
        <p:pic>
          <p:nvPicPr>
            <p:cNvPr id="134" name="Picture 133"/>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7645987" y="5723223"/>
              <a:ext cx="451453" cy="337811"/>
            </a:xfrm>
            <a:prstGeom prst="rect">
              <a:avLst/>
            </a:prstGeom>
            <a:ln>
              <a:solidFill>
                <a:srgbClr val="C7C7C7"/>
              </a:solidFill>
            </a:ln>
          </p:spPr>
        </p:pic>
        <p:pic>
          <p:nvPicPr>
            <p:cNvPr id="136" name="Picture 135"/>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6030498" y="5723222"/>
              <a:ext cx="461609" cy="347810"/>
            </a:xfrm>
            <a:prstGeom prst="rect">
              <a:avLst/>
            </a:prstGeom>
            <a:ln>
              <a:solidFill>
                <a:srgbClr val="C7C7C7"/>
              </a:solidFill>
            </a:ln>
          </p:spPr>
        </p:pic>
        <p:pic>
          <p:nvPicPr>
            <p:cNvPr id="55" name="Picture 54"/>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8181616" y="5718873"/>
              <a:ext cx="471817" cy="352102"/>
            </a:xfrm>
            <a:prstGeom prst="rect">
              <a:avLst/>
            </a:prstGeom>
            <a:ln>
              <a:solidFill>
                <a:srgbClr val="C7C7C7"/>
              </a:solidFill>
            </a:ln>
          </p:spPr>
        </p:pic>
        <p:pic>
          <p:nvPicPr>
            <p:cNvPr id="56" name="Picture 55"/>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8737609" y="5718222"/>
              <a:ext cx="469401" cy="352753"/>
            </a:xfrm>
            <a:prstGeom prst="rect">
              <a:avLst/>
            </a:prstGeom>
            <a:ln>
              <a:solidFill>
                <a:srgbClr val="C7C7C7"/>
              </a:solidFill>
            </a:ln>
          </p:spPr>
        </p:pic>
        <p:pic>
          <p:nvPicPr>
            <p:cNvPr id="69" name="Picture 68"/>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a:off x="9291184" y="5718874"/>
              <a:ext cx="462416" cy="347159"/>
            </a:xfrm>
            <a:prstGeom prst="rect">
              <a:avLst/>
            </a:prstGeom>
            <a:ln>
              <a:solidFill>
                <a:srgbClr val="C7C7C7"/>
              </a:solidFill>
            </a:ln>
          </p:spPr>
        </p:pic>
        <p:pic>
          <p:nvPicPr>
            <p:cNvPr id="19" name="Picture 18"/>
            <p:cNvPicPr>
              <a:picLocks noChangeAspect="1"/>
            </p:cNvPicPr>
            <p:nvPr/>
          </p:nvPicPr>
          <p:blipFill>
            <a:blip r:embed="rId22" cstate="print">
              <a:extLst>
                <a:ext uri="{28A0092B-C50C-407E-A947-70E740481C1C}">
                  <a14:useLocalDpi xmlns:a14="http://schemas.microsoft.com/office/drawing/2010/main"/>
                </a:ext>
              </a:extLst>
            </a:blip>
            <a:stretch>
              <a:fillRect/>
            </a:stretch>
          </p:blipFill>
          <p:spPr>
            <a:xfrm>
              <a:off x="5486089" y="5715000"/>
              <a:ext cx="488914" cy="378514"/>
            </a:xfrm>
            <a:prstGeom prst="rect">
              <a:avLst/>
            </a:prstGeom>
          </p:spPr>
        </p:pic>
      </p:grpSp>
    </p:spTree>
    <p:extLst>
      <p:ext uri="{BB962C8B-B14F-4D97-AF65-F5344CB8AC3E}">
        <p14:creationId xmlns:p14="http://schemas.microsoft.com/office/powerpoint/2010/main" val="617119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1" y="835994"/>
            <a:ext cx="6029977" cy="535607"/>
          </a:xfrm>
        </p:spPr>
        <p:txBody>
          <a:bodyPr vert="horz" lIns="91440" tIns="45720" rIns="91440" bIns="45720" rtlCol="0" anchor="ctr">
            <a:normAutofit/>
          </a:bodyPr>
          <a:lstStyle/>
          <a:p>
            <a:r>
              <a:rPr lang="en-US" sz="3200" dirty="0">
                <a:solidFill>
                  <a:srgbClr val="F5882C"/>
                </a:solidFill>
                <a:latin typeface="Gotham-Book"/>
                <a:cs typeface="Gotham-Book"/>
              </a:rPr>
              <a:t>Target Market</a:t>
            </a:r>
          </a:p>
        </p:txBody>
      </p:sp>
      <p:sp>
        <p:nvSpPr>
          <p:cNvPr id="9" name="Header Placeholder 5"/>
          <p:cNvSpPr txBox="1">
            <a:spLocks/>
          </p:cNvSpPr>
          <p:nvPr/>
        </p:nvSpPr>
        <p:spPr>
          <a:xfrm>
            <a:off x="1752601" y="448734"/>
            <a:ext cx="6029977" cy="313267"/>
          </a:xfrm>
          <a:prstGeom prst="rect">
            <a:avLst/>
          </a:prstGeom>
        </p:spPr>
        <p:txBody>
          <a:bodyPr/>
          <a:lstStyle>
            <a:defPPr>
              <a:defRPr lang="en-US"/>
            </a:defPPr>
            <a:lvl1pPr>
              <a:defRPr>
                <a:solidFill>
                  <a:srgbClr val="2D92AA"/>
                </a:solidFill>
                <a:latin typeface="Gotham-Book"/>
                <a:cs typeface="Gotham-Book"/>
              </a:defRPr>
            </a:lvl1pPr>
          </a:lstStyle>
          <a:p>
            <a:r>
              <a:rPr lang="en-US" dirty="0"/>
              <a:t>Go/No-Go Assessment Guide</a:t>
            </a:r>
          </a:p>
        </p:txBody>
      </p:sp>
      <p:sp>
        <p:nvSpPr>
          <p:cNvPr id="10" name="Header Placeholder 5"/>
          <p:cNvSpPr txBox="1">
            <a:spLocks/>
          </p:cNvSpPr>
          <p:nvPr/>
        </p:nvSpPr>
        <p:spPr>
          <a:xfrm>
            <a:off x="9753600" y="457201"/>
            <a:ext cx="613203" cy="313267"/>
          </a:xfrm>
          <a:prstGeom prst="rect">
            <a:avLst/>
          </a:prstGeom>
          <a:ln>
            <a:noFill/>
          </a:ln>
        </p:spPr>
        <p:txBody>
          <a:bodyPr vert="horz" lIns="91440" tIns="45720" rIns="91440" bIns="45720" rtlCol="0"/>
          <a:lstStyle>
            <a:defPPr>
              <a:defRPr lang="en-US"/>
            </a:defPPr>
            <a:lvl1pPr marL="0" algn="l" defTabSz="457200" rtl="0" eaLnBrk="1" latinLnBrk="0" hangingPunct="1">
              <a:spcBef>
                <a:spcPts val="1200"/>
              </a:spcBef>
              <a:defRPr sz="1800" b="0" i="0" kern="1200">
                <a:solidFill>
                  <a:srgbClr val="F58220"/>
                </a:solidFill>
                <a:latin typeface="Gotham-Book"/>
                <a:ea typeface="+mn-ea"/>
                <a:cs typeface="Gotham-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solidFill>
                  <a:srgbClr val="2D92AA"/>
                </a:solidFill>
              </a:rPr>
              <a:t>02</a:t>
            </a:r>
          </a:p>
        </p:txBody>
      </p:sp>
      <p:cxnSp>
        <p:nvCxnSpPr>
          <p:cNvPr id="16" name="Straight Connector 15"/>
          <p:cNvCxnSpPr/>
          <p:nvPr/>
        </p:nvCxnSpPr>
        <p:spPr>
          <a:xfrm flipH="1">
            <a:off x="9829800" y="358320"/>
            <a:ext cx="851268" cy="0"/>
          </a:xfrm>
          <a:prstGeom prst="line">
            <a:avLst/>
          </a:prstGeom>
          <a:ln w="127000" cmpd="sng">
            <a:solidFill>
              <a:srgbClr val="2D92AA"/>
            </a:solidFill>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0366804" y="2286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0366804" y="5080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0366804" y="7112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0366804" y="8128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0366804" y="10160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10366804" y="12192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0366804" y="11176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0366804" y="9144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10366804" y="6096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sp>
        <p:nvSpPr>
          <p:cNvPr id="29" name="Notes Placeholder 2"/>
          <p:cNvSpPr txBox="1">
            <a:spLocks/>
          </p:cNvSpPr>
          <p:nvPr/>
        </p:nvSpPr>
        <p:spPr>
          <a:xfrm>
            <a:off x="6699371" y="4060518"/>
            <a:ext cx="6108458" cy="4985364"/>
          </a:xfrm>
          <a:prstGeom prst="rect">
            <a:avLst/>
          </a:prstGeom>
        </p:spPr>
        <p:txBody>
          <a:bodyPr/>
          <a:lstStyle/>
          <a:p>
            <a:endParaRPr lang="en-US" dirty="0"/>
          </a:p>
        </p:txBody>
      </p:sp>
      <p:grpSp>
        <p:nvGrpSpPr>
          <p:cNvPr id="4" name="Group 3"/>
          <p:cNvGrpSpPr/>
          <p:nvPr/>
        </p:nvGrpSpPr>
        <p:grpSpPr>
          <a:xfrm>
            <a:off x="5065145" y="4054093"/>
            <a:ext cx="5059785" cy="767163"/>
            <a:chOff x="8364325" y="7281259"/>
            <a:chExt cx="5059785" cy="767163"/>
          </a:xfrm>
        </p:grpSpPr>
        <p:pic>
          <p:nvPicPr>
            <p:cNvPr id="32" name="Picture 31" descr="User_orang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364325" y="7304781"/>
              <a:ext cx="680867" cy="680867"/>
            </a:xfrm>
            <a:prstGeom prst="rect">
              <a:avLst/>
            </a:prstGeom>
          </p:spPr>
        </p:pic>
        <p:pic>
          <p:nvPicPr>
            <p:cNvPr id="33" name="Picture 32" descr="Customer_Research 2.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656947" y="7281259"/>
              <a:ext cx="767163" cy="767163"/>
            </a:xfrm>
            <a:prstGeom prst="rect">
              <a:avLst/>
            </a:prstGeom>
          </p:spPr>
        </p:pic>
        <p:sp>
          <p:nvSpPr>
            <p:cNvPr id="34" name="TextBox 33"/>
            <p:cNvSpPr txBox="1"/>
            <p:nvPr/>
          </p:nvSpPr>
          <p:spPr>
            <a:xfrm>
              <a:off x="8912033" y="7322227"/>
              <a:ext cx="3632252" cy="538609"/>
            </a:xfrm>
            <a:prstGeom prst="rect">
              <a:avLst/>
            </a:prstGeom>
            <a:noFill/>
          </p:spPr>
          <p:txBody>
            <a:bodyPr wrap="square" rtlCol="0">
              <a:spAutoFit/>
            </a:bodyPr>
            <a:lstStyle/>
            <a:p>
              <a:pPr algn="ctr">
                <a:spcAft>
                  <a:spcPts val="600"/>
                </a:spcAft>
              </a:pPr>
              <a:r>
                <a:rPr lang="en-US" sz="1200" u="sng" dirty="0">
                  <a:solidFill>
                    <a:srgbClr val="2D92AA"/>
                  </a:solidFill>
                  <a:latin typeface="Gotham-Book"/>
                  <a:cs typeface="Gotham-Book"/>
                </a:rPr>
                <a:t>He</a:t>
              </a:r>
              <a:r>
                <a:rPr lang="en-US" sz="1200" dirty="0">
                  <a:solidFill>
                    <a:srgbClr val="2D92AA"/>
                  </a:solidFill>
                  <a:latin typeface="Gotham-Book"/>
                  <a:cs typeface="Gotham-Book"/>
                </a:rPr>
                <a:t> has this problem</a:t>
              </a:r>
            </a:p>
            <a:p>
              <a:pPr algn="ctr"/>
              <a:r>
                <a:rPr lang="en-US" sz="1200" dirty="0">
                  <a:solidFill>
                    <a:srgbClr val="2D92AA"/>
                  </a:solidFill>
                  <a:latin typeface="Gotham-Book"/>
                  <a:cs typeface="Gotham-Book"/>
                </a:rPr>
                <a:t>How many of </a:t>
              </a:r>
              <a:r>
                <a:rPr lang="en-US" sz="1200" u="sng" dirty="0">
                  <a:solidFill>
                    <a:srgbClr val="2D92AA"/>
                  </a:solidFill>
                  <a:latin typeface="Gotham-Book"/>
                  <a:cs typeface="Gotham-Book"/>
                </a:rPr>
                <a:t>him</a:t>
              </a:r>
              <a:r>
                <a:rPr lang="en-US" sz="1200" dirty="0">
                  <a:solidFill>
                    <a:srgbClr val="2D92AA"/>
                  </a:solidFill>
                  <a:latin typeface="Gotham-Book"/>
                  <a:cs typeface="Gotham-Book"/>
                </a:rPr>
                <a:t> are out there</a:t>
              </a:r>
            </a:p>
          </p:txBody>
        </p:sp>
        <p:cxnSp>
          <p:nvCxnSpPr>
            <p:cNvPr id="35" name="Straight Arrow Connector 34"/>
            <p:cNvCxnSpPr/>
            <p:nvPr/>
          </p:nvCxnSpPr>
          <p:spPr>
            <a:xfrm flipH="1">
              <a:off x="8990134" y="7493164"/>
              <a:ext cx="686249" cy="10242"/>
            </a:xfrm>
            <a:prstGeom prst="straightConnector1">
              <a:avLst/>
            </a:prstGeom>
            <a:ln>
              <a:solidFill>
                <a:srgbClr val="2D92AA"/>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12021905" y="7727493"/>
              <a:ext cx="505765" cy="0"/>
            </a:xfrm>
            <a:prstGeom prst="straightConnector1">
              <a:avLst/>
            </a:prstGeom>
            <a:ln>
              <a:solidFill>
                <a:srgbClr val="2D92AA"/>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30" name="Rounded Rectangle 29"/>
          <p:cNvSpPr/>
          <p:nvPr/>
        </p:nvSpPr>
        <p:spPr>
          <a:xfrm>
            <a:off x="1731582" y="2667000"/>
            <a:ext cx="2528705" cy="3429000"/>
          </a:xfrm>
          <a:prstGeom prst="roundRect">
            <a:avLst>
              <a:gd name="adj" fmla="val 2064"/>
            </a:avLst>
          </a:prstGeom>
          <a:solidFill>
            <a:srgbClr val="323C53">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182880" rIns="182880" rtlCol="0" anchor="ctr"/>
          <a:lstStyle/>
          <a:p>
            <a:pPr>
              <a:spcAft>
                <a:spcPts val="1500"/>
              </a:spcAft>
            </a:pPr>
            <a:r>
              <a:rPr lang="en-US" sz="1600" dirty="0">
                <a:solidFill>
                  <a:prstClr val="white"/>
                </a:solidFill>
                <a:latin typeface="Gotham-Medium"/>
                <a:cs typeface="Gotham-Medium"/>
              </a:rPr>
              <a:t>Does this sound like personas?</a:t>
            </a:r>
          </a:p>
          <a:p>
            <a:pPr>
              <a:lnSpc>
                <a:spcPts val="1740"/>
              </a:lnSpc>
            </a:pPr>
            <a:r>
              <a:rPr lang="en-US" sz="1200" dirty="0">
                <a:solidFill>
                  <a:srgbClr val="FFFFFF"/>
                </a:solidFill>
                <a:latin typeface="Gotham-Book"/>
                <a:cs typeface="Gotham-Book"/>
              </a:rPr>
              <a:t>Yes! If you decide to move forward with this opportunity, it is likely that the team will use the information gathered in this step to jump start their work on true personas. </a:t>
            </a:r>
          </a:p>
        </p:txBody>
      </p:sp>
      <p:sp>
        <p:nvSpPr>
          <p:cNvPr id="31" name="Notes Placeholder 2"/>
          <p:cNvSpPr txBox="1">
            <a:spLocks/>
          </p:cNvSpPr>
          <p:nvPr/>
        </p:nvSpPr>
        <p:spPr>
          <a:xfrm>
            <a:off x="4724400" y="2587346"/>
            <a:ext cx="5715000" cy="3713325"/>
          </a:xfrm>
          <a:prstGeom prst="rect">
            <a:avLst/>
          </a:prstGeom>
        </p:spPr>
        <p:txBody>
          <a:bodyPr/>
          <a:lstStyle/>
          <a:p>
            <a:pPr>
              <a:spcAft>
                <a:spcPts val="900"/>
              </a:spcAft>
            </a:pPr>
            <a:r>
              <a:rPr lang="en-US" sz="1600" dirty="0">
                <a:solidFill>
                  <a:srgbClr val="323C53"/>
                </a:solidFill>
                <a:latin typeface="Gotham-Medium"/>
                <a:cs typeface="Gotham-Medium"/>
              </a:rPr>
              <a:t>The other half of the story…</a:t>
            </a:r>
          </a:p>
          <a:p>
            <a:pPr>
              <a:spcBef>
                <a:spcPts val="1200"/>
              </a:spcBef>
            </a:pPr>
            <a:r>
              <a:rPr lang="en-US" sz="1200" dirty="0">
                <a:latin typeface="Gotham-Book"/>
                <a:cs typeface="Gotham-Book"/>
              </a:rPr>
              <a:t>It is crucial that you understand your target user (and also your buyer, if separate). For the next topic, you must use this information captured here to help defined your true addressable market.</a:t>
            </a:r>
          </a:p>
          <a:p>
            <a:pPr>
              <a:spcBef>
                <a:spcPts val="1200"/>
              </a:spcBef>
            </a:pPr>
            <a:endParaRPr lang="en-US" sz="1200" dirty="0">
              <a:latin typeface="Gotham-Book"/>
              <a:cs typeface="Gotham-Book"/>
            </a:endParaRPr>
          </a:p>
          <a:p>
            <a:pPr>
              <a:spcBef>
                <a:spcPts val="1200"/>
              </a:spcBef>
            </a:pPr>
            <a:endParaRPr lang="en-US" sz="1200" dirty="0">
              <a:latin typeface="Gotham-Book"/>
              <a:cs typeface="Gotham-Book"/>
            </a:endParaRPr>
          </a:p>
          <a:p>
            <a:pPr>
              <a:spcBef>
                <a:spcPts val="1200"/>
              </a:spcBef>
            </a:pPr>
            <a:endParaRPr lang="en-US" sz="1200" dirty="0">
              <a:latin typeface="Gotham-Book"/>
              <a:cs typeface="Gotham-Book"/>
            </a:endParaRPr>
          </a:p>
          <a:p>
            <a:pPr>
              <a:spcBef>
                <a:spcPts val="1200"/>
              </a:spcBef>
            </a:pPr>
            <a:endParaRPr lang="en-US" sz="1200" dirty="0">
              <a:latin typeface="Gotham-Book"/>
              <a:cs typeface="Gotham-Book"/>
            </a:endParaRPr>
          </a:p>
          <a:p>
            <a:pPr>
              <a:spcBef>
                <a:spcPts val="1200"/>
              </a:spcBef>
            </a:pPr>
            <a:r>
              <a:rPr lang="en-US" sz="1200" dirty="0">
                <a:latin typeface="Gotham-Book"/>
                <a:cs typeface="Gotham-Book"/>
              </a:rPr>
              <a:t>Your addressable market is the total number of these users that you can try to reach.</a:t>
            </a:r>
          </a:p>
          <a:p>
            <a:pPr>
              <a:spcBef>
                <a:spcPts val="1200"/>
              </a:spcBef>
            </a:pPr>
            <a:r>
              <a:rPr lang="en-US" sz="1200" dirty="0">
                <a:latin typeface="Gotham-Book"/>
                <a:cs typeface="Gotham-Book"/>
              </a:rPr>
              <a:t>The more specific you can be in understanding your target customer, the better you’ll be at estimating the available population in the market.</a:t>
            </a:r>
          </a:p>
        </p:txBody>
      </p:sp>
      <p:sp>
        <p:nvSpPr>
          <p:cNvPr id="3" name="Footer Placeholder 4">
            <a:extLst>
              <a:ext uri="{FF2B5EF4-FFF2-40B4-BE49-F238E27FC236}">
                <a16:creationId xmlns:a16="http://schemas.microsoft.com/office/drawing/2014/main" id="{7FA06769-A626-246B-D14D-9635CE49A390}"/>
              </a:ext>
            </a:extLst>
          </p:cNvPr>
          <p:cNvSpPr txBox="1">
            <a:spLocks/>
          </p:cNvSpPr>
          <p:nvPr/>
        </p:nvSpPr>
        <p:spPr>
          <a:xfrm>
            <a:off x="131563" y="6474088"/>
            <a:ext cx="1743536" cy="342900"/>
          </a:xfrm>
          <a:prstGeom prst="rect">
            <a:avLst/>
          </a:prstGeom>
        </p:spPr>
        <p:txBody>
          <a:bodyPr vert="horz" lIns="91440" tIns="45720" rIns="91440" bIns="45720" rtlCol="0" anchor="ctr"/>
          <a:lstStyle>
            <a:defPPr>
              <a:defRPr lang="en-US"/>
            </a:defPPr>
            <a:lvl1pPr marL="0" algn="l" defTabSz="457200" rtl="0" eaLnBrk="1" latinLnBrk="0" hangingPunct="1">
              <a:defRPr sz="1100" b="0" i="0" kern="1200">
                <a:solidFill>
                  <a:srgbClr val="F58220"/>
                </a:solidFill>
                <a:latin typeface="Gotham-Book"/>
                <a:ea typeface="+mn-ea"/>
                <a:cs typeface="Gotham-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a:solidFill>
                  <a:srgbClr val="C7C7C7"/>
                </a:solidFill>
              </a:rPr>
              <a:t>©  </a:t>
            </a:r>
            <a:r>
              <a:rPr lang="is-IS" sz="1000" dirty="0">
                <a:solidFill>
                  <a:srgbClr val="C7C7C7"/>
                </a:solidFill>
              </a:rPr>
              <a:t>2023</a:t>
            </a:r>
            <a:r>
              <a:rPr lang="en-US" sz="1000" dirty="0">
                <a:solidFill>
                  <a:srgbClr val="C7C7C7"/>
                </a:solidFill>
              </a:rPr>
              <a:t> </a:t>
            </a:r>
            <a:r>
              <a:rPr lang="en-US" sz="1000" dirty="0" err="1">
                <a:solidFill>
                  <a:srgbClr val="C7C7C7"/>
                </a:solidFill>
              </a:rPr>
              <a:t>theProductPath</a:t>
            </a:r>
            <a:endParaRPr lang="en-US" sz="1000" dirty="0">
              <a:solidFill>
                <a:srgbClr val="C7C7C7"/>
              </a:solidFill>
            </a:endParaRPr>
          </a:p>
        </p:txBody>
      </p:sp>
    </p:spTree>
    <p:extLst>
      <p:ext uri="{BB962C8B-B14F-4D97-AF65-F5344CB8AC3E}">
        <p14:creationId xmlns:p14="http://schemas.microsoft.com/office/powerpoint/2010/main" val="2576151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1" y="835994"/>
            <a:ext cx="6029977" cy="535607"/>
          </a:xfrm>
        </p:spPr>
        <p:txBody>
          <a:bodyPr vert="horz" lIns="91440" tIns="45720" rIns="91440" bIns="45720" rtlCol="0" anchor="ctr">
            <a:normAutofit/>
          </a:bodyPr>
          <a:lstStyle/>
          <a:p>
            <a:r>
              <a:rPr lang="en-US" sz="3200" dirty="0">
                <a:solidFill>
                  <a:srgbClr val="F5882C"/>
                </a:solidFill>
                <a:latin typeface="Gotham-Book"/>
                <a:cs typeface="Gotham-Book"/>
              </a:rPr>
              <a:t>Market Size</a:t>
            </a:r>
          </a:p>
        </p:txBody>
      </p:sp>
      <p:sp>
        <p:nvSpPr>
          <p:cNvPr id="3" name="TextBox 2"/>
          <p:cNvSpPr txBox="1"/>
          <p:nvPr/>
        </p:nvSpPr>
        <p:spPr>
          <a:xfrm>
            <a:off x="7924801" y="2587345"/>
            <a:ext cx="2442003" cy="3813455"/>
          </a:xfrm>
          <a:prstGeom prst="rect">
            <a:avLst/>
          </a:prstGeom>
          <a:solidFill>
            <a:srgbClr val="EDEDED"/>
          </a:solidFill>
          <a:ln>
            <a:solidFill>
              <a:srgbClr val="C0C1C2"/>
            </a:solidFill>
          </a:ln>
        </p:spPr>
        <p:txBody>
          <a:bodyPr wrap="square" lIns="182880" tIns="228600" rIns="182880" rtlCol="0">
            <a:noAutofit/>
          </a:bodyPr>
          <a:lstStyle/>
          <a:p>
            <a:pPr marL="411480"/>
            <a:r>
              <a:rPr lang="en-US" sz="1200" dirty="0">
                <a:solidFill>
                  <a:srgbClr val="323C53"/>
                </a:solidFill>
                <a:latin typeface="Gotham-Medium"/>
                <a:cs typeface="Gotham-Medium"/>
              </a:rPr>
              <a:t>Additional Resources</a:t>
            </a:r>
          </a:p>
          <a:p>
            <a:pPr>
              <a:spcBef>
                <a:spcPts val="2400"/>
              </a:spcBef>
              <a:spcAft>
                <a:spcPts val="300"/>
              </a:spcAft>
            </a:pPr>
            <a:r>
              <a:rPr lang="en-US" sz="1050" dirty="0">
                <a:latin typeface="Gotham-Book"/>
                <a:cs typeface="Gotham-Book"/>
              </a:rPr>
              <a:t>Look for published reports from any trade associations, industry analysts, and advocacy groups.</a:t>
            </a:r>
          </a:p>
          <a:p>
            <a:pPr>
              <a:spcBef>
                <a:spcPts val="1800"/>
              </a:spcBef>
              <a:spcAft>
                <a:spcPts val="300"/>
              </a:spcAft>
            </a:pPr>
            <a:r>
              <a:rPr lang="en-US" sz="1050" dirty="0">
                <a:latin typeface="Gotham-Book"/>
                <a:cs typeface="Gotham-Book"/>
              </a:rPr>
              <a:t>As you identify potential competitors, scour their own websites for existing market data.</a:t>
            </a:r>
          </a:p>
        </p:txBody>
      </p:sp>
      <p:sp>
        <p:nvSpPr>
          <p:cNvPr id="9" name="Header Placeholder 5"/>
          <p:cNvSpPr txBox="1">
            <a:spLocks/>
          </p:cNvSpPr>
          <p:nvPr/>
        </p:nvSpPr>
        <p:spPr>
          <a:xfrm>
            <a:off x="1752601" y="448734"/>
            <a:ext cx="6029977" cy="313267"/>
          </a:xfrm>
          <a:prstGeom prst="rect">
            <a:avLst/>
          </a:prstGeom>
        </p:spPr>
        <p:txBody>
          <a:bodyPr/>
          <a:lstStyle>
            <a:defPPr>
              <a:defRPr lang="en-US"/>
            </a:defPPr>
            <a:lvl1pPr>
              <a:defRPr>
                <a:solidFill>
                  <a:srgbClr val="2D92AA"/>
                </a:solidFill>
                <a:latin typeface="Gotham-Book"/>
                <a:cs typeface="Gotham-Book"/>
              </a:defRPr>
            </a:lvl1pPr>
          </a:lstStyle>
          <a:p>
            <a:r>
              <a:rPr lang="en-US" dirty="0"/>
              <a:t>Go/No-Go Assessment Guide</a:t>
            </a:r>
          </a:p>
        </p:txBody>
      </p:sp>
      <p:sp>
        <p:nvSpPr>
          <p:cNvPr id="14" name="Notes Placeholder 2"/>
          <p:cNvSpPr txBox="1">
            <a:spLocks/>
          </p:cNvSpPr>
          <p:nvPr/>
        </p:nvSpPr>
        <p:spPr>
          <a:xfrm>
            <a:off x="1752600" y="2587346"/>
            <a:ext cx="5791200" cy="3713325"/>
          </a:xfrm>
          <a:prstGeom prst="rect">
            <a:avLst/>
          </a:prstGeom>
        </p:spPr>
        <p:txBody>
          <a:bodyPr/>
          <a:lstStyle/>
          <a:p>
            <a:pPr>
              <a:spcAft>
                <a:spcPts val="900"/>
              </a:spcAft>
            </a:pPr>
            <a:r>
              <a:rPr lang="en-US" sz="1600" dirty="0">
                <a:solidFill>
                  <a:srgbClr val="323C53"/>
                </a:solidFill>
                <a:latin typeface="Gotham-Medium"/>
                <a:cs typeface="Gotham-Medium"/>
              </a:rPr>
              <a:t>Start here for help with this topic</a:t>
            </a:r>
          </a:p>
          <a:p>
            <a:r>
              <a:rPr lang="en-US" sz="1200" dirty="0">
                <a:latin typeface="Gotham-Book"/>
                <a:cs typeface="Gotham-Book"/>
              </a:rPr>
              <a:t>How many companies fit your profile outlined in your target market? Think in terms of broad market appeal.</a:t>
            </a:r>
          </a:p>
          <a:p>
            <a:pPr>
              <a:spcBef>
                <a:spcPts val="1200"/>
              </a:spcBef>
            </a:pPr>
            <a:r>
              <a:rPr lang="en-US" sz="1200" dirty="0">
                <a:latin typeface="Gotham-Book"/>
                <a:cs typeface="Gotham-Book"/>
              </a:rPr>
              <a:t>If you are able to determine whether the market your targeting is growing, stable, or shrinking, use this insight to build the case.</a:t>
            </a:r>
          </a:p>
          <a:p>
            <a:pPr marL="341313" lvl="1" indent="-171450">
              <a:spcBef>
                <a:spcPts val="600"/>
              </a:spcBef>
              <a:buFont typeface="Arial"/>
              <a:buChar char="•"/>
            </a:pPr>
            <a:r>
              <a:rPr lang="en-US" sz="1050" dirty="0">
                <a:solidFill>
                  <a:srgbClr val="2D92AA"/>
                </a:solidFill>
                <a:latin typeface="Gotham-Book"/>
                <a:cs typeface="Gotham-Book"/>
              </a:rPr>
              <a:t>If you are targeting a niche market, be sure to highlight if that niche is growing (a good thing). How fast is it expected to grow in the next 1, 3, 5 years?</a:t>
            </a:r>
          </a:p>
          <a:p>
            <a:pPr marL="341313" lvl="1" indent="-171450">
              <a:spcBef>
                <a:spcPts val="600"/>
              </a:spcBef>
              <a:buFont typeface="Arial"/>
              <a:buChar char="•"/>
            </a:pPr>
            <a:r>
              <a:rPr lang="en-US" sz="1050" dirty="0">
                <a:solidFill>
                  <a:srgbClr val="2D92AA"/>
                </a:solidFill>
                <a:latin typeface="Gotham-Book"/>
                <a:cs typeface="Gotham-Book"/>
              </a:rPr>
              <a:t>If your market is or will likely be shrinking in the future, tie this information to the “Why now?” topic later on in the Assessment.</a:t>
            </a:r>
          </a:p>
          <a:p>
            <a:pPr>
              <a:spcBef>
                <a:spcPts val="1200"/>
              </a:spcBef>
            </a:pPr>
            <a:r>
              <a:rPr lang="en-US" sz="1200" dirty="0">
                <a:latin typeface="Gotham-Book"/>
                <a:cs typeface="Gotham-Book"/>
              </a:rPr>
              <a:t>Use one of these two approaches to zero in on your target market:</a:t>
            </a:r>
          </a:p>
        </p:txBody>
      </p:sp>
      <p:cxnSp>
        <p:nvCxnSpPr>
          <p:cNvPr id="18" name="Straight Connector 17"/>
          <p:cNvCxnSpPr/>
          <p:nvPr/>
        </p:nvCxnSpPr>
        <p:spPr>
          <a:xfrm flipH="1">
            <a:off x="10366804" y="2286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0366804" y="32748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0366804" y="7112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0366804" y="8128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0366804" y="10160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10366804" y="12192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0366804" y="11176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0366804" y="9144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10366804" y="6096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9753600" y="468541"/>
            <a:ext cx="927469" cy="412147"/>
            <a:chOff x="8229599" y="654653"/>
            <a:chExt cx="927469" cy="412147"/>
          </a:xfrm>
        </p:grpSpPr>
        <p:sp>
          <p:nvSpPr>
            <p:cNvPr id="10" name="Header Placeholder 5"/>
            <p:cNvSpPr txBox="1">
              <a:spLocks/>
            </p:cNvSpPr>
            <p:nvPr/>
          </p:nvSpPr>
          <p:spPr>
            <a:xfrm>
              <a:off x="8229599" y="753533"/>
              <a:ext cx="613204" cy="313267"/>
            </a:xfrm>
            <a:prstGeom prst="rect">
              <a:avLst/>
            </a:prstGeom>
            <a:ln>
              <a:noFill/>
            </a:ln>
          </p:spPr>
          <p:txBody>
            <a:bodyPr vert="horz" lIns="91440" tIns="45720" rIns="91440" bIns="45720" rtlCol="0"/>
            <a:lstStyle>
              <a:defPPr>
                <a:defRPr lang="en-US"/>
              </a:defPPr>
              <a:lvl1pPr marL="0" algn="l" defTabSz="457200" rtl="0" eaLnBrk="1" latinLnBrk="0" hangingPunct="1">
                <a:spcBef>
                  <a:spcPts val="1200"/>
                </a:spcBef>
                <a:defRPr sz="1800" b="0" i="0" kern="1200">
                  <a:solidFill>
                    <a:srgbClr val="F58220"/>
                  </a:solidFill>
                  <a:latin typeface="Gotham-Book"/>
                  <a:ea typeface="+mn-ea"/>
                  <a:cs typeface="Gotham-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solidFill>
                    <a:srgbClr val="2D92AA"/>
                  </a:solidFill>
                </a:rPr>
                <a:t>03</a:t>
              </a:r>
            </a:p>
          </p:txBody>
        </p:sp>
        <p:cxnSp>
          <p:nvCxnSpPr>
            <p:cNvPr id="16" name="Straight Connector 15"/>
            <p:cNvCxnSpPr/>
            <p:nvPr/>
          </p:nvCxnSpPr>
          <p:spPr>
            <a:xfrm flipH="1">
              <a:off x="8305800" y="654653"/>
              <a:ext cx="851268" cy="0"/>
            </a:xfrm>
            <a:prstGeom prst="line">
              <a:avLst/>
            </a:prstGeom>
            <a:ln w="127000" cmpd="sng">
              <a:solidFill>
                <a:srgbClr val="2D92AA"/>
              </a:solidFill>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8746877" y="654653"/>
              <a:ext cx="397123" cy="0"/>
            </a:xfrm>
            <a:prstGeom prst="line">
              <a:avLst/>
            </a:prstGeom>
            <a:ln w="104775" cmpd="sng">
              <a:solidFill>
                <a:schemeClr val="bg1"/>
              </a:solidFill>
              <a:tailEnd type="none"/>
            </a:ln>
          </p:spPr>
          <p:style>
            <a:lnRef idx="1">
              <a:schemeClr val="accent1"/>
            </a:lnRef>
            <a:fillRef idx="0">
              <a:schemeClr val="accent1"/>
            </a:fillRef>
            <a:effectRef idx="0">
              <a:schemeClr val="accent1"/>
            </a:effectRef>
            <a:fontRef idx="minor">
              <a:schemeClr val="tx1"/>
            </a:fontRef>
          </p:style>
        </p:cxnSp>
      </p:grpSp>
      <p:pic>
        <p:nvPicPr>
          <p:cNvPr id="29" name="Picture 28" descr="Browser_orang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77201" y="2743201"/>
            <a:ext cx="364835" cy="364835"/>
          </a:xfrm>
          <a:prstGeom prst="rect">
            <a:avLst/>
          </a:prstGeom>
        </p:spPr>
      </p:pic>
      <p:sp>
        <p:nvSpPr>
          <p:cNvPr id="5" name="Rounded Rectangle 4"/>
          <p:cNvSpPr/>
          <p:nvPr/>
        </p:nvSpPr>
        <p:spPr>
          <a:xfrm>
            <a:off x="1927680" y="5029201"/>
            <a:ext cx="2514600" cy="618095"/>
          </a:xfrm>
          <a:prstGeom prst="roundRect">
            <a:avLst>
              <a:gd name="adj" fmla="val 10466"/>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spcBef>
                <a:spcPts val="600"/>
              </a:spcBef>
            </a:pPr>
            <a:r>
              <a:rPr lang="en-US" sz="1050" dirty="0">
                <a:solidFill>
                  <a:srgbClr val="2D92AA"/>
                </a:solidFill>
                <a:latin typeface="Gotham-Book"/>
                <a:cs typeface="Gotham-Book"/>
              </a:rPr>
              <a:t>You can work up to the desired target number by aggregating smaller, individual data points</a:t>
            </a:r>
          </a:p>
        </p:txBody>
      </p:sp>
      <p:grpSp>
        <p:nvGrpSpPr>
          <p:cNvPr id="7" name="Group 6"/>
          <p:cNvGrpSpPr/>
          <p:nvPr/>
        </p:nvGrpSpPr>
        <p:grpSpPr>
          <a:xfrm>
            <a:off x="2667000" y="5647296"/>
            <a:ext cx="902208" cy="742229"/>
            <a:chOff x="4572000" y="1696171"/>
            <a:chExt cx="902208" cy="742229"/>
          </a:xfrm>
        </p:grpSpPr>
        <p:sp>
          <p:nvSpPr>
            <p:cNvPr id="6" name="Oval 5"/>
            <p:cNvSpPr/>
            <p:nvPr/>
          </p:nvSpPr>
          <p:spPr>
            <a:xfrm>
              <a:off x="4572000" y="1828800"/>
              <a:ext cx="304800" cy="304800"/>
            </a:xfrm>
            <a:prstGeom prst="ellipse">
              <a:avLst/>
            </a:pr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400" dirty="0"/>
            </a:p>
          </p:txBody>
        </p:sp>
        <p:sp>
          <p:nvSpPr>
            <p:cNvPr id="30" name="Oval 29"/>
            <p:cNvSpPr/>
            <p:nvPr/>
          </p:nvSpPr>
          <p:spPr>
            <a:xfrm>
              <a:off x="4876800" y="1696171"/>
              <a:ext cx="251901" cy="25190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400" dirty="0"/>
            </a:p>
          </p:txBody>
        </p:sp>
        <p:sp>
          <p:nvSpPr>
            <p:cNvPr id="31" name="Oval 30"/>
            <p:cNvSpPr/>
            <p:nvPr/>
          </p:nvSpPr>
          <p:spPr>
            <a:xfrm>
              <a:off x="5105400" y="2069592"/>
              <a:ext cx="368808" cy="3688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400" dirty="0"/>
            </a:p>
          </p:txBody>
        </p:sp>
        <p:sp>
          <p:nvSpPr>
            <p:cNvPr id="32" name="Oval 31"/>
            <p:cNvSpPr/>
            <p:nvPr/>
          </p:nvSpPr>
          <p:spPr>
            <a:xfrm>
              <a:off x="5144743" y="1778261"/>
              <a:ext cx="189257" cy="189257"/>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400" dirty="0"/>
            </a:p>
          </p:txBody>
        </p:sp>
        <p:sp>
          <p:nvSpPr>
            <p:cNvPr id="33" name="Oval 32"/>
            <p:cNvSpPr/>
            <p:nvPr/>
          </p:nvSpPr>
          <p:spPr>
            <a:xfrm>
              <a:off x="4916143" y="1981200"/>
              <a:ext cx="189257" cy="189257"/>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400" dirty="0"/>
            </a:p>
          </p:txBody>
        </p:sp>
        <p:sp>
          <p:nvSpPr>
            <p:cNvPr id="34" name="Oval 33"/>
            <p:cNvSpPr/>
            <p:nvPr/>
          </p:nvSpPr>
          <p:spPr>
            <a:xfrm>
              <a:off x="4750849" y="2168011"/>
              <a:ext cx="251901" cy="251901"/>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400" dirty="0"/>
            </a:p>
          </p:txBody>
        </p:sp>
      </p:grpSp>
      <p:sp>
        <p:nvSpPr>
          <p:cNvPr id="35" name="Rounded Rectangle 34"/>
          <p:cNvSpPr/>
          <p:nvPr/>
        </p:nvSpPr>
        <p:spPr>
          <a:xfrm>
            <a:off x="4791844" y="5029201"/>
            <a:ext cx="2675756" cy="618095"/>
          </a:xfrm>
          <a:prstGeom prst="roundRect">
            <a:avLst>
              <a:gd name="adj" fmla="val 10466"/>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spcBef>
                <a:spcPts val="600"/>
              </a:spcBef>
            </a:pPr>
            <a:r>
              <a:rPr lang="en-US" sz="1050" dirty="0">
                <a:solidFill>
                  <a:srgbClr val="2D92AA"/>
                </a:solidFill>
                <a:latin typeface="Gotham-Book"/>
                <a:cs typeface="Gotham-Book"/>
              </a:rPr>
              <a:t>You can start with the largest data set and apply successive filters to arrive at the most accurate collection</a:t>
            </a:r>
          </a:p>
        </p:txBody>
      </p:sp>
      <p:graphicFrame>
        <p:nvGraphicFramePr>
          <p:cNvPr id="12" name="Chart 11"/>
          <p:cNvGraphicFramePr/>
          <p:nvPr/>
        </p:nvGraphicFramePr>
        <p:xfrm>
          <a:off x="5257801" y="5469683"/>
          <a:ext cx="1653099" cy="1102066"/>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p:cNvSpPr txBox="1"/>
          <p:nvPr/>
        </p:nvSpPr>
        <p:spPr>
          <a:xfrm>
            <a:off x="4343400" y="5791200"/>
            <a:ext cx="461986" cy="369332"/>
          </a:xfrm>
          <a:prstGeom prst="rect">
            <a:avLst/>
          </a:prstGeom>
          <a:noFill/>
        </p:spPr>
        <p:txBody>
          <a:bodyPr wrap="none" rtlCol="0">
            <a:spAutoFit/>
          </a:bodyPr>
          <a:lstStyle/>
          <a:p>
            <a:pPr>
              <a:buClr>
                <a:schemeClr val="accent6"/>
              </a:buClr>
            </a:pPr>
            <a:r>
              <a:rPr lang="en-US" dirty="0">
                <a:solidFill>
                  <a:schemeClr val="tx2"/>
                </a:solidFill>
                <a:latin typeface="Gotham-Book"/>
                <a:cs typeface="Gotham-Book"/>
              </a:rPr>
              <a:t>OR</a:t>
            </a:r>
          </a:p>
        </p:txBody>
      </p:sp>
      <p:sp>
        <p:nvSpPr>
          <p:cNvPr id="8" name="Footer Placeholder 4">
            <a:extLst>
              <a:ext uri="{FF2B5EF4-FFF2-40B4-BE49-F238E27FC236}">
                <a16:creationId xmlns:a16="http://schemas.microsoft.com/office/drawing/2014/main" id="{FDEF8083-5C34-93CD-8880-0EB71CC0C155}"/>
              </a:ext>
            </a:extLst>
          </p:cNvPr>
          <p:cNvSpPr txBox="1">
            <a:spLocks/>
          </p:cNvSpPr>
          <p:nvPr/>
        </p:nvSpPr>
        <p:spPr>
          <a:xfrm>
            <a:off x="131563" y="6474088"/>
            <a:ext cx="1743536" cy="342900"/>
          </a:xfrm>
          <a:prstGeom prst="rect">
            <a:avLst/>
          </a:prstGeom>
        </p:spPr>
        <p:txBody>
          <a:bodyPr vert="horz" lIns="91440" tIns="45720" rIns="91440" bIns="45720" rtlCol="0" anchor="ctr"/>
          <a:lstStyle>
            <a:defPPr>
              <a:defRPr lang="en-US"/>
            </a:defPPr>
            <a:lvl1pPr marL="0" algn="l" defTabSz="457200" rtl="0" eaLnBrk="1" latinLnBrk="0" hangingPunct="1">
              <a:defRPr sz="1100" b="0" i="0" kern="1200">
                <a:solidFill>
                  <a:srgbClr val="F58220"/>
                </a:solidFill>
                <a:latin typeface="Gotham-Book"/>
                <a:ea typeface="+mn-ea"/>
                <a:cs typeface="Gotham-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a:solidFill>
                  <a:srgbClr val="C7C7C7"/>
                </a:solidFill>
              </a:rPr>
              <a:t>©  </a:t>
            </a:r>
            <a:r>
              <a:rPr lang="is-IS" sz="1000" dirty="0">
                <a:solidFill>
                  <a:srgbClr val="C7C7C7"/>
                </a:solidFill>
              </a:rPr>
              <a:t>2023</a:t>
            </a:r>
            <a:r>
              <a:rPr lang="en-US" sz="1000" dirty="0">
                <a:solidFill>
                  <a:srgbClr val="C7C7C7"/>
                </a:solidFill>
              </a:rPr>
              <a:t> </a:t>
            </a:r>
            <a:r>
              <a:rPr lang="en-US" sz="1000" dirty="0" err="1">
                <a:solidFill>
                  <a:srgbClr val="C7C7C7"/>
                </a:solidFill>
              </a:rPr>
              <a:t>theProductPath</a:t>
            </a:r>
            <a:endParaRPr lang="en-US" sz="1000" dirty="0">
              <a:solidFill>
                <a:srgbClr val="C7C7C7"/>
              </a:solidFill>
            </a:endParaRPr>
          </a:p>
        </p:txBody>
      </p:sp>
    </p:spTree>
    <p:extLst>
      <p:ext uri="{BB962C8B-B14F-4D97-AF65-F5344CB8AC3E}">
        <p14:creationId xmlns:p14="http://schemas.microsoft.com/office/powerpoint/2010/main" val="2992665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1" y="835994"/>
            <a:ext cx="6029977" cy="535607"/>
          </a:xfrm>
        </p:spPr>
        <p:txBody>
          <a:bodyPr vert="horz" lIns="91440" tIns="45720" rIns="91440" bIns="45720" rtlCol="0" anchor="ctr">
            <a:normAutofit/>
          </a:bodyPr>
          <a:lstStyle/>
          <a:p>
            <a:r>
              <a:rPr lang="en-US" sz="3200" dirty="0">
                <a:solidFill>
                  <a:srgbClr val="F5882C"/>
                </a:solidFill>
                <a:latin typeface="Gotham-Book"/>
                <a:cs typeface="Gotham-Book"/>
              </a:rPr>
              <a:t>Market Size</a:t>
            </a:r>
          </a:p>
        </p:txBody>
      </p:sp>
      <p:sp>
        <p:nvSpPr>
          <p:cNvPr id="9" name="Header Placeholder 5"/>
          <p:cNvSpPr txBox="1">
            <a:spLocks/>
          </p:cNvSpPr>
          <p:nvPr/>
        </p:nvSpPr>
        <p:spPr>
          <a:xfrm>
            <a:off x="1752601" y="448734"/>
            <a:ext cx="6029977" cy="313267"/>
          </a:xfrm>
          <a:prstGeom prst="rect">
            <a:avLst/>
          </a:prstGeom>
        </p:spPr>
        <p:txBody>
          <a:bodyPr/>
          <a:lstStyle>
            <a:defPPr>
              <a:defRPr lang="en-US"/>
            </a:defPPr>
            <a:lvl1pPr>
              <a:defRPr>
                <a:solidFill>
                  <a:srgbClr val="2D92AA"/>
                </a:solidFill>
                <a:latin typeface="Gotham-Book"/>
                <a:cs typeface="Gotham-Book"/>
              </a:defRPr>
            </a:lvl1pPr>
          </a:lstStyle>
          <a:p>
            <a:r>
              <a:rPr lang="en-US" dirty="0"/>
              <a:t>Go/No-Go Assessment Guide</a:t>
            </a:r>
          </a:p>
        </p:txBody>
      </p:sp>
      <p:sp>
        <p:nvSpPr>
          <p:cNvPr id="31" name="Notes Placeholder 2"/>
          <p:cNvSpPr txBox="1">
            <a:spLocks/>
          </p:cNvSpPr>
          <p:nvPr/>
        </p:nvSpPr>
        <p:spPr>
          <a:xfrm>
            <a:off x="1905000" y="2587346"/>
            <a:ext cx="8534400" cy="460655"/>
          </a:xfrm>
          <a:prstGeom prst="rect">
            <a:avLst/>
          </a:prstGeom>
        </p:spPr>
        <p:txBody>
          <a:bodyPr/>
          <a:lstStyle/>
          <a:p>
            <a:pPr>
              <a:spcAft>
                <a:spcPts val="900"/>
              </a:spcAft>
            </a:pPr>
            <a:r>
              <a:rPr lang="en-US" sz="1600" dirty="0">
                <a:solidFill>
                  <a:srgbClr val="323C53"/>
                </a:solidFill>
                <a:latin typeface="Gotham-Medium"/>
                <a:cs typeface="Gotham-Medium"/>
              </a:rPr>
              <a:t>Take advantage of these popular research tools</a:t>
            </a:r>
          </a:p>
        </p:txBody>
      </p:sp>
      <p:cxnSp>
        <p:nvCxnSpPr>
          <p:cNvPr id="27" name="Straight Connector 26"/>
          <p:cNvCxnSpPr/>
          <p:nvPr/>
        </p:nvCxnSpPr>
        <p:spPr>
          <a:xfrm flipH="1">
            <a:off x="10366804" y="2286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10366804" y="32748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10366804" y="7112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10366804" y="8128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10366804" y="10160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10366804" y="12192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10366804" y="11176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10366804" y="9144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10366804" y="6096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9753600" y="468541"/>
            <a:ext cx="927469" cy="412147"/>
            <a:chOff x="8229599" y="654653"/>
            <a:chExt cx="927469" cy="412147"/>
          </a:xfrm>
        </p:grpSpPr>
        <p:sp>
          <p:nvSpPr>
            <p:cNvPr id="45" name="Header Placeholder 5"/>
            <p:cNvSpPr txBox="1">
              <a:spLocks/>
            </p:cNvSpPr>
            <p:nvPr/>
          </p:nvSpPr>
          <p:spPr>
            <a:xfrm>
              <a:off x="8229599" y="753533"/>
              <a:ext cx="613204" cy="313267"/>
            </a:xfrm>
            <a:prstGeom prst="rect">
              <a:avLst/>
            </a:prstGeom>
            <a:ln>
              <a:noFill/>
            </a:ln>
          </p:spPr>
          <p:txBody>
            <a:bodyPr vert="horz" lIns="91440" tIns="45720" rIns="91440" bIns="45720" rtlCol="0"/>
            <a:lstStyle>
              <a:defPPr>
                <a:defRPr lang="en-US"/>
              </a:defPPr>
              <a:lvl1pPr marL="0" algn="l" defTabSz="457200" rtl="0" eaLnBrk="1" latinLnBrk="0" hangingPunct="1">
                <a:spcBef>
                  <a:spcPts val="1200"/>
                </a:spcBef>
                <a:defRPr sz="1800" b="0" i="0" kern="1200">
                  <a:solidFill>
                    <a:srgbClr val="F58220"/>
                  </a:solidFill>
                  <a:latin typeface="Gotham-Book"/>
                  <a:ea typeface="+mn-ea"/>
                  <a:cs typeface="Gotham-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solidFill>
                    <a:srgbClr val="2D92AA"/>
                  </a:solidFill>
                </a:rPr>
                <a:t>03</a:t>
              </a:r>
            </a:p>
          </p:txBody>
        </p:sp>
        <p:cxnSp>
          <p:nvCxnSpPr>
            <p:cNvPr id="46" name="Straight Connector 45"/>
            <p:cNvCxnSpPr/>
            <p:nvPr/>
          </p:nvCxnSpPr>
          <p:spPr>
            <a:xfrm flipH="1">
              <a:off x="8305800" y="654653"/>
              <a:ext cx="851268" cy="0"/>
            </a:xfrm>
            <a:prstGeom prst="line">
              <a:avLst/>
            </a:prstGeom>
            <a:ln w="127000" cmpd="sng">
              <a:solidFill>
                <a:srgbClr val="2D92AA"/>
              </a:solidFill>
              <a:tailEnd type="none"/>
            </a:ln>
          </p:spPr>
          <p:style>
            <a:lnRef idx="1">
              <a:schemeClr val="accent1"/>
            </a:lnRef>
            <a:fillRef idx="0">
              <a:schemeClr val="accent1"/>
            </a:fillRef>
            <a:effectRef idx="0">
              <a:schemeClr val="accent1"/>
            </a:effectRef>
            <a:fontRef idx="minor">
              <a:schemeClr val="tx1"/>
            </a:fontRef>
          </p:style>
        </p:cxnSp>
      </p:grpSp>
      <p:sp>
        <p:nvSpPr>
          <p:cNvPr id="48" name="TextBox 47"/>
          <p:cNvSpPr txBox="1"/>
          <p:nvPr/>
        </p:nvSpPr>
        <p:spPr>
          <a:xfrm>
            <a:off x="2001651" y="4023963"/>
            <a:ext cx="2628490" cy="609600"/>
          </a:xfrm>
          <a:prstGeom prst="roundRect">
            <a:avLst>
              <a:gd name="adj" fmla="val 7138"/>
            </a:avLst>
          </a:prstGeom>
          <a:solidFill>
            <a:srgbClr val="EDEDED"/>
          </a:solidFill>
          <a:ln>
            <a:solidFill>
              <a:srgbClr val="C7C7C7"/>
            </a:solidFill>
          </a:ln>
        </p:spPr>
        <p:txBody>
          <a:bodyPr wrap="square" numCol="1" rtlCol="0">
            <a:noAutofit/>
          </a:bodyPr>
          <a:lstStyle/>
          <a:p>
            <a:pPr marL="91440" lvl="1">
              <a:spcAft>
                <a:spcPts val="600"/>
              </a:spcAft>
            </a:pPr>
            <a:r>
              <a:rPr lang="en-US" sz="1200" dirty="0" err="1">
                <a:solidFill>
                  <a:srgbClr val="323C53"/>
                </a:solidFill>
                <a:latin typeface="Gotham-Medium"/>
                <a:cs typeface="Gotham-Medium"/>
              </a:rPr>
              <a:t>Amazon.com</a:t>
            </a:r>
            <a:r>
              <a:rPr lang="en-US" sz="1200" dirty="0">
                <a:solidFill>
                  <a:srgbClr val="323C53"/>
                </a:solidFill>
                <a:latin typeface="Gotham-Medium"/>
                <a:cs typeface="Gotham-Medium"/>
              </a:rPr>
              <a:t> </a:t>
            </a:r>
          </a:p>
          <a:p>
            <a:pPr marL="91440" lvl="1">
              <a:spcAft>
                <a:spcPts val="600"/>
              </a:spcAft>
            </a:pPr>
            <a:r>
              <a:rPr lang="en-US" sz="1000" dirty="0">
                <a:solidFill>
                  <a:srgbClr val="323C53"/>
                </a:solidFill>
                <a:latin typeface="Gotham-Book"/>
                <a:cs typeface="Gotham-Book"/>
                <a:hlinkClick r:id="rId3"/>
              </a:rPr>
              <a:t>www.amazon.com</a:t>
            </a:r>
            <a:endParaRPr lang="en-US" sz="1000" dirty="0">
              <a:solidFill>
                <a:srgbClr val="323C53"/>
              </a:solidFill>
              <a:latin typeface="Gotham-Book"/>
              <a:cs typeface="Gotham-Book"/>
            </a:endParaRPr>
          </a:p>
        </p:txBody>
      </p:sp>
      <p:sp>
        <p:nvSpPr>
          <p:cNvPr id="49" name="TextBox 48"/>
          <p:cNvSpPr txBox="1"/>
          <p:nvPr/>
        </p:nvSpPr>
        <p:spPr>
          <a:xfrm>
            <a:off x="4800600" y="5319199"/>
            <a:ext cx="2628490" cy="1005401"/>
          </a:xfrm>
          <a:prstGeom prst="roundRect">
            <a:avLst>
              <a:gd name="adj" fmla="val 4812"/>
            </a:avLst>
          </a:prstGeom>
          <a:solidFill>
            <a:srgbClr val="EDEDED"/>
          </a:solidFill>
          <a:ln>
            <a:solidFill>
              <a:srgbClr val="C7C7C7"/>
            </a:solidFill>
          </a:ln>
        </p:spPr>
        <p:txBody>
          <a:bodyPr wrap="square" numCol="1" rtlCol="0">
            <a:noAutofit/>
          </a:bodyPr>
          <a:lstStyle/>
          <a:p>
            <a:pPr marL="91440" lvl="1">
              <a:spcAft>
                <a:spcPts val="600"/>
              </a:spcAft>
            </a:pPr>
            <a:r>
              <a:rPr lang="en-US" sz="1200" dirty="0">
                <a:solidFill>
                  <a:srgbClr val="323C53"/>
                </a:solidFill>
                <a:latin typeface="Gotham-Medium"/>
                <a:cs typeface="Gotham-Medium"/>
              </a:rPr>
              <a:t>Google Keyword Tool</a:t>
            </a:r>
          </a:p>
          <a:p>
            <a:pPr marL="91440" lvl="1">
              <a:spcAft>
                <a:spcPts val="600"/>
              </a:spcAft>
            </a:pPr>
            <a:r>
              <a:rPr lang="en-US" sz="1000" dirty="0">
                <a:solidFill>
                  <a:srgbClr val="323C53"/>
                </a:solidFill>
                <a:latin typeface="Gotham-Book"/>
                <a:cs typeface="Gotham-Book"/>
                <a:hlinkClick r:id="rId4"/>
              </a:rPr>
              <a:t>www.googlekeywordtool.com</a:t>
            </a:r>
            <a:endParaRPr lang="en-US" sz="1000" dirty="0">
              <a:solidFill>
                <a:srgbClr val="323C53"/>
              </a:solidFill>
              <a:latin typeface="Gotham-Book"/>
              <a:cs typeface="Gotham-Book"/>
            </a:endParaRPr>
          </a:p>
          <a:p>
            <a:pPr marL="91440" lvl="1">
              <a:spcBef>
                <a:spcPts val="1200"/>
              </a:spcBef>
              <a:spcAft>
                <a:spcPts val="600"/>
              </a:spcAft>
            </a:pPr>
            <a:r>
              <a:rPr lang="en-US" sz="1000" dirty="0">
                <a:solidFill>
                  <a:srgbClr val="323C53"/>
                </a:solidFill>
                <a:latin typeface="Gotham-Book"/>
                <a:cs typeface="Gotham-Book"/>
              </a:rPr>
              <a:t>[requires </a:t>
            </a:r>
            <a:r>
              <a:rPr lang="en-US" sz="1000" dirty="0" err="1">
                <a:solidFill>
                  <a:srgbClr val="323C53"/>
                </a:solidFill>
                <a:latin typeface="Gotham-Book"/>
                <a:cs typeface="Gotham-Book"/>
              </a:rPr>
              <a:t>Adwords</a:t>
            </a:r>
            <a:r>
              <a:rPr lang="en-US" sz="1000" dirty="0">
                <a:solidFill>
                  <a:srgbClr val="323C53"/>
                </a:solidFill>
                <a:latin typeface="Gotham-Book"/>
                <a:cs typeface="Gotham-Book"/>
              </a:rPr>
              <a:t> account]</a:t>
            </a:r>
          </a:p>
        </p:txBody>
      </p:sp>
      <p:sp>
        <p:nvSpPr>
          <p:cNvPr id="50" name="TextBox 49"/>
          <p:cNvSpPr txBox="1"/>
          <p:nvPr/>
        </p:nvSpPr>
        <p:spPr>
          <a:xfrm>
            <a:off x="2001651" y="4800601"/>
            <a:ext cx="2628490" cy="715261"/>
          </a:xfrm>
          <a:prstGeom prst="roundRect">
            <a:avLst>
              <a:gd name="adj" fmla="val 9044"/>
            </a:avLst>
          </a:prstGeom>
          <a:solidFill>
            <a:srgbClr val="EDEDED"/>
          </a:solidFill>
          <a:ln>
            <a:solidFill>
              <a:srgbClr val="C7C7C7"/>
            </a:solidFill>
          </a:ln>
        </p:spPr>
        <p:txBody>
          <a:bodyPr wrap="square" numCol="1" rtlCol="0">
            <a:noAutofit/>
          </a:bodyPr>
          <a:lstStyle/>
          <a:p>
            <a:pPr marL="91440" lvl="1">
              <a:spcAft>
                <a:spcPts val="600"/>
              </a:spcAft>
            </a:pPr>
            <a:r>
              <a:rPr lang="en-US" sz="1200" dirty="0">
                <a:solidFill>
                  <a:srgbClr val="323C53"/>
                </a:solidFill>
                <a:latin typeface="Gotham-Medium"/>
                <a:cs typeface="Gotham-Medium"/>
              </a:rPr>
              <a:t>Google Trends</a:t>
            </a:r>
          </a:p>
          <a:p>
            <a:pPr marL="91440" lvl="1">
              <a:spcBef>
                <a:spcPts val="600"/>
              </a:spcBef>
            </a:pPr>
            <a:r>
              <a:rPr lang="en-US" sz="1000" dirty="0">
                <a:latin typeface="Gotham-Book"/>
                <a:cs typeface="Gotham-Book"/>
                <a:hlinkClick r:id="rId5"/>
              </a:rPr>
              <a:t>www.google.com/trends</a:t>
            </a:r>
            <a:endParaRPr lang="en-US" sz="1000" dirty="0">
              <a:solidFill>
                <a:srgbClr val="323C53"/>
              </a:solidFill>
              <a:latin typeface="Gotham-Book"/>
              <a:cs typeface="Gotham-Book"/>
            </a:endParaRPr>
          </a:p>
        </p:txBody>
      </p:sp>
      <p:sp>
        <p:nvSpPr>
          <p:cNvPr id="51" name="TextBox 50"/>
          <p:cNvSpPr txBox="1"/>
          <p:nvPr/>
        </p:nvSpPr>
        <p:spPr>
          <a:xfrm>
            <a:off x="7653625" y="5319199"/>
            <a:ext cx="2628490" cy="1005402"/>
          </a:xfrm>
          <a:prstGeom prst="roundRect">
            <a:avLst>
              <a:gd name="adj" fmla="val 8353"/>
            </a:avLst>
          </a:prstGeom>
          <a:solidFill>
            <a:srgbClr val="EDEDED"/>
          </a:solidFill>
          <a:ln>
            <a:solidFill>
              <a:srgbClr val="C7C7C7"/>
            </a:solidFill>
          </a:ln>
        </p:spPr>
        <p:txBody>
          <a:bodyPr wrap="square" numCol="1" rtlCol="0">
            <a:noAutofit/>
          </a:bodyPr>
          <a:lstStyle/>
          <a:p>
            <a:pPr marL="91440" lvl="1">
              <a:spcAft>
                <a:spcPts val="600"/>
              </a:spcAft>
            </a:pPr>
            <a:r>
              <a:rPr lang="en-US" sz="1200" dirty="0">
                <a:solidFill>
                  <a:srgbClr val="323C53"/>
                </a:solidFill>
                <a:latin typeface="Gotham-Medium"/>
                <a:cs typeface="Gotham-Medium"/>
              </a:rPr>
              <a:t>Google Global Market Finder</a:t>
            </a:r>
          </a:p>
          <a:p>
            <a:pPr marL="117475">
              <a:spcAft>
                <a:spcPts val="1200"/>
              </a:spcAft>
            </a:pPr>
            <a:r>
              <a:rPr lang="en-US" sz="1000" dirty="0">
                <a:solidFill>
                  <a:prstClr val="black"/>
                </a:solidFill>
                <a:latin typeface="Gotham-Book"/>
                <a:cs typeface="Gotham-Book"/>
                <a:hlinkClick r:id="rId6"/>
              </a:rPr>
              <a:t>translate.google.com/globalmarketfinder/index.html?locale=en</a:t>
            </a:r>
            <a:endParaRPr lang="en-US" sz="1000" dirty="0">
              <a:solidFill>
                <a:prstClr val="black"/>
              </a:solidFill>
              <a:latin typeface="Gotham-Book"/>
              <a:cs typeface="Gotham-Book"/>
            </a:endParaRPr>
          </a:p>
        </p:txBody>
      </p:sp>
      <p:sp>
        <p:nvSpPr>
          <p:cNvPr id="52" name="TextBox 51"/>
          <p:cNvSpPr txBox="1"/>
          <p:nvPr/>
        </p:nvSpPr>
        <p:spPr>
          <a:xfrm>
            <a:off x="7668780" y="4023964"/>
            <a:ext cx="2628490" cy="1137261"/>
          </a:xfrm>
          <a:prstGeom prst="roundRect">
            <a:avLst>
              <a:gd name="adj" fmla="val 3157"/>
            </a:avLst>
          </a:prstGeom>
          <a:solidFill>
            <a:srgbClr val="EDEDED"/>
          </a:solidFill>
          <a:ln>
            <a:solidFill>
              <a:srgbClr val="C7C7C7"/>
            </a:solidFill>
          </a:ln>
        </p:spPr>
        <p:txBody>
          <a:bodyPr wrap="square" numCol="1" rtlCol="0">
            <a:noAutofit/>
          </a:bodyPr>
          <a:lstStyle/>
          <a:p>
            <a:pPr marL="91440" lvl="1">
              <a:spcAft>
                <a:spcPts val="600"/>
              </a:spcAft>
            </a:pPr>
            <a:r>
              <a:rPr lang="en-US" sz="1200" dirty="0">
                <a:solidFill>
                  <a:srgbClr val="323C53"/>
                </a:solidFill>
                <a:latin typeface="Gotham-Medium"/>
                <a:cs typeface="Gotham-Medium"/>
              </a:rPr>
              <a:t>Google Global Market Finder - </a:t>
            </a:r>
            <a:r>
              <a:rPr lang="en-US" sz="1200" dirty="0" err="1">
                <a:solidFill>
                  <a:srgbClr val="323C53"/>
                </a:solidFill>
                <a:latin typeface="Gotham-Medium"/>
                <a:cs typeface="Gotham-Medium"/>
              </a:rPr>
              <a:t>Alibaba</a:t>
            </a:r>
            <a:r>
              <a:rPr lang="en-US" sz="1200" dirty="0">
                <a:solidFill>
                  <a:srgbClr val="323C53"/>
                </a:solidFill>
                <a:latin typeface="Gotham-Medium"/>
                <a:cs typeface="Gotham-Medium"/>
              </a:rPr>
              <a:t> </a:t>
            </a:r>
          </a:p>
          <a:p>
            <a:pPr marL="91440" lvl="1">
              <a:spcAft>
                <a:spcPts val="600"/>
              </a:spcAft>
            </a:pPr>
            <a:r>
              <a:rPr lang="en-US" sz="1000" dirty="0">
                <a:solidFill>
                  <a:srgbClr val="323C53"/>
                </a:solidFill>
                <a:latin typeface="Gotham-Book"/>
                <a:cs typeface="Gotham-Book"/>
                <a:hlinkClick r:id="rId7"/>
              </a:rPr>
              <a:t>www.alibaba.com</a:t>
            </a:r>
            <a:endParaRPr lang="en-US" sz="1000" dirty="0">
              <a:solidFill>
                <a:srgbClr val="323C53"/>
              </a:solidFill>
              <a:latin typeface="Gotham-Book"/>
              <a:cs typeface="Gotham-Book"/>
            </a:endParaRPr>
          </a:p>
          <a:p>
            <a:pPr marL="91440" lvl="1">
              <a:spcAft>
                <a:spcPts val="600"/>
              </a:spcAft>
            </a:pPr>
            <a:r>
              <a:rPr lang="en-US" sz="1000" dirty="0">
                <a:solidFill>
                  <a:srgbClr val="323C53"/>
                </a:solidFill>
                <a:latin typeface="Gotham-Book"/>
                <a:cs typeface="Gotham-Book"/>
              </a:rPr>
              <a:t>useful for finding manufacturers and vendors </a:t>
            </a:r>
          </a:p>
        </p:txBody>
      </p:sp>
      <p:sp>
        <p:nvSpPr>
          <p:cNvPr id="53" name="TextBox 52"/>
          <p:cNvSpPr txBox="1"/>
          <p:nvPr/>
        </p:nvSpPr>
        <p:spPr>
          <a:xfrm>
            <a:off x="4800600" y="4014269"/>
            <a:ext cx="2628490" cy="1006618"/>
          </a:xfrm>
          <a:prstGeom prst="roundRect">
            <a:avLst>
              <a:gd name="adj" fmla="val 8905"/>
            </a:avLst>
          </a:prstGeom>
          <a:solidFill>
            <a:srgbClr val="EDEDED"/>
          </a:solidFill>
          <a:ln>
            <a:solidFill>
              <a:srgbClr val="C7C7C7"/>
            </a:solidFill>
          </a:ln>
        </p:spPr>
        <p:txBody>
          <a:bodyPr wrap="square" numCol="1" rtlCol="0">
            <a:noAutofit/>
          </a:bodyPr>
          <a:lstStyle/>
          <a:p>
            <a:pPr marL="91440" lvl="1">
              <a:spcAft>
                <a:spcPts val="600"/>
              </a:spcAft>
            </a:pPr>
            <a:r>
              <a:rPr lang="en-US" sz="1200" dirty="0">
                <a:solidFill>
                  <a:srgbClr val="323C53"/>
                </a:solidFill>
                <a:latin typeface="Gotham-Medium"/>
                <a:cs typeface="Gotham-Medium"/>
              </a:rPr>
              <a:t>NAICS / SIC Code lookup </a:t>
            </a:r>
          </a:p>
          <a:p>
            <a:pPr marL="91440" lvl="1">
              <a:spcAft>
                <a:spcPts val="600"/>
              </a:spcAft>
            </a:pPr>
            <a:r>
              <a:rPr lang="en-US" sz="1000" dirty="0">
                <a:latin typeface="Gotham-Book"/>
                <a:cs typeface="Gotham-Book"/>
                <a:hlinkClick r:id="rId8"/>
              </a:rPr>
              <a:t>www.naics.com/search.htm</a:t>
            </a:r>
            <a:endParaRPr lang="en-US" sz="1000" dirty="0">
              <a:latin typeface="Gotham-Book"/>
              <a:cs typeface="Gotham-Book"/>
            </a:endParaRPr>
          </a:p>
          <a:p>
            <a:pPr marL="91440" lvl="1">
              <a:spcAft>
                <a:spcPts val="600"/>
              </a:spcAft>
            </a:pPr>
            <a:r>
              <a:rPr lang="en-US" sz="1000" dirty="0">
                <a:solidFill>
                  <a:srgbClr val="323C53"/>
                </a:solidFill>
                <a:latin typeface="Gotham-Book"/>
                <a:cs typeface="Gotham-Book"/>
                <a:hlinkClick r:id="rId9"/>
              </a:rPr>
              <a:t>www.osha.gov/pls/imis/sic_manual.html</a:t>
            </a:r>
            <a:endParaRPr lang="en-US" sz="1000" dirty="0">
              <a:solidFill>
                <a:srgbClr val="323C53"/>
              </a:solidFill>
              <a:latin typeface="Gotham-Book"/>
              <a:cs typeface="Gotham-Book"/>
            </a:endParaRPr>
          </a:p>
        </p:txBody>
      </p:sp>
      <p:sp>
        <p:nvSpPr>
          <p:cNvPr id="54" name="TextBox 53"/>
          <p:cNvSpPr txBox="1"/>
          <p:nvPr/>
        </p:nvSpPr>
        <p:spPr>
          <a:xfrm>
            <a:off x="1986878" y="5700176"/>
            <a:ext cx="2628490" cy="624424"/>
          </a:xfrm>
          <a:prstGeom prst="roundRect">
            <a:avLst>
              <a:gd name="adj" fmla="val 8465"/>
            </a:avLst>
          </a:prstGeom>
          <a:solidFill>
            <a:srgbClr val="EDEDED"/>
          </a:solidFill>
          <a:ln>
            <a:solidFill>
              <a:srgbClr val="C7C7C7"/>
            </a:solidFill>
          </a:ln>
        </p:spPr>
        <p:txBody>
          <a:bodyPr wrap="square" numCol="1" rtlCol="0">
            <a:noAutofit/>
          </a:bodyPr>
          <a:lstStyle/>
          <a:p>
            <a:pPr marL="91440" lvl="1">
              <a:spcAft>
                <a:spcPts val="600"/>
              </a:spcAft>
            </a:pPr>
            <a:r>
              <a:rPr lang="en-US" sz="1200" dirty="0">
                <a:solidFill>
                  <a:srgbClr val="323C53"/>
                </a:solidFill>
                <a:latin typeface="Gotham-Medium"/>
                <a:cs typeface="Gotham-Medium"/>
              </a:rPr>
              <a:t>Software Industry Database</a:t>
            </a:r>
          </a:p>
          <a:p>
            <a:pPr marL="91440" lvl="1">
              <a:spcAft>
                <a:spcPts val="600"/>
              </a:spcAft>
            </a:pPr>
            <a:r>
              <a:rPr lang="en-US" sz="1000" dirty="0">
                <a:latin typeface="Gotham-Book"/>
                <a:cs typeface="Gotham-Book"/>
                <a:hlinkClick r:id="rId10"/>
              </a:rPr>
              <a:t>www.isvworld.com</a:t>
            </a:r>
            <a:endParaRPr lang="en-US" sz="1000" dirty="0">
              <a:latin typeface="Gotham-Book"/>
              <a:cs typeface="Gotham-Book"/>
            </a:endParaRPr>
          </a:p>
        </p:txBody>
      </p:sp>
      <p:pic>
        <p:nvPicPr>
          <p:cNvPr id="3" name="Picture 2"/>
          <p:cNvPicPr>
            <a:picLocks noChangeAspect="1"/>
          </p:cNvPicPr>
          <p:nvPr/>
        </p:nvPicPr>
        <p:blipFill>
          <a:blip r:embed="rId11"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981200" y="3090568"/>
            <a:ext cx="643232" cy="643232"/>
          </a:xfrm>
          <a:prstGeom prst="rect">
            <a:avLst/>
          </a:prstGeom>
        </p:spPr>
      </p:pic>
      <p:pic>
        <p:nvPicPr>
          <p:cNvPr id="5" name="Picture 4"/>
          <p:cNvPicPr>
            <a:picLocks noChangeAspect="1"/>
          </p:cNvPicPr>
          <p:nvPr/>
        </p:nvPicPr>
        <p:blipFill>
          <a:blip r:embed="rId12"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058483" y="3042797"/>
            <a:ext cx="1072599" cy="676166"/>
          </a:xfrm>
          <a:prstGeom prst="rect">
            <a:avLst/>
          </a:prstGeom>
        </p:spPr>
      </p:pic>
      <p:pic>
        <p:nvPicPr>
          <p:cNvPr id="6" name="Picture 5"/>
          <p:cNvPicPr>
            <a:picLocks noChangeAspect="1"/>
          </p:cNvPicPr>
          <p:nvPr/>
        </p:nvPicPr>
        <p:blipFill>
          <a:blip r:embed="rId13"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534922" y="2953858"/>
            <a:ext cx="1304278" cy="856142"/>
          </a:xfrm>
          <a:prstGeom prst="rect">
            <a:avLst/>
          </a:prstGeom>
        </p:spPr>
      </p:pic>
      <p:pic>
        <p:nvPicPr>
          <p:cNvPr id="7" name="Picture 6"/>
          <p:cNvPicPr>
            <a:picLocks noChangeAspect="1"/>
          </p:cNvPicPr>
          <p:nvPr/>
        </p:nvPicPr>
        <p:blipFill>
          <a:blip r:embed="rId14"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596624" y="2991611"/>
            <a:ext cx="629843" cy="765888"/>
          </a:xfrm>
          <a:prstGeom prst="rect">
            <a:avLst/>
          </a:prstGeom>
        </p:spPr>
      </p:pic>
      <p:pic>
        <p:nvPicPr>
          <p:cNvPr id="8" name="Picture 7"/>
          <p:cNvPicPr>
            <a:picLocks noChangeAspect="1"/>
          </p:cNvPicPr>
          <p:nvPr/>
        </p:nvPicPr>
        <p:blipFill rotWithShape="1">
          <a:blip r:embed="rId15"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5652060" y="3114535"/>
            <a:ext cx="1453514" cy="479350"/>
          </a:xfrm>
          <a:prstGeom prst="rect">
            <a:avLst/>
          </a:prstGeom>
        </p:spPr>
      </p:pic>
      <p:pic>
        <p:nvPicPr>
          <p:cNvPr id="11" name="Picture 10"/>
          <p:cNvPicPr>
            <a:picLocks noChangeAspect="1"/>
          </p:cNvPicPr>
          <p:nvPr/>
        </p:nvPicPr>
        <p:blipFill>
          <a:blip r:embed="rId16"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9271096" y="3124201"/>
            <a:ext cx="880458" cy="585587"/>
          </a:xfrm>
          <a:prstGeom prst="rect">
            <a:avLst/>
          </a:prstGeom>
        </p:spPr>
      </p:pic>
      <p:sp>
        <p:nvSpPr>
          <p:cNvPr id="4" name="Footer Placeholder 4">
            <a:extLst>
              <a:ext uri="{FF2B5EF4-FFF2-40B4-BE49-F238E27FC236}">
                <a16:creationId xmlns:a16="http://schemas.microsoft.com/office/drawing/2014/main" id="{594D0D33-8C1C-986E-4275-05BBC0EC4920}"/>
              </a:ext>
            </a:extLst>
          </p:cNvPr>
          <p:cNvSpPr txBox="1">
            <a:spLocks/>
          </p:cNvSpPr>
          <p:nvPr/>
        </p:nvSpPr>
        <p:spPr>
          <a:xfrm>
            <a:off x="131563" y="6474088"/>
            <a:ext cx="1743536" cy="342900"/>
          </a:xfrm>
          <a:prstGeom prst="rect">
            <a:avLst/>
          </a:prstGeom>
        </p:spPr>
        <p:txBody>
          <a:bodyPr vert="horz" lIns="91440" tIns="45720" rIns="91440" bIns="45720" rtlCol="0" anchor="ctr"/>
          <a:lstStyle>
            <a:defPPr>
              <a:defRPr lang="en-US"/>
            </a:defPPr>
            <a:lvl1pPr marL="0" algn="l" defTabSz="457200" rtl="0" eaLnBrk="1" latinLnBrk="0" hangingPunct="1">
              <a:defRPr sz="1100" b="0" i="0" kern="1200">
                <a:solidFill>
                  <a:srgbClr val="F58220"/>
                </a:solidFill>
                <a:latin typeface="Gotham-Book"/>
                <a:ea typeface="+mn-ea"/>
                <a:cs typeface="Gotham-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a:solidFill>
                  <a:srgbClr val="C7C7C7"/>
                </a:solidFill>
              </a:rPr>
              <a:t>©  </a:t>
            </a:r>
            <a:r>
              <a:rPr lang="is-IS" sz="1000" dirty="0">
                <a:solidFill>
                  <a:srgbClr val="C7C7C7"/>
                </a:solidFill>
              </a:rPr>
              <a:t>2023</a:t>
            </a:r>
            <a:r>
              <a:rPr lang="en-US" sz="1000" dirty="0">
                <a:solidFill>
                  <a:srgbClr val="C7C7C7"/>
                </a:solidFill>
              </a:rPr>
              <a:t> </a:t>
            </a:r>
            <a:r>
              <a:rPr lang="en-US" sz="1000" dirty="0" err="1">
                <a:solidFill>
                  <a:srgbClr val="C7C7C7"/>
                </a:solidFill>
              </a:rPr>
              <a:t>theProductPath</a:t>
            </a:r>
            <a:endParaRPr lang="en-US" sz="1000" dirty="0">
              <a:solidFill>
                <a:srgbClr val="C7C7C7"/>
              </a:solidFill>
            </a:endParaRPr>
          </a:p>
        </p:txBody>
      </p:sp>
    </p:spTree>
    <p:extLst>
      <p:ext uri="{BB962C8B-B14F-4D97-AF65-F5344CB8AC3E}">
        <p14:creationId xmlns:p14="http://schemas.microsoft.com/office/powerpoint/2010/main" val="3085560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835994"/>
            <a:ext cx="7696200" cy="535607"/>
          </a:xfrm>
        </p:spPr>
        <p:txBody>
          <a:bodyPr vert="horz" lIns="91440" tIns="45720" rIns="91440" bIns="45720" rtlCol="0" anchor="ctr">
            <a:normAutofit/>
          </a:bodyPr>
          <a:lstStyle/>
          <a:p>
            <a:r>
              <a:rPr lang="en-US" sz="3200" dirty="0">
                <a:solidFill>
                  <a:srgbClr val="F5882C"/>
                </a:solidFill>
                <a:latin typeface="Gotham-Book"/>
                <a:cs typeface="Gotham-Book"/>
              </a:rPr>
              <a:t>Business Metrics / Revenue Strategy</a:t>
            </a:r>
          </a:p>
        </p:txBody>
      </p:sp>
      <p:sp>
        <p:nvSpPr>
          <p:cNvPr id="3" name="TextBox 2"/>
          <p:cNvSpPr txBox="1"/>
          <p:nvPr/>
        </p:nvSpPr>
        <p:spPr>
          <a:xfrm>
            <a:off x="7924801" y="2587345"/>
            <a:ext cx="2442003" cy="3813455"/>
          </a:xfrm>
          <a:prstGeom prst="rect">
            <a:avLst/>
          </a:prstGeom>
          <a:solidFill>
            <a:srgbClr val="EDEDED"/>
          </a:solidFill>
          <a:ln>
            <a:solidFill>
              <a:srgbClr val="C0C1C2"/>
            </a:solidFill>
          </a:ln>
        </p:spPr>
        <p:txBody>
          <a:bodyPr wrap="square" lIns="182880" tIns="228600" rIns="182880" rtlCol="0">
            <a:noAutofit/>
          </a:bodyPr>
          <a:lstStyle/>
          <a:p>
            <a:pPr marL="411480"/>
            <a:r>
              <a:rPr lang="en-US" sz="1200" dirty="0">
                <a:solidFill>
                  <a:srgbClr val="323C53"/>
                </a:solidFill>
                <a:latin typeface="Gotham-Medium"/>
                <a:cs typeface="Gotham-Medium"/>
              </a:rPr>
              <a:t>Sample Business Metrics</a:t>
            </a:r>
            <a:endParaRPr lang="en-US" sz="1050" dirty="0">
              <a:latin typeface="Gotham-Book"/>
              <a:cs typeface="Gotham-Book"/>
            </a:endParaRPr>
          </a:p>
          <a:p>
            <a:pPr>
              <a:spcBef>
                <a:spcPts val="2100"/>
              </a:spcBef>
            </a:pPr>
            <a:r>
              <a:rPr lang="en-US" sz="1050" dirty="0">
                <a:latin typeface="Gotham-Book"/>
                <a:cs typeface="Gotham-Book"/>
              </a:rPr>
              <a:t>Total Contract Value (TCV) or </a:t>
            </a:r>
            <a:br>
              <a:rPr lang="en-US" sz="1050" dirty="0">
                <a:latin typeface="Gotham-Book"/>
                <a:cs typeface="Gotham-Book"/>
              </a:rPr>
            </a:br>
            <a:r>
              <a:rPr lang="en-US" sz="1050" dirty="0">
                <a:latin typeface="Gotham-Book"/>
                <a:cs typeface="Gotham-Book"/>
              </a:rPr>
              <a:t>Monthly (or Annual) Recurring Revenue (MRR or ARR)</a:t>
            </a:r>
          </a:p>
          <a:p>
            <a:pPr>
              <a:spcBef>
                <a:spcPts val="900"/>
              </a:spcBef>
            </a:pPr>
            <a:r>
              <a:rPr lang="en-US" sz="1050" dirty="0">
                <a:latin typeface="Gotham-Book"/>
                <a:cs typeface="Gotham-Book"/>
              </a:rPr>
              <a:t>Customer conversion rate</a:t>
            </a:r>
          </a:p>
          <a:p>
            <a:pPr>
              <a:spcBef>
                <a:spcPts val="900"/>
              </a:spcBef>
            </a:pPr>
            <a:r>
              <a:rPr lang="en-US" sz="1050" dirty="0">
                <a:latin typeface="Gotham-Book"/>
                <a:cs typeface="Gotham-Book"/>
              </a:rPr>
              <a:t>Customer acquisition costs (CAC)</a:t>
            </a:r>
          </a:p>
          <a:p>
            <a:pPr>
              <a:spcBef>
                <a:spcPts val="900"/>
              </a:spcBef>
            </a:pPr>
            <a:r>
              <a:rPr lang="en-US" sz="1050" dirty="0">
                <a:latin typeface="Gotham-Book"/>
                <a:cs typeface="Gotham-Book"/>
              </a:rPr>
              <a:t>Renewal rate</a:t>
            </a:r>
          </a:p>
          <a:p>
            <a:pPr>
              <a:spcBef>
                <a:spcPts val="900"/>
              </a:spcBef>
            </a:pPr>
            <a:r>
              <a:rPr lang="en-US" sz="1050" dirty="0">
                <a:latin typeface="Gotham-Book"/>
                <a:cs typeface="Gotham-Book"/>
              </a:rPr>
              <a:t>Average revenue per user (ARPU)</a:t>
            </a:r>
          </a:p>
          <a:p>
            <a:pPr>
              <a:spcBef>
                <a:spcPts val="900"/>
              </a:spcBef>
            </a:pPr>
            <a:r>
              <a:rPr lang="en-US" sz="1050" dirty="0">
                <a:latin typeface="Gotham-Book"/>
                <a:cs typeface="Gotham-Book"/>
              </a:rPr>
              <a:t>Lifetime value</a:t>
            </a:r>
          </a:p>
          <a:p>
            <a:pPr>
              <a:spcBef>
                <a:spcPts val="900"/>
              </a:spcBef>
            </a:pPr>
            <a:r>
              <a:rPr lang="en-US" sz="1050" dirty="0">
                <a:latin typeface="Gotham-Book"/>
                <a:cs typeface="Gotham-Book"/>
              </a:rPr>
              <a:t>Cancellation rate or customer churn</a:t>
            </a:r>
          </a:p>
          <a:p>
            <a:pPr>
              <a:spcBef>
                <a:spcPts val="900"/>
              </a:spcBef>
            </a:pPr>
            <a:r>
              <a:rPr lang="en-US" sz="1050" dirty="0">
                <a:latin typeface="Gotham-Book"/>
                <a:cs typeface="Gotham-Book"/>
              </a:rPr>
              <a:t>Customer satisfaction (e.g., NPS)</a:t>
            </a:r>
          </a:p>
          <a:p>
            <a:pPr>
              <a:spcBef>
                <a:spcPts val="900"/>
              </a:spcBef>
            </a:pPr>
            <a:r>
              <a:rPr lang="en-US" sz="1050" dirty="0">
                <a:latin typeface="Gotham-Book"/>
                <a:cs typeface="Gotham-Book"/>
              </a:rPr>
              <a:t>Customer engagement</a:t>
            </a:r>
          </a:p>
        </p:txBody>
      </p:sp>
      <p:sp>
        <p:nvSpPr>
          <p:cNvPr id="9" name="Header Placeholder 5"/>
          <p:cNvSpPr txBox="1">
            <a:spLocks/>
          </p:cNvSpPr>
          <p:nvPr/>
        </p:nvSpPr>
        <p:spPr>
          <a:xfrm>
            <a:off x="1752601" y="448734"/>
            <a:ext cx="6029977" cy="313267"/>
          </a:xfrm>
          <a:prstGeom prst="rect">
            <a:avLst/>
          </a:prstGeom>
        </p:spPr>
        <p:txBody>
          <a:bodyPr/>
          <a:lstStyle>
            <a:defPPr>
              <a:defRPr lang="en-US"/>
            </a:defPPr>
            <a:lvl1pPr>
              <a:defRPr>
                <a:solidFill>
                  <a:srgbClr val="2D92AA"/>
                </a:solidFill>
                <a:latin typeface="Gotham-Book"/>
                <a:cs typeface="Gotham-Book"/>
              </a:defRPr>
            </a:lvl1pPr>
          </a:lstStyle>
          <a:p>
            <a:r>
              <a:rPr lang="en-US" dirty="0"/>
              <a:t>Go/No-Go Assessment Guide</a:t>
            </a:r>
          </a:p>
        </p:txBody>
      </p:sp>
      <p:sp>
        <p:nvSpPr>
          <p:cNvPr id="14" name="Notes Placeholder 2"/>
          <p:cNvSpPr txBox="1">
            <a:spLocks/>
          </p:cNvSpPr>
          <p:nvPr/>
        </p:nvSpPr>
        <p:spPr>
          <a:xfrm>
            <a:off x="1752600" y="2587345"/>
            <a:ext cx="6029977" cy="3813454"/>
          </a:xfrm>
          <a:prstGeom prst="rect">
            <a:avLst/>
          </a:prstGeom>
        </p:spPr>
        <p:txBody>
          <a:bodyPr/>
          <a:lstStyle/>
          <a:p>
            <a:pPr>
              <a:spcAft>
                <a:spcPts val="900"/>
              </a:spcAft>
            </a:pPr>
            <a:r>
              <a:rPr lang="en-US" sz="1600" dirty="0">
                <a:solidFill>
                  <a:srgbClr val="323C53"/>
                </a:solidFill>
                <a:latin typeface="Gotham-Medium"/>
                <a:cs typeface="Gotham-Medium"/>
              </a:rPr>
              <a:t>Start here for help with this topic</a:t>
            </a:r>
          </a:p>
          <a:p>
            <a:pPr>
              <a:spcAft>
                <a:spcPts val="4800"/>
              </a:spcAft>
            </a:pPr>
            <a:r>
              <a:rPr lang="en-US" sz="1200" dirty="0">
                <a:latin typeface="Gotham-Book"/>
                <a:cs typeface="Gotham-Book"/>
              </a:rPr>
              <a:t>An easy place to start is to think about the three primary challenges your business will face:</a:t>
            </a:r>
          </a:p>
          <a:p>
            <a:pPr>
              <a:spcBef>
                <a:spcPts val="600"/>
              </a:spcBef>
            </a:pPr>
            <a:r>
              <a:rPr lang="en-US" sz="1200" dirty="0">
                <a:latin typeface="Gotham-Book"/>
                <a:cs typeface="Gotham-Book"/>
              </a:rPr>
              <a:t>In most cases, your goal will be to make money for the business. If not, then be sure to explicitly state your alternative goal(s).</a:t>
            </a:r>
          </a:p>
          <a:p>
            <a:pPr>
              <a:spcBef>
                <a:spcPts val="600"/>
              </a:spcBef>
            </a:pPr>
            <a:r>
              <a:rPr lang="en-US" sz="1200" dirty="0">
                <a:latin typeface="Gotham-Book"/>
                <a:cs typeface="Gotham-Book"/>
              </a:rPr>
              <a:t>Look to define at least one metric that reflects the positive top line revenue impact for the business (net new revenue).</a:t>
            </a:r>
          </a:p>
          <a:p>
            <a:pPr marL="341313" lvl="1" indent="-171450">
              <a:spcBef>
                <a:spcPts val="600"/>
              </a:spcBef>
              <a:buFont typeface="Arial"/>
              <a:buChar char="•"/>
            </a:pPr>
            <a:r>
              <a:rPr lang="en-US" sz="1050" dirty="0">
                <a:solidFill>
                  <a:srgbClr val="2D92AA"/>
                </a:solidFill>
                <a:latin typeface="Gotham-Book"/>
                <a:cs typeface="Gotham-Book"/>
              </a:rPr>
              <a:t>A revenue metric will measure that customers are actually paying for your product.</a:t>
            </a:r>
          </a:p>
          <a:p>
            <a:pPr marL="341313" lvl="1" indent="-171450">
              <a:spcBef>
                <a:spcPts val="600"/>
              </a:spcBef>
              <a:buFont typeface="Arial"/>
              <a:buChar char="•"/>
            </a:pPr>
            <a:r>
              <a:rPr lang="en-US" sz="1050" dirty="0">
                <a:solidFill>
                  <a:srgbClr val="2D92AA"/>
                </a:solidFill>
                <a:latin typeface="Gotham-Book"/>
                <a:cs typeface="Gotham-Book"/>
              </a:rPr>
              <a:t>It will likely be measured as total contract value or as recurring revenue (for subscription-based offerings).</a:t>
            </a:r>
          </a:p>
          <a:p>
            <a:pPr>
              <a:spcBef>
                <a:spcPts val="900"/>
              </a:spcBef>
            </a:pPr>
            <a:r>
              <a:rPr lang="en-US" sz="1200" dirty="0">
                <a:latin typeface="Gotham-Book"/>
                <a:cs typeface="Gotham-Book"/>
              </a:rPr>
              <a:t>If you have an idea of what price your customers are willing to pay, use that to identify a revenue-based metric.</a:t>
            </a:r>
          </a:p>
          <a:p>
            <a:pPr>
              <a:spcBef>
                <a:spcPts val="1200"/>
              </a:spcBef>
            </a:pPr>
            <a:r>
              <a:rPr lang="en-US" sz="1200" dirty="0">
                <a:latin typeface="Gotham-Book"/>
                <a:cs typeface="Gotham-Book"/>
              </a:rPr>
              <a:t>Can you anticipate more than one revenue stream?</a:t>
            </a:r>
          </a:p>
        </p:txBody>
      </p:sp>
      <p:cxnSp>
        <p:nvCxnSpPr>
          <p:cNvPr id="18" name="Straight Connector 17"/>
          <p:cNvCxnSpPr/>
          <p:nvPr/>
        </p:nvCxnSpPr>
        <p:spPr>
          <a:xfrm flipH="1">
            <a:off x="10366804" y="2286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0366804" y="32748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0366804" y="7112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0366804" y="8128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0366804" y="10160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10366804" y="12192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0366804" y="11176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0366804" y="9144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10366804" y="42636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9753600" y="567421"/>
            <a:ext cx="927469" cy="412147"/>
            <a:chOff x="8229599" y="654653"/>
            <a:chExt cx="927469" cy="412147"/>
          </a:xfrm>
        </p:grpSpPr>
        <p:sp>
          <p:nvSpPr>
            <p:cNvPr id="10" name="Header Placeholder 5"/>
            <p:cNvSpPr txBox="1">
              <a:spLocks/>
            </p:cNvSpPr>
            <p:nvPr/>
          </p:nvSpPr>
          <p:spPr>
            <a:xfrm>
              <a:off x="8229599" y="753533"/>
              <a:ext cx="613204" cy="313267"/>
            </a:xfrm>
            <a:prstGeom prst="rect">
              <a:avLst/>
            </a:prstGeom>
            <a:ln>
              <a:noFill/>
            </a:ln>
          </p:spPr>
          <p:txBody>
            <a:bodyPr vert="horz" lIns="91440" tIns="45720" rIns="91440" bIns="45720" rtlCol="0"/>
            <a:lstStyle>
              <a:defPPr>
                <a:defRPr lang="en-US"/>
              </a:defPPr>
              <a:lvl1pPr marL="0" algn="l" defTabSz="457200" rtl="0" eaLnBrk="1" latinLnBrk="0" hangingPunct="1">
                <a:spcBef>
                  <a:spcPts val="1200"/>
                </a:spcBef>
                <a:defRPr sz="1800" b="0" i="0" kern="1200">
                  <a:solidFill>
                    <a:srgbClr val="F58220"/>
                  </a:solidFill>
                  <a:latin typeface="Gotham-Book"/>
                  <a:ea typeface="+mn-ea"/>
                  <a:cs typeface="Gotham-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solidFill>
                    <a:srgbClr val="2D92AA"/>
                  </a:solidFill>
                </a:rPr>
                <a:t>04</a:t>
              </a:r>
            </a:p>
          </p:txBody>
        </p:sp>
        <p:cxnSp>
          <p:nvCxnSpPr>
            <p:cNvPr id="16" name="Straight Connector 15"/>
            <p:cNvCxnSpPr/>
            <p:nvPr/>
          </p:nvCxnSpPr>
          <p:spPr>
            <a:xfrm flipH="1">
              <a:off x="8305800" y="654653"/>
              <a:ext cx="851268" cy="0"/>
            </a:xfrm>
            <a:prstGeom prst="line">
              <a:avLst/>
            </a:prstGeom>
            <a:ln w="127000" cmpd="sng">
              <a:solidFill>
                <a:srgbClr val="2D92AA"/>
              </a:solidFill>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8746877" y="654653"/>
              <a:ext cx="397123" cy="0"/>
            </a:xfrm>
            <a:prstGeom prst="line">
              <a:avLst/>
            </a:prstGeom>
            <a:ln w="104775" cmpd="sng">
              <a:solidFill>
                <a:schemeClr val="bg1"/>
              </a:solidFill>
              <a:tailEnd type="none"/>
            </a:ln>
          </p:spPr>
          <p:style>
            <a:lnRef idx="1">
              <a:schemeClr val="accent1"/>
            </a:lnRef>
            <a:fillRef idx="0">
              <a:schemeClr val="accent1"/>
            </a:fillRef>
            <a:effectRef idx="0">
              <a:schemeClr val="accent1"/>
            </a:effectRef>
            <a:fontRef idx="minor">
              <a:schemeClr val="tx1"/>
            </a:fontRef>
          </p:style>
        </p:cxnSp>
      </p:grpSp>
      <p:pic>
        <p:nvPicPr>
          <p:cNvPr id="37" name="Picture 36" descr="Graphs_orang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58426" y="2713518"/>
            <a:ext cx="413059" cy="413059"/>
          </a:xfrm>
          <a:prstGeom prst="rect">
            <a:avLst/>
          </a:prstGeom>
        </p:spPr>
      </p:pic>
      <p:graphicFrame>
        <p:nvGraphicFramePr>
          <p:cNvPr id="41" name="Diagram 40"/>
          <p:cNvGraphicFramePr/>
          <p:nvPr>
            <p:extLst>
              <p:ext uri="{D42A27DB-BD31-4B8C-83A1-F6EECF244321}">
                <p14:modId xmlns:p14="http://schemas.microsoft.com/office/powerpoint/2010/main" val="2732869829"/>
              </p:ext>
            </p:extLst>
          </p:nvPr>
        </p:nvGraphicFramePr>
        <p:xfrm>
          <a:off x="2286000" y="3330199"/>
          <a:ext cx="4388782" cy="4055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Footer Placeholder 4">
            <a:extLst>
              <a:ext uri="{FF2B5EF4-FFF2-40B4-BE49-F238E27FC236}">
                <a16:creationId xmlns:a16="http://schemas.microsoft.com/office/drawing/2014/main" id="{07CFB339-001B-165B-B1B9-FDB1120DCCDF}"/>
              </a:ext>
            </a:extLst>
          </p:cNvPr>
          <p:cNvSpPr txBox="1">
            <a:spLocks/>
          </p:cNvSpPr>
          <p:nvPr/>
        </p:nvSpPr>
        <p:spPr>
          <a:xfrm>
            <a:off x="131563" y="6474088"/>
            <a:ext cx="1743536" cy="342900"/>
          </a:xfrm>
          <a:prstGeom prst="rect">
            <a:avLst/>
          </a:prstGeom>
        </p:spPr>
        <p:txBody>
          <a:bodyPr vert="horz" lIns="91440" tIns="45720" rIns="91440" bIns="45720" rtlCol="0" anchor="ctr"/>
          <a:lstStyle>
            <a:defPPr>
              <a:defRPr lang="en-US"/>
            </a:defPPr>
            <a:lvl1pPr marL="0" algn="l" defTabSz="457200" rtl="0" eaLnBrk="1" latinLnBrk="0" hangingPunct="1">
              <a:defRPr sz="1100" b="0" i="0" kern="1200">
                <a:solidFill>
                  <a:srgbClr val="F58220"/>
                </a:solidFill>
                <a:latin typeface="Gotham-Book"/>
                <a:ea typeface="+mn-ea"/>
                <a:cs typeface="Gotham-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a:solidFill>
                  <a:srgbClr val="C7C7C7"/>
                </a:solidFill>
              </a:rPr>
              <a:t>©  </a:t>
            </a:r>
            <a:r>
              <a:rPr lang="is-IS" sz="1000" dirty="0">
                <a:solidFill>
                  <a:srgbClr val="C7C7C7"/>
                </a:solidFill>
              </a:rPr>
              <a:t>2023</a:t>
            </a:r>
            <a:r>
              <a:rPr lang="en-US" sz="1000" dirty="0">
                <a:solidFill>
                  <a:srgbClr val="C7C7C7"/>
                </a:solidFill>
              </a:rPr>
              <a:t> </a:t>
            </a:r>
            <a:r>
              <a:rPr lang="en-US" sz="1000" dirty="0" err="1">
                <a:solidFill>
                  <a:srgbClr val="C7C7C7"/>
                </a:solidFill>
              </a:rPr>
              <a:t>theProductPath</a:t>
            </a:r>
            <a:endParaRPr lang="en-US" sz="1000" dirty="0">
              <a:solidFill>
                <a:srgbClr val="C7C7C7"/>
              </a:solidFill>
            </a:endParaRPr>
          </a:p>
        </p:txBody>
      </p:sp>
    </p:spTree>
    <p:extLst>
      <p:ext uri="{BB962C8B-B14F-4D97-AF65-F5344CB8AC3E}">
        <p14:creationId xmlns:p14="http://schemas.microsoft.com/office/powerpoint/2010/main" val="64247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1" y="835994"/>
            <a:ext cx="8000999" cy="535607"/>
          </a:xfrm>
        </p:spPr>
        <p:txBody>
          <a:bodyPr vert="horz" lIns="91440" tIns="45720" rIns="91440" bIns="45720" rtlCol="0" anchor="ctr">
            <a:normAutofit/>
          </a:bodyPr>
          <a:lstStyle/>
          <a:p>
            <a:r>
              <a:rPr lang="en-US" sz="3200" dirty="0">
                <a:solidFill>
                  <a:srgbClr val="F5882C"/>
                </a:solidFill>
                <a:latin typeface="Gotham-Book"/>
                <a:cs typeface="Gotham-Book"/>
              </a:rPr>
              <a:t>Business Metrics / Revenue Strategy</a:t>
            </a:r>
          </a:p>
        </p:txBody>
      </p:sp>
      <p:sp>
        <p:nvSpPr>
          <p:cNvPr id="9" name="Header Placeholder 5"/>
          <p:cNvSpPr txBox="1">
            <a:spLocks/>
          </p:cNvSpPr>
          <p:nvPr/>
        </p:nvSpPr>
        <p:spPr>
          <a:xfrm>
            <a:off x="1752601" y="448734"/>
            <a:ext cx="6029977" cy="313267"/>
          </a:xfrm>
          <a:prstGeom prst="rect">
            <a:avLst/>
          </a:prstGeom>
        </p:spPr>
        <p:txBody>
          <a:bodyPr/>
          <a:lstStyle>
            <a:defPPr>
              <a:defRPr lang="en-US"/>
            </a:defPPr>
            <a:lvl1pPr>
              <a:defRPr>
                <a:solidFill>
                  <a:srgbClr val="2D92AA"/>
                </a:solidFill>
                <a:latin typeface="Gotham-Book"/>
                <a:cs typeface="Gotham-Book"/>
              </a:defRPr>
            </a:lvl1pPr>
          </a:lstStyle>
          <a:p>
            <a:r>
              <a:rPr lang="en-US" dirty="0"/>
              <a:t>Go/No-Go Assessment Guide</a:t>
            </a:r>
          </a:p>
        </p:txBody>
      </p:sp>
      <p:sp>
        <p:nvSpPr>
          <p:cNvPr id="29" name="Notes Placeholder 2"/>
          <p:cNvSpPr txBox="1">
            <a:spLocks/>
          </p:cNvSpPr>
          <p:nvPr/>
        </p:nvSpPr>
        <p:spPr>
          <a:xfrm>
            <a:off x="6699371" y="4060518"/>
            <a:ext cx="6108458" cy="4985364"/>
          </a:xfrm>
          <a:prstGeom prst="rect">
            <a:avLst/>
          </a:prstGeom>
        </p:spPr>
        <p:txBody>
          <a:bodyPr/>
          <a:lstStyle/>
          <a:p>
            <a:endParaRPr lang="en-US" dirty="0"/>
          </a:p>
        </p:txBody>
      </p:sp>
      <p:sp>
        <p:nvSpPr>
          <p:cNvPr id="30" name="Rounded Rectangle 29"/>
          <p:cNvSpPr/>
          <p:nvPr/>
        </p:nvSpPr>
        <p:spPr>
          <a:xfrm>
            <a:off x="1731582" y="2667000"/>
            <a:ext cx="2528705" cy="3352800"/>
          </a:xfrm>
          <a:prstGeom prst="roundRect">
            <a:avLst>
              <a:gd name="adj" fmla="val 2064"/>
            </a:avLst>
          </a:prstGeom>
          <a:solidFill>
            <a:srgbClr val="323C53">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182880" rIns="182880" rtlCol="0" anchor="ctr"/>
          <a:lstStyle/>
          <a:p>
            <a:pPr>
              <a:spcAft>
                <a:spcPts val="1500"/>
              </a:spcAft>
            </a:pPr>
            <a:r>
              <a:rPr lang="en-US" sz="1600" dirty="0">
                <a:solidFill>
                  <a:prstClr val="white"/>
                </a:solidFill>
                <a:latin typeface="Gotham-Medium"/>
                <a:cs typeface="Gotham-Medium"/>
              </a:rPr>
              <a:t>Good metrics are actionable</a:t>
            </a:r>
          </a:p>
          <a:p>
            <a:pPr>
              <a:lnSpc>
                <a:spcPts val="1740"/>
              </a:lnSpc>
            </a:pPr>
            <a:r>
              <a:rPr lang="en-US" sz="1200" dirty="0">
                <a:solidFill>
                  <a:srgbClr val="FFFFFF"/>
                </a:solidFill>
                <a:latin typeface="Gotham-Book"/>
                <a:cs typeface="Gotham-Book"/>
              </a:rPr>
              <a:t>There is little value in defining metrics that you do not have the capability or resources to capture. More importantly, you should not spend time measuring something if you’re not going to take action on it.</a:t>
            </a:r>
          </a:p>
        </p:txBody>
      </p:sp>
      <p:sp>
        <p:nvSpPr>
          <p:cNvPr id="31" name="Notes Placeholder 2"/>
          <p:cNvSpPr txBox="1">
            <a:spLocks/>
          </p:cNvSpPr>
          <p:nvPr/>
        </p:nvSpPr>
        <p:spPr>
          <a:xfrm>
            <a:off x="4724400" y="2587346"/>
            <a:ext cx="5715000" cy="3713325"/>
          </a:xfrm>
          <a:prstGeom prst="rect">
            <a:avLst/>
          </a:prstGeom>
        </p:spPr>
        <p:txBody>
          <a:bodyPr/>
          <a:lstStyle/>
          <a:p>
            <a:pPr>
              <a:spcAft>
                <a:spcPts val="900"/>
              </a:spcAft>
            </a:pPr>
            <a:r>
              <a:rPr lang="en-US" sz="1600" dirty="0">
                <a:solidFill>
                  <a:srgbClr val="323C53"/>
                </a:solidFill>
                <a:latin typeface="Gotham-Medium"/>
                <a:cs typeface="Gotham-Medium"/>
              </a:rPr>
              <a:t>Quantitative vs. qualitative</a:t>
            </a:r>
          </a:p>
          <a:p>
            <a:pPr>
              <a:lnSpc>
                <a:spcPts val="1840"/>
              </a:lnSpc>
              <a:spcBef>
                <a:spcPts val="600"/>
              </a:spcBef>
            </a:pPr>
            <a:r>
              <a:rPr lang="en-US" sz="1200" dirty="0">
                <a:latin typeface="Gotham-Book"/>
                <a:cs typeface="Gotham-Book"/>
              </a:rPr>
              <a:t>Sometimes referred to as “left-brain” vs. “right-brain” metrics, you may find a combination of both types produces the best results. Quantitative metrics use mathematical terms to measure output from a process and can often be complemented with less tangible, less precise, observation-based data that can be better at determining outcome.</a:t>
            </a:r>
          </a:p>
          <a:p>
            <a:pPr>
              <a:lnSpc>
                <a:spcPts val="1640"/>
              </a:lnSpc>
              <a:spcBef>
                <a:spcPts val="600"/>
              </a:spcBef>
            </a:pPr>
            <a:endParaRPr lang="en-US" sz="1200" dirty="0">
              <a:latin typeface="Gotham-Book"/>
              <a:cs typeface="Gotham-Book"/>
            </a:endParaRPr>
          </a:p>
          <a:p>
            <a:pPr>
              <a:lnSpc>
                <a:spcPts val="1640"/>
              </a:lnSpc>
              <a:spcBef>
                <a:spcPts val="600"/>
              </a:spcBef>
            </a:pPr>
            <a:endParaRPr lang="en-US" sz="1200" dirty="0">
              <a:latin typeface="Gotham-Book"/>
              <a:cs typeface="Gotham-Book"/>
            </a:endParaRPr>
          </a:p>
          <a:p>
            <a:pPr>
              <a:spcBef>
                <a:spcPts val="600"/>
              </a:spcBef>
            </a:pPr>
            <a:r>
              <a:rPr lang="en-US" sz="1200" dirty="0">
                <a:latin typeface="Gotham-Book"/>
                <a:cs typeface="Gotham-Book"/>
              </a:rPr>
              <a:t>You might try to tie your particular metrics to a certain time period. </a:t>
            </a:r>
          </a:p>
          <a:p>
            <a:pPr>
              <a:spcBef>
                <a:spcPts val="600"/>
              </a:spcBef>
            </a:pPr>
            <a:r>
              <a:rPr lang="en-US" sz="1200" dirty="0">
                <a:latin typeface="Gotham-Book"/>
                <a:cs typeface="Gotham-Book"/>
              </a:rPr>
              <a:t>For example:</a:t>
            </a:r>
          </a:p>
          <a:p>
            <a:pPr marL="341313" lvl="1" indent="-171450">
              <a:spcBef>
                <a:spcPts val="600"/>
              </a:spcBef>
              <a:buFont typeface="Arial"/>
              <a:buChar char="•"/>
            </a:pPr>
            <a:r>
              <a:rPr lang="en-US" sz="1050" dirty="0">
                <a:solidFill>
                  <a:srgbClr val="2D92AA"/>
                </a:solidFill>
                <a:latin typeface="Gotham-Book"/>
                <a:cs typeface="Gotham-Book"/>
              </a:rPr>
              <a:t>In the first 6 months, we intend to grow our customer base 2.5x.</a:t>
            </a:r>
          </a:p>
          <a:p>
            <a:pPr marL="341313" lvl="1" indent="-171450">
              <a:spcBef>
                <a:spcPts val="600"/>
              </a:spcBef>
              <a:buFont typeface="Arial"/>
              <a:buChar char="•"/>
            </a:pPr>
            <a:r>
              <a:rPr lang="en-US" sz="1050" dirty="0">
                <a:solidFill>
                  <a:srgbClr val="2D92AA"/>
                </a:solidFill>
                <a:latin typeface="Gotham-Book"/>
                <a:cs typeface="Gotham-Book"/>
              </a:rPr>
              <a:t>We expect a 15% improvements in our month-over-month conversion rates.</a:t>
            </a:r>
          </a:p>
          <a:p>
            <a:pPr marL="341313" lvl="1" indent="-171450">
              <a:spcBef>
                <a:spcPts val="600"/>
              </a:spcBef>
              <a:buFont typeface="Arial"/>
              <a:buChar char="•"/>
            </a:pPr>
            <a:r>
              <a:rPr lang="en-US" sz="1050" dirty="0">
                <a:solidFill>
                  <a:srgbClr val="2D92AA"/>
                </a:solidFill>
                <a:latin typeface="Gotham-Book"/>
                <a:cs typeface="Gotham-Book"/>
              </a:rPr>
              <a:t>The total # of downloads will increase by 75% within the first 12 months.</a:t>
            </a:r>
          </a:p>
        </p:txBody>
      </p:sp>
      <p:cxnSp>
        <p:nvCxnSpPr>
          <p:cNvPr id="27" name="Straight Connector 26"/>
          <p:cNvCxnSpPr/>
          <p:nvPr/>
        </p:nvCxnSpPr>
        <p:spPr>
          <a:xfrm flipH="1">
            <a:off x="10366804" y="2286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10366804" y="32748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10366804" y="7112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10366804" y="8128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10366804" y="10160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10366804" y="12192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10366804" y="11176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10366804" y="9144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10366804" y="42636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9753600" y="567421"/>
            <a:ext cx="927469" cy="412147"/>
            <a:chOff x="8229599" y="654653"/>
            <a:chExt cx="927469" cy="412147"/>
          </a:xfrm>
        </p:grpSpPr>
        <p:sp>
          <p:nvSpPr>
            <p:cNvPr id="45" name="Header Placeholder 5"/>
            <p:cNvSpPr txBox="1">
              <a:spLocks/>
            </p:cNvSpPr>
            <p:nvPr/>
          </p:nvSpPr>
          <p:spPr>
            <a:xfrm>
              <a:off x="8229599" y="753533"/>
              <a:ext cx="613204" cy="313267"/>
            </a:xfrm>
            <a:prstGeom prst="rect">
              <a:avLst/>
            </a:prstGeom>
            <a:ln>
              <a:noFill/>
            </a:ln>
          </p:spPr>
          <p:txBody>
            <a:bodyPr vert="horz" lIns="91440" tIns="45720" rIns="91440" bIns="45720" rtlCol="0"/>
            <a:lstStyle>
              <a:defPPr>
                <a:defRPr lang="en-US"/>
              </a:defPPr>
              <a:lvl1pPr marL="0" algn="l" defTabSz="457200" rtl="0" eaLnBrk="1" latinLnBrk="0" hangingPunct="1">
                <a:spcBef>
                  <a:spcPts val="1200"/>
                </a:spcBef>
                <a:defRPr sz="1800" b="0" i="0" kern="1200">
                  <a:solidFill>
                    <a:srgbClr val="F58220"/>
                  </a:solidFill>
                  <a:latin typeface="Gotham-Book"/>
                  <a:ea typeface="+mn-ea"/>
                  <a:cs typeface="Gotham-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solidFill>
                    <a:srgbClr val="2D92AA"/>
                  </a:solidFill>
                </a:rPr>
                <a:t>04</a:t>
              </a:r>
            </a:p>
          </p:txBody>
        </p:sp>
        <p:cxnSp>
          <p:nvCxnSpPr>
            <p:cNvPr id="46" name="Straight Connector 45"/>
            <p:cNvCxnSpPr/>
            <p:nvPr/>
          </p:nvCxnSpPr>
          <p:spPr>
            <a:xfrm flipH="1">
              <a:off x="8305800" y="654653"/>
              <a:ext cx="851268" cy="0"/>
            </a:xfrm>
            <a:prstGeom prst="line">
              <a:avLst/>
            </a:prstGeom>
            <a:ln w="127000" cmpd="sng">
              <a:solidFill>
                <a:srgbClr val="2D92AA"/>
              </a:solidFill>
              <a:tailEnd type="none"/>
            </a:ln>
          </p:spPr>
          <p:style>
            <a:lnRef idx="1">
              <a:schemeClr val="accent1"/>
            </a:lnRef>
            <a:fillRef idx="0">
              <a:schemeClr val="accent1"/>
            </a:fillRef>
            <a:effectRef idx="0">
              <a:schemeClr val="accent1"/>
            </a:effectRef>
            <a:fontRef idx="minor">
              <a:schemeClr val="tx1"/>
            </a:fontRef>
          </p:style>
        </p:cxnSp>
      </p:grpSp>
      <p:cxnSp>
        <p:nvCxnSpPr>
          <p:cNvPr id="5" name="Straight Connector 4"/>
          <p:cNvCxnSpPr/>
          <p:nvPr/>
        </p:nvCxnSpPr>
        <p:spPr>
          <a:xfrm>
            <a:off x="4800601" y="4572000"/>
            <a:ext cx="5566203" cy="0"/>
          </a:xfrm>
          <a:prstGeom prst="line">
            <a:avLst/>
          </a:prstGeom>
          <a:ln w="3175" cmpd="sng">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3" name="Footer Placeholder 4">
            <a:extLst>
              <a:ext uri="{FF2B5EF4-FFF2-40B4-BE49-F238E27FC236}">
                <a16:creationId xmlns:a16="http://schemas.microsoft.com/office/drawing/2014/main" id="{2C2C1244-D902-E003-AAF7-AE920E5C765C}"/>
              </a:ext>
            </a:extLst>
          </p:cNvPr>
          <p:cNvSpPr txBox="1">
            <a:spLocks/>
          </p:cNvSpPr>
          <p:nvPr/>
        </p:nvSpPr>
        <p:spPr>
          <a:xfrm>
            <a:off x="131563" y="6474088"/>
            <a:ext cx="1743536" cy="342900"/>
          </a:xfrm>
          <a:prstGeom prst="rect">
            <a:avLst/>
          </a:prstGeom>
        </p:spPr>
        <p:txBody>
          <a:bodyPr vert="horz" lIns="91440" tIns="45720" rIns="91440" bIns="45720" rtlCol="0" anchor="ctr"/>
          <a:lstStyle>
            <a:defPPr>
              <a:defRPr lang="en-US"/>
            </a:defPPr>
            <a:lvl1pPr marL="0" algn="l" defTabSz="457200" rtl="0" eaLnBrk="1" latinLnBrk="0" hangingPunct="1">
              <a:defRPr sz="1100" b="0" i="0" kern="1200">
                <a:solidFill>
                  <a:srgbClr val="F58220"/>
                </a:solidFill>
                <a:latin typeface="Gotham-Book"/>
                <a:ea typeface="+mn-ea"/>
                <a:cs typeface="Gotham-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a:solidFill>
                  <a:srgbClr val="C7C7C7"/>
                </a:solidFill>
              </a:rPr>
              <a:t>©  </a:t>
            </a:r>
            <a:r>
              <a:rPr lang="is-IS" sz="1000" dirty="0">
                <a:solidFill>
                  <a:srgbClr val="C7C7C7"/>
                </a:solidFill>
              </a:rPr>
              <a:t>2023</a:t>
            </a:r>
            <a:r>
              <a:rPr lang="en-US" sz="1000" dirty="0">
                <a:solidFill>
                  <a:srgbClr val="C7C7C7"/>
                </a:solidFill>
              </a:rPr>
              <a:t> </a:t>
            </a:r>
            <a:r>
              <a:rPr lang="en-US" sz="1000" dirty="0" err="1">
                <a:solidFill>
                  <a:srgbClr val="C7C7C7"/>
                </a:solidFill>
              </a:rPr>
              <a:t>theProductPath</a:t>
            </a:r>
            <a:endParaRPr lang="en-US" sz="1000" dirty="0">
              <a:solidFill>
                <a:srgbClr val="C7C7C7"/>
              </a:solidFill>
            </a:endParaRPr>
          </a:p>
        </p:txBody>
      </p:sp>
    </p:spTree>
    <p:extLst>
      <p:ext uri="{BB962C8B-B14F-4D97-AF65-F5344CB8AC3E}">
        <p14:creationId xmlns:p14="http://schemas.microsoft.com/office/powerpoint/2010/main" val="2471828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835994"/>
            <a:ext cx="7696200" cy="535607"/>
          </a:xfrm>
        </p:spPr>
        <p:txBody>
          <a:bodyPr vert="horz" lIns="91440" tIns="45720" rIns="91440" bIns="45720" rtlCol="0" anchor="ctr">
            <a:normAutofit/>
          </a:bodyPr>
          <a:lstStyle/>
          <a:p>
            <a:r>
              <a:rPr lang="en-US" sz="3200" dirty="0">
                <a:solidFill>
                  <a:srgbClr val="F5882C"/>
                </a:solidFill>
                <a:latin typeface="Gotham-Book"/>
                <a:cs typeface="Gotham-Book"/>
              </a:rPr>
              <a:t>Competitive Landscape</a:t>
            </a:r>
          </a:p>
        </p:txBody>
      </p:sp>
      <p:sp>
        <p:nvSpPr>
          <p:cNvPr id="3" name="TextBox 2"/>
          <p:cNvSpPr txBox="1"/>
          <p:nvPr/>
        </p:nvSpPr>
        <p:spPr>
          <a:xfrm>
            <a:off x="7924801" y="2587345"/>
            <a:ext cx="2442003" cy="3813455"/>
          </a:xfrm>
          <a:prstGeom prst="rect">
            <a:avLst/>
          </a:prstGeom>
          <a:solidFill>
            <a:srgbClr val="EDEDED"/>
          </a:solidFill>
          <a:ln>
            <a:solidFill>
              <a:srgbClr val="C0C1C2"/>
            </a:solidFill>
          </a:ln>
        </p:spPr>
        <p:txBody>
          <a:bodyPr wrap="square" lIns="182880" tIns="91440" rIns="182880" rtlCol="0">
            <a:noAutofit/>
          </a:bodyPr>
          <a:lstStyle/>
          <a:p>
            <a:pPr marL="411480"/>
            <a:r>
              <a:rPr lang="en-US" sz="1200" dirty="0">
                <a:solidFill>
                  <a:srgbClr val="323C53"/>
                </a:solidFill>
                <a:latin typeface="Gotham-Medium"/>
                <a:cs typeface="Gotham-Medium"/>
              </a:rPr>
              <a:t>How to find your competition</a:t>
            </a:r>
          </a:p>
          <a:p>
            <a:pPr>
              <a:spcBef>
                <a:spcPts val="1200"/>
              </a:spcBef>
            </a:pPr>
            <a:r>
              <a:rPr lang="en-US" sz="1050" dirty="0">
                <a:latin typeface="Gotham-Book"/>
                <a:cs typeface="Gotham-Book"/>
              </a:rPr>
              <a:t>For each competitor, use research-oriented sites to track down similar companies</a:t>
            </a:r>
          </a:p>
          <a:p>
            <a:pPr marL="223838" lvl="1" indent="-119063">
              <a:spcBef>
                <a:spcPts val="1200"/>
              </a:spcBef>
              <a:buFont typeface="Arial"/>
              <a:buChar char="•"/>
            </a:pPr>
            <a:r>
              <a:rPr lang="en-US" sz="1000" dirty="0">
                <a:latin typeface="Gotham-Book"/>
                <a:cs typeface="Gotham-Book"/>
                <a:hlinkClick r:id="rId3"/>
              </a:rPr>
              <a:t>http://www.trustradius.com</a:t>
            </a:r>
            <a:r>
              <a:rPr lang="en-US" sz="1000" dirty="0">
                <a:latin typeface="Gotham-Book"/>
                <a:cs typeface="Gotham-Book"/>
              </a:rPr>
              <a:t> (e.g. http://</a:t>
            </a:r>
            <a:r>
              <a:rPr lang="en-US" sz="1000" dirty="0" err="1">
                <a:latin typeface="Gotham-Book"/>
                <a:cs typeface="Gotham-Book"/>
              </a:rPr>
              <a:t>www.trustradius.com</a:t>
            </a:r>
            <a:r>
              <a:rPr lang="en-US" sz="1000" dirty="0">
                <a:latin typeface="Gotham-Book"/>
                <a:cs typeface="Gotham-Book"/>
              </a:rPr>
              <a:t>/products/workday/competitors)</a:t>
            </a:r>
          </a:p>
          <a:p>
            <a:pPr marL="223838" lvl="1" indent="-119063">
              <a:spcBef>
                <a:spcPts val="1200"/>
              </a:spcBef>
              <a:buFont typeface="Arial"/>
              <a:buChar char="•"/>
            </a:pPr>
            <a:r>
              <a:rPr lang="en-US" sz="1000" dirty="0">
                <a:latin typeface="Gotham-Book"/>
                <a:cs typeface="Gotham-Book"/>
                <a:hlinkClick r:id="rId4"/>
              </a:rPr>
              <a:t>http://www.g2crowd.com</a:t>
            </a:r>
            <a:endParaRPr lang="en-US" sz="800" dirty="0">
              <a:latin typeface="Gotham-Book"/>
              <a:cs typeface="Gotham-Book"/>
            </a:endParaRPr>
          </a:p>
          <a:p>
            <a:pPr marL="223838" lvl="1" indent="-119063">
              <a:spcBef>
                <a:spcPts val="1200"/>
              </a:spcBef>
              <a:buFont typeface="Arial"/>
              <a:buChar char="•"/>
            </a:pPr>
            <a:r>
              <a:rPr lang="en-US" sz="1000" dirty="0">
                <a:latin typeface="Gotham-Book"/>
                <a:cs typeface="Gotham-Book"/>
                <a:hlinkClick r:id="rId5"/>
              </a:rPr>
              <a:t>http://www.similarsites.com</a:t>
            </a:r>
            <a:endParaRPr lang="en-US" sz="1000" dirty="0">
              <a:latin typeface="Gotham-Book"/>
              <a:cs typeface="Gotham-Book"/>
            </a:endParaRPr>
          </a:p>
          <a:p>
            <a:pPr marL="223838" lvl="1" indent="-119063">
              <a:spcBef>
                <a:spcPts val="1200"/>
              </a:spcBef>
              <a:buFont typeface="Arial"/>
              <a:buChar char="•"/>
            </a:pPr>
            <a:r>
              <a:rPr lang="en-US" sz="1000" dirty="0">
                <a:latin typeface="Gotham-Book"/>
                <a:cs typeface="Gotham-Book"/>
                <a:hlinkClick r:id="rId6"/>
              </a:rPr>
              <a:t>http://www.alexa.com</a:t>
            </a:r>
            <a:endParaRPr lang="en-US" sz="1000" dirty="0">
              <a:latin typeface="Gotham-Book"/>
              <a:cs typeface="Gotham-Book"/>
            </a:endParaRPr>
          </a:p>
          <a:p>
            <a:pPr marL="223838" lvl="1" indent="-119063">
              <a:spcBef>
                <a:spcPts val="1200"/>
              </a:spcBef>
              <a:buFont typeface="Arial"/>
              <a:buChar char="•"/>
            </a:pPr>
            <a:r>
              <a:rPr lang="en-US" sz="1000" dirty="0">
                <a:latin typeface="Gotham-Book"/>
                <a:cs typeface="Gotham-Book"/>
                <a:hlinkClick r:id="rId7"/>
              </a:rPr>
              <a:t>http://dir.yahoo.com/business_and_economy/directories/companies</a:t>
            </a:r>
            <a:endParaRPr lang="en-US" sz="1000" dirty="0">
              <a:latin typeface="Gotham-Book"/>
              <a:cs typeface="Gotham-Book"/>
            </a:endParaRPr>
          </a:p>
        </p:txBody>
      </p:sp>
      <p:sp>
        <p:nvSpPr>
          <p:cNvPr id="9" name="Header Placeholder 5"/>
          <p:cNvSpPr txBox="1">
            <a:spLocks/>
          </p:cNvSpPr>
          <p:nvPr/>
        </p:nvSpPr>
        <p:spPr>
          <a:xfrm>
            <a:off x="1752601" y="448734"/>
            <a:ext cx="6029977" cy="313267"/>
          </a:xfrm>
          <a:prstGeom prst="rect">
            <a:avLst/>
          </a:prstGeom>
        </p:spPr>
        <p:txBody>
          <a:bodyPr/>
          <a:lstStyle>
            <a:defPPr>
              <a:defRPr lang="en-US"/>
            </a:defPPr>
            <a:lvl1pPr>
              <a:defRPr>
                <a:solidFill>
                  <a:srgbClr val="2D92AA"/>
                </a:solidFill>
                <a:latin typeface="Gotham-Book"/>
                <a:cs typeface="Gotham-Book"/>
              </a:defRPr>
            </a:lvl1pPr>
          </a:lstStyle>
          <a:p>
            <a:r>
              <a:rPr lang="en-US" dirty="0"/>
              <a:t>Go/No-Go Assessment Guide</a:t>
            </a:r>
          </a:p>
        </p:txBody>
      </p:sp>
      <p:sp>
        <p:nvSpPr>
          <p:cNvPr id="14" name="Notes Placeholder 2"/>
          <p:cNvSpPr txBox="1">
            <a:spLocks/>
          </p:cNvSpPr>
          <p:nvPr/>
        </p:nvSpPr>
        <p:spPr>
          <a:xfrm>
            <a:off x="1752600" y="2587345"/>
            <a:ext cx="5867401" cy="3813454"/>
          </a:xfrm>
          <a:prstGeom prst="rect">
            <a:avLst/>
          </a:prstGeom>
        </p:spPr>
        <p:txBody>
          <a:bodyPr/>
          <a:lstStyle/>
          <a:p>
            <a:pPr>
              <a:spcAft>
                <a:spcPts val="900"/>
              </a:spcAft>
            </a:pPr>
            <a:r>
              <a:rPr lang="en-US" sz="1600" dirty="0">
                <a:solidFill>
                  <a:srgbClr val="323C53"/>
                </a:solidFill>
                <a:latin typeface="Gotham-Medium"/>
                <a:cs typeface="Gotham-Medium"/>
              </a:rPr>
              <a:t>Start here for help with this topic</a:t>
            </a:r>
          </a:p>
          <a:p>
            <a:pPr>
              <a:spcBef>
                <a:spcPts val="300"/>
              </a:spcBef>
              <a:spcAft>
                <a:spcPts val="300"/>
              </a:spcAft>
            </a:pPr>
            <a:r>
              <a:rPr lang="en-US" sz="1200" dirty="0">
                <a:latin typeface="Gotham-Book"/>
                <a:cs typeface="Gotham-Book"/>
              </a:rPr>
              <a:t>Is this a new idea? If not, who else is doing it? What are others doing in this space?</a:t>
            </a:r>
          </a:p>
          <a:p>
            <a:pPr>
              <a:spcBef>
                <a:spcPts val="300"/>
              </a:spcBef>
              <a:spcAft>
                <a:spcPts val="300"/>
              </a:spcAft>
            </a:pPr>
            <a:r>
              <a:rPr lang="en-US" sz="1200" dirty="0">
                <a:latin typeface="Gotham-Book"/>
                <a:cs typeface="Gotham-Book"/>
              </a:rPr>
              <a:t>Where else is your target customer going to solve their problem? Consider that your target customer may have non-obvious alternatives including:</a:t>
            </a:r>
          </a:p>
          <a:p>
            <a:pPr marL="341313" lvl="1" indent="-171450">
              <a:spcBef>
                <a:spcPts val="300"/>
              </a:spcBef>
              <a:buFont typeface="Arial"/>
              <a:buChar char="•"/>
            </a:pPr>
            <a:r>
              <a:rPr lang="en-US" sz="1050" dirty="0">
                <a:solidFill>
                  <a:srgbClr val="2D92AA"/>
                </a:solidFill>
                <a:latin typeface="Gotham-Book"/>
                <a:cs typeface="Gotham-Book"/>
              </a:rPr>
              <a:t>Doing nothing, procrastination, workarounds, etc.</a:t>
            </a:r>
          </a:p>
          <a:p>
            <a:pPr marL="341313" lvl="1" indent="-171450">
              <a:spcBef>
                <a:spcPts val="300"/>
              </a:spcBef>
              <a:buFont typeface="Arial"/>
              <a:buChar char="•"/>
            </a:pPr>
            <a:r>
              <a:rPr lang="en-US" sz="1050" dirty="0">
                <a:solidFill>
                  <a:srgbClr val="2D92AA"/>
                </a:solidFill>
                <a:latin typeface="Gotham-Book"/>
                <a:cs typeface="Gotham-Book"/>
              </a:rPr>
              <a:t>Do-it-yourselfers or those who choose to build vs. buy (e.g. custom, in-house solution) – which can be an indication of a customer ready to buy;</a:t>
            </a:r>
          </a:p>
          <a:p>
            <a:pPr marL="341313" lvl="1" indent="-171450">
              <a:spcBef>
                <a:spcPts val="300"/>
              </a:spcBef>
              <a:buFont typeface="Arial"/>
              <a:buChar char="•"/>
            </a:pPr>
            <a:r>
              <a:rPr lang="en-US" sz="1050" dirty="0">
                <a:solidFill>
                  <a:srgbClr val="2D92AA"/>
                </a:solidFill>
                <a:latin typeface="Gotham-Book"/>
                <a:cs typeface="Gotham-Book"/>
              </a:rPr>
              <a:t>Looking to existing players in adjacent spaces that could easily move in to compete with you;</a:t>
            </a:r>
          </a:p>
          <a:p>
            <a:pPr marL="341313" lvl="1" indent="-171450">
              <a:spcBef>
                <a:spcPts val="300"/>
              </a:spcBef>
              <a:spcAft>
                <a:spcPts val="300"/>
              </a:spcAft>
              <a:buFont typeface="Arial"/>
              <a:buChar char="•"/>
            </a:pPr>
            <a:r>
              <a:rPr lang="en-US" sz="1050" dirty="0">
                <a:solidFill>
                  <a:srgbClr val="2D92AA"/>
                </a:solidFill>
                <a:latin typeface="Gotham-Book"/>
                <a:cs typeface="Gotham-Book"/>
              </a:rPr>
              <a:t>New players that don’t exist yet but who might jump into this market once it starts heating up.</a:t>
            </a:r>
          </a:p>
          <a:p>
            <a:pPr>
              <a:spcBef>
                <a:spcPts val="900"/>
              </a:spcBef>
              <a:spcAft>
                <a:spcPts val="300"/>
              </a:spcAft>
            </a:pPr>
            <a:r>
              <a:rPr lang="en-US" sz="1200" dirty="0">
                <a:latin typeface="Gotham-Book"/>
                <a:cs typeface="Gotham-Book"/>
              </a:rPr>
              <a:t>As you identify competitors, note some of their strengths and also their weaknesses which could represent opportunity for your business.</a:t>
            </a:r>
          </a:p>
          <a:p>
            <a:pPr>
              <a:spcBef>
                <a:spcPts val="900"/>
              </a:spcBef>
              <a:spcAft>
                <a:spcPts val="300"/>
              </a:spcAft>
            </a:pPr>
            <a:r>
              <a:rPr lang="en-US" sz="1200" dirty="0">
                <a:latin typeface="Gotham-Book"/>
                <a:cs typeface="Gotham-Book"/>
              </a:rPr>
              <a:t>If you have identified an existing solution or know that the customer is using some interim workaround, Rich </a:t>
            </a:r>
            <a:r>
              <a:rPr lang="en-US" sz="1200" dirty="0" err="1">
                <a:latin typeface="Gotham-Book"/>
                <a:cs typeface="Gotham-Book"/>
              </a:rPr>
              <a:t>Mironov</a:t>
            </a:r>
            <a:r>
              <a:rPr lang="en-US" sz="1200" dirty="0">
                <a:latin typeface="Gotham-Book"/>
                <a:cs typeface="Gotham-Book"/>
              </a:rPr>
              <a:t> cautions that you will likely have to fit into the same architecture as the thing your replacing.</a:t>
            </a:r>
          </a:p>
        </p:txBody>
      </p:sp>
      <p:cxnSp>
        <p:nvCxnSpPr>
          <p:cNvPr id="18" name="Straight Connector 17"/>
          <p:cNvCxnSpPr/>
          <p:nvPr/>
        </p:nvCxnSpPr>
        <p:spPr>
          <a:xfrm flipH="1">
            <a:off x="10366804" y="2286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0366804" y="32748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0366804" y="51842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0366804" y="8128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0366804" y="10160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10366804" y="12192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0366804" y="11176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0366804" y="9144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10366804" y="42636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9753600" y="665994"/>
            <a:ext cx="927469" cy="412147"/>
            <a:chOff x="8229599" y="654653"/>
            <a:chExt cx="927469" cy="412147"/>
          </a:xfrm>
        </p:grpSpPr>
        <p:sp>
          <p:nvSpPr>
            <p:cNvPr id="10" name="Header Placeholder 5"/>
            <p:cNvSpPr txBox="1">
              <a:spLocks/>
            </p:cNvSpPr>
            <p:nvPr/>
          </p:nvSpPr>
          <p:spPr>
            <a:xfrm>
              <a:off x="8229599" y="753533"/>
              <a:ext cx="613204" cy="313267"/>
            </a:xfrm>
            <a:prstGeom prst="rect">
              <a:avLst/>
            </a:prstGeom>
            <a:ln>
              <a:noFill/>
            </a:ln>
          </p:spPr>
          <p:txBody>
            <a:bodyPr vert="horz" lIns="91440" tIns="45720" rIns="91440" bIns="45720" rtlCol="0"/>
            <a:lstStyle>
              <a:defPPr>
                <a:defRPr lang="en-US"/>
              </a:defPPr>
              <a:lvl1pPr marL="0" algn="l" defTabSz="457200" rtl="0" eaLnBrk="1" latinLnBrk="0" hangingPunct="1">
                <a:spcBef>
                  <a:spcPts val="1200"/>
                </a:spcBef>
                <a:defRPr sz="1800" b="0" i="0" kern="1200">
                  <a:solidFill>
                    <a:srgbClr val="F58220"/>
                  </a:solidFill>
                  <a:latin typeface="Gotham-Book"/>
                  <a:ea typeface="+mn-ea"/>
                  <a:cs typeface="Gotham-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solidFill>
                    <a:srgbClr val="2D92AA"/>
                  </a:solidFill>
                </a:rPr>
                <a:t>05</a:t>
              </a:r>
            </a:p>
          </p:txBody>
        </p:sp>
        <p:cxnSp>
          <p:nvCxnSpPr>
            <p:cNvPr id="16" name="Straight Connector 15"/>
            <p:cNvCxnSpPr/>
            <p:nvPr/>
          </p:nvCxnSpPr>
          <p:spPr>
            <a:xfrm flipH="1">
              <a:off x="8305800" y="654653"/>
              <a:ext cx="851268" cy="0"/>
            </a:xfrm>
            <a:prstGeom prst="line">
              <a:avLst/>
            </a:prstGeom>
            <a:ln w="127000" cmpd="sng">
              <a:solidFill>
                <a:srgbClr val="2D92AA"/>
              </a:solidFill>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8746877" y="654653"/>
              <a:ext cx="397123" cy="0"/>
            </a:xfrm>
            <a:prstGeom prst="line">
              <a:avLst/>
            </a:prstGeom>
            <a:ln w="104775" cmpd="sng">
              <a:solidFill>
                <a:schemeClr val="bg1"/>
              </a:solidFill>
              <a:tailEnd type="none"/>
            </a:ln>
          </p:spPr>
          <p:style>
            <a:lnRef idx="1">
              <a:schemeClr val="accent1"/>
            </a:lnRef>
            <a:fillRef idx="0">
              <a:schemeClr val="accent1"/>
            </a:fillRef>
            <a:effectRef idx="0">
              <a:schemeClr val="accent1"/>
            </a:effectRef>
            <a:fontRef idx="minor">
              <a:schemeClr val="tx1"/>
            </a:fontRef>
          </p:style>
        </p:cxnSp>
      </p:grpSp>
      <p:pic>
        <p:nvPicPr>
          <p:cNvPr id="29" name="Picture 28"/>
          <p:cNvPicPr>
            <a:picLocks noChangeAspect="1"/>
          </p:cNvPicPr>
          <p:nvPr/>
        </p:nvPicPr>
        <p:blipFill>
          <a:blip r:embed="rId8">
            <a:duotone>
              <a:schemeClr val="bg2">
                <a:shade val="45000"/>
                <a:satMod val="135000"/>
              </a:schemeClr>
              <a:prstClr val="white"/>
            </a:duotone>
          </a:blip>
          <a:stretch>
            <a:fillRect/>
          </a:stretch>
        </p:blipFill>
        <p:spPr>
          <a:xfrm>
            <a:off x="8464118" y="5859990"/>
            <a:ext cx="445111" cy="445111"/>
          </a:xfrm>
          <a:prstGeom prst="rect">
            <a:avLst/>
          </a:prstGeom>
        </p:spPr>
      </p:pic>
      <p:pic>
        <p:nvPicPr>
          <p:cNvPr id="30" name="Picture 29"/>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938266" y="5859990"/>
            <a:ext cx="431624" cy="445111"/>
          </a:xfrm>
          <a:prstGeom prst="rect">
            <a:avLst/>
          </a:prstGeom>
        </p:spPr>
      </p:pic>
      <p:pic>
        <p:nvPicPr>
          <p:cNvPr id="31" name="Picture 30" descr="trustradius_square3.jpg"/>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989968" y="5859990"/>
            <a:ext cx="445111" cy="445111"/>
          </a:xfrm>
          <a:prstGeom prst="rect">
            <a:avLst/>
          </a:prstGeom>
        </p:spPr>
      </p:pic>
      <p:pic>
        <p:nvPicPr>
          <p:cNvPr id="32" name="Picture 31" descr="icon_yahoodir.jpg"/>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9899260" y="5859989"/>
            <a:ext cx="441260" cy="441260"/>
          </a:xfrm>
          <a:prstGeom prst="rect">
            <a:avLst/>
          </a:prstGeom>
        </p:spPr>
      </p:pic>
      <p:pic>
        <p:nvPicPr>
          <p:cNvPr id="33" name="Picture 32"/>
          <p:cNvPicPr>
            <a:picLocks noChangeAspect="1"/>
          </p:cNvPicPr>
          <p:nvPr/>
        </p:nvPicPr>
        <p:blipFill>
          <a:blip r:embed="rId12">
            <a:duotone>
              <a:schemeClr val="bg2">
                <a:shade val="45000"/>
                <a:satMod val="135000"/>
              </a:schemeClr>
              <a:prstClr val="white"/>
            </a:duotone>
          </a:blip>
          <a:stretch>
            <a:fillRect/>
          </a:stretch>
        </p:blipFill>
        <p:spPr>
          <a:xfrm>
            <a:off x="9398929" y="5859990"/>
            <a:ext cx="471294" cy="445111"/>
          </a:xfrm>
          <a:prstGeom prst="rect">
            <a:avLst/>
          </a:prstGeom>
        </p:spPr>
      </p:pic>
      <p:pic>
        <p:nvPicPr>
          <p:cNvPr id="34" name="Picture 33" descr="Competitive_Intelligence-blank.png"/>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8001001" y="2667001"/>
            <a:ext cx="396801" cy="404417"/>
          </a:xfrm>
          <a:prstGeom prst="rect">
            <a:avLst/>
          </a:prstGeom>
        </p:spPr>
      </p:pic>
      <p:sp>
        <p:nvSpPr>
          <p:cNvPr id="5" name="Footer Placeholder 4">
            <a:extLst>
              <a:ext uri="{FF2B5EF4-FFF2-40B4-BE49-F238E27FC236}">
                <a16:creationId xmlns:a16="http://schemas.microsoft.com/office/drawing/2014/main" id="{54EF02AC-F993-CD85-B945-469CE22BD10C}"/>
              </a:ext>
            </a:extLst>
          </p:cNvPr>
          <p:cNvSpPr txBox="1">
            <a:spLocks/>
          </p:cNvSpPr>
          <p:nvPr/>
        </p:nvSpPr>
        <p:spPr>
          <a:xfrm>
            <a:off x="131563" y="6474088"/>
            <a:ext cx="1743536" cy="342900"/>
          </a:xfrm>
          <a:prstGeom prst="rect">
            <a:avLst/>
          </a:prstGeom>
        </p:spPr>
        <p:txBody>
          <a:bodyPr vert="horz" lIns="91440" tIns="45720" rIns="91440" bIns="45720" rtlCol="0" anchor="ctr"/>
          <a:lstStyle>
            <a:defPPr>
              <a:defRPr lang="en-US"/>
            </a:defPPr>
            <a:lvl1pPr marL="0" algn="l" defTabSz="457200" rtl="0" eaLnBrk="1" latinLnBrk="0" hangingPunct="1">
              <a:defRPr sz="1100" b="0" i="0" kern="1200">
                <a:solidFill>
                  <a:srgbClr val="F58220"/>
                </a:solidFill>
                <a:latin typeface="Gotham-Book"/>
                <a:ea typeface="+mn-ea"/>
                <a:cs typeface="Gotham-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a:solidFill>
                  <a:srgbClr val="C7C7C7"/>
                </a:solidFill>
              </a:rPr>
              <a:t>©  </a:t>
            </a:r>
            <a:r>
              <a:rPr lang="is-IS" sz="1000" dirty="0">
                <a:solidFill>
                  <a:srgbClr val="C7C7C7"/>
                </a:solidFill>
              </a:rPr>
              <a:t>2023</a:t>
            </a:r>
            <a:r>
              <a:rPr lang="en-US" sz="1000" dirty="0">
                <a:solidFill>
                  <a:srgbClr val="C7C7C7"/>
                </a:solidFill>
              </a:rPr>
              <a:t> </a:t>
            </a:r>
            <a:r>
              <a:rPr lang="en-US" sz="1000" dirty="0" err="1">
                <a:solidFill>
                  <a:srgbClr val="C7C7C7"/>
                </a:solidFill>
              </a:rPr>
              <a:t>theProductPath</a:t>
            </a:r>
            <a:endParaRPr lang="en-US" sz="1000" dirty="0">
              <a:solidFill>
                <a:srgbClr val="C7C7C7"/>
              </a:solidFill>
            </a:endParaRPr>
          </a:p>
        </p:txBody>
      </p:sp>
    </p:spTree>
    <p:extLst>
      <p:ext uri="{BB962C8B-B14F-4D97-AF65-F5344CB8AC3E}">
        <p14:creationId xmlns:p14="http://schemas.microsoft.com/office/powerpoint/2010/main" val="1869080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1" y="835994"/>
            <a:ext cx="8000999" cy="535607"/>
          </a:xfrm>
        </p:spPr>
        <p:txBody>
          <a:bodyPr vert="horz" lIns="91440" tIns="45720" rIns="91440" bIns="45720" rtlCol="0" anchor="ctr">
            <a:normAutofit/>
          </a:bodyPr>
          <a:lstStyle/>
          <a:p>
            <a:r>
              <a:rPr lang="en-US" sz="3200" dirty="0">
                <a:solidFill>
                  <a:srgbClr val="F5882C"/>
                </a:solidFill>
                <a:latin typeface="Gotham-Book"/>
                <a:cs typeface="Gotham-Book"/>
              </a:rPr>
              <a:t>Competitive Landscape</a:t>
            </a:r>
          </a:p>
        </p:txBody>
      </p:sp>
      <p:sp>
        <p:nvSpPr>
          <p:cNvPr id="9" name="Header Placeholder 5"/>
          <p:cNvSpPr txBox="1">
            <a:spLocks/>
          </p:cNvSpPr>
          <p:nvPr/>
        </p:nvSpPr>
        <p:spPr>
          <a:xfrm>
            <a:off x="1752601" y="448734"/>
            <a:ext cx="6029977" cy="313267"/>
          </a:xfrm>
          <a:prstGeom prst="rect">
            <a:avLst/>
          </a:prstGeom>
        </p:spPr>
        <p:txBody>
          <a:bodyPr/>
          <a:lstStyle>
            <a:defPPr>
              <a:defRPr lang="en-US"/>
            </a:defPPr>
            <a:lvl1pPr>
              <a:defRPr>
                <a:solidFill>
                  <a:srgbClr val="2D92AA"/>
                </a:solidFill>
                <a:latin typeface="Gotham-Book"/>
                <a:cs typeface="Gotham-Book"/>
              </a:defRPr>
            </a:lvl1pPr>
          </a:lstStyle>
          <a:p>
            <a:r>
              <a:rPr lang="en-US" dirty="0"/>
              <a:t>Go/No-Go Assessment Guide</a:t>
            </a:r>
          </a:p>
        </p:txBody>
      </p:sp>
      <p:sp>
        <p:nvSpPr>
          <p:cNvPr id="29" name="Notes Placeholder 2"/>
          <p:cNvSpPr txBox="1">
            <a:spLocks/>
          </p:cNvSpPr>
          <p:nvPr/>
        </p:nvSpPr>
        <p:spPr>
          <a:xfrm>
            <a:off x="6699371" y="4060518"/>
            <a:ext cx="6108458" cy="4985364"/>
          </a:xfrm>
          <a:prstGeom prst="rect">
            <a:avLst/>
          </a:prstGeom>
        </p:spPr>
        <p:txBody>
          <a:bodyPr/>
          <a:lstStyle/>
          <a:p>
            <a:endParaRPr lang="en-US" dirty="0"/>
          </a:p>
        </p:txBody>
      </p:sp>
      <p:sp>
        <p:nvSpPr>
          <p:cNvPr id="31" name="Notes Placeholder 2"/>
          <p:cNvSpPr txBox="1">
            <a:spLocks/>
          </p:cNvSpPr>
          <p:nvPr/>
        </p:nvSpPr>
        <p:spPr>
          <a:xfrm>
            <a:off x="1752600" y="2971801"/>
            <a:ext cx="4343400" cy="3405070"/>
          </a:xfrm>
          <a:prstGeom prst="rect">
            <a:avLst/>
          </a:prstGeom>
        </p:spPr>
        <p:txBody>
          <a:bodyPr/>
          <a:lstStyle/>
          <a:p>
            <a:pPr>
              <a:lnSpc>
                <a:spcPts val="1640"/>
              </a:lnSpc>
              <a:spcBef>
                <a:spcPts val="600"/>
              </a:spcBef>
            </a:pPr>
            <a:r>
              <a:rPr lang="en-US" sz="1200" dirty="0">
                <a:latin typeface="Gotham-Book"/>
                <a:cs typeface="Gotham-Book"/>
              </a:rPr>
              <a:t>Begin with a simple web search using the top key-words for your problem space to yield prominent vendors.</a:t>
            </a:r>
          </a:p>
          <a:p>
            <a:pPr marL="341313" lvl="1" indent="-171450">
              <a:spcBef>
                <a:spcPts val="300"/>
              </a:spcBef>
              <a:buFont typeface="Arial"/>
              <a:buChar char="•"/>
            </a:pPr>
            <a:r>
              <a:rPr lang="en-US" sz="1050" dirty="0">
                <a:solidFill>
                  <a:srgbClr val="2D92AA"/>
                </a:solidFill>
                <a:latin typeface="Gotham-Book"/>
                <a:cs typeface="Gotham-Book"/>
              </a:rPr>
              <a:t>Try several combinations of keywords to better triangulate the top players.</a:t>
            </a:r>
          </a:p>
          <a:p>
            <a:pPr marL="341313" lvl="1" indent="-171450">
              <a:spcBef>
                <a:spcPts val="300"/>
              </a:spcBef>
              <a:buFont typeface="Arial"/>
              <a:buChar char="•"/>
            </a:pPr>
            <a:r>
              <a:rPr lang="en-US" sz="1050" dirty="0">
                <a:solidFill>
                  <a:srgbClr val="2D92AA"/>
                </a:solidFill>
                <a:latin typeface="Gotham-Book"/>
                <a:cs typeface="Gotham-Book"/>
              </a:rPr>
              <a:t>Make sure you qualify your results. For example, if you’re targeting the SMB market, you want to exclude companies that are themselves targeting the enterprise market.</a:t>
            </a:r>
          </a:p>
          <a:p>
            <a:pPr marL="341313" lvl="1" indent="-171450">
              <a:spcBef>
                <a:spcPts val="300"/>
              </a:spcBef>
              <a:buFont typeface="Arial"/>
              <a:buChar char="•"/>
            </a:pPr>
            <a:r>
              <a:rPr lang="en-US" sz="1050" dirty="0">
                <a:solidFill>
                  <a:srgbClr val="2D92AA"/>
                </a:solidFill>
                <a:latin typeface="Gotham-Book"/>
                <a:cs typeface="Gotham-Book"/>
              </a:rPr>
              <a:t>You can use the top sites in your search results to discover alternative keywords; e.g. use the headings on their home page to uncover optimal search terms.</a:t>
            </a:r>
          </a:p>
          <a:p>
            <a:pPr>
              <a:lnSpc>
                <a:spcPts val="1640"/>
              </a:lnSpc>
              <a:spcBef>
                <a:spcPts val="900"/>
              </a:spcBef>
            </a:pPr>
            <a:r>
              <a:rPr lang="en-US" sz="1200" dirty="0">
                <a:latin typeface="Gotham-Book"/>
                <a:cs typeface="Gotham-Book"/>
              </a:rPr>
              <a:t>You can also search </a:t>
            </a:r>
            <a:r>
              <a:rPr lang="en-US" sz="1200" dirty="0" err="1">
                <a:latin typeface="Gotham-Medium"/>
                <a:cs typeface="Gotham-Medium"/>
              </a:rPr>
              <a:t>Linkedin</a:t>
            </a:r>
            <a:r>
              <a:rPr lang="en-US" sz="1200" dirty="0">
                <a:latin typeface="Gotham-Book"/>
                <a:cs typeface="Gotham-Book"/>
              </a:rPr>
              <a:t> for businesses and similar b2b “marketplaces”.</a:t>
            </a:r>
          </a:p>
          <a:p>
            <a:pPr>
              <a:lnSpc>
                <a:spcPts val="1640"/>
              </a:lnSpc>
              <a:spcBef>
                <a:spcPts val="900"/>
              </a:spcBef>
            </a:pPr>
            <a:r>
              <a:rPr lang="en-US" sz="1200" dirty="0">
                <a:latin typeface="Gotham-Book"/>
                <a:cs typeface="Gotham-Book"/>
              </a:rPr>
              <a:t>Search for keywords/categories/companies on </a:t>
            </a:r>
            <a:r>
              <a:rPr lang="en-US" sz="1200" dirty="0">
                <a:latin typeface="Gotham-Medium"/>
                <a:cs typeface="Gotham-Medium"/>
              </a:rPr>
              <a:t>Google Trends </a:t>
            </a:r>
            <a:r>
              <a:rPr lang="en-US" sz="1200" dirty="0">
                <a:latin typeface="Gotham-Book"/>
                <a:cs typeface="Gotham-Book"/>
              </a:rPr>
              <a:t>to yield additional players.</a:t>
            </a:r>
          </a:p>
        </p:txBody>
      </p:sp>
      <p:cxnSp>
        <p:nvCxnSpPr>
          <p:cNvPr id="22" name="Straight Connector 21"/>
          <p:cNvCxnSpPr/>
          <p:nvPr/>
        </p:nvCxnSpPr>
        <p:spPr>
          <a:xfrm flipH="1">
            <a:off x="10366804" y="2286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10366804" y="32748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0366804" y="51842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0366804" y="8128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10366804" y="10160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10366804" y="12192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10366804" y="11176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10366804" y="9144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10366804" y="42636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9753600" y="665994"/>
            <a:ext cx="927469" cy="412147"/>
            <a:chOff x="8229599" y="654653"/>
            <a:chExt cx="927469" cy="412147"/>
          </a:xfrm>
        </p:grpSpPr>
        <p:sp>
          <p:nvSpPr>
            <p:cNvPr id="47" name="Header Placeholder 5"/>
            <p:cNvSpPr txBox="1">
              <a:spLocks/>
            </p:cNvSpPr>
            <p:nvPr/>
          </p:nvSpPr>
          <p:spPr>
            <a:xfrm>
              <a:off x="8229599" y="753533"/>
              <a:ext cx="613204" cy="313267"/>
            </a:xfrm>
            <a:prstGeom prst="rect">
              <a:avLst/>
            </a:prstGeom>
            <a:ln>
              <a:noFill/>
            </a:ln>
          </p:spPr>
          <p:txBody>
            <a:bodyPr vert="horz" lIns="91440" tIns="45720" rIns="91440" bIns="45720" rtlCol="0"/>
            <a:lstStyle>
              <a:defPPr>
                <a:defRPr lang="en-US"/>
              </a:defPPr>
              <a:lvl1pPr marL="0" algn="l" defTabSz="457200" rtl="0" eaLnBrk="1" latinLnBrk="0" hangingPunct="1">
                <a:spcBef>
                  <a:spcPts val="1200"/>
                </a:spcBef>
                <a:defRPr sz="1800" b="0" i="0" kern="1200">
                  <a:solidFill>
                    <a:srgbClr val="F58220"/>
                  </a:solidFill>
                  <a:latin typeface="Gotham-Book"/>
                  <a:ea typeface="+mn-ea"/>
                  <a:cs typeface="Gotham-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solidFill>
                    <a:srgbClr val="2D92AA"/>
                  </a:solidFill>
                </a:rPr>
                <a:t>05</a:t>
              </a:r>
            </a:p>
          </p:txBody>
        </p:sp>
        <p:cxnSp>
          <p:nvCxnSpPr>
            <p:cNvPr id="48" name="Straight Connector 47"/>
            <p:cNvCxnSpPr/>
            <p:nvPr/>
          </p:nvCxnSpPr>
          <p:spPr>
            <a:xfrm flipH="1">
              <a:off x="8305800" y="654653"/>
              <a:ext cx="851268" cy="0"/>
            </a:xfrm>
            <a:prstGeom prst="line">
              <a:avLst/>
            </a:prstGeom>
            <a:ln w="127000" cmpd="sng">
              <a:solidFill>
                <a:srgbClr val="2D92AA"/>
              </a:solidFill>
              <a:tailEnd type="none"/>
            </a:ln>
          </p:spPr>
          <p:style>
            <a:lnRef idx="1">
              <a:schemeClr val="accent1"/>
            </a:lnRef>
            <a:fillRef idx="0">
              <a:schemeClr val="accent1"/>
            </a:fillRef>
            <a:effectRef idx="0">
              <a:schemeClr val="accent1"/>
            </a:effectRef>
            <a:fontRef idx="minor">
              <a:schemeClr val="tx1"/>
            </a:fontRef>
          </p:style>
        </p:cxnSp>
      </p:grpSp>
      <p:sp>
        <p:nvSpPr>
          <p:cNvPr id="50" name="Notes Placeholder 2"/>
          <p:cNvSpPr txBox="1">
            <a:spLocks/>
          </p:cNvSpPr>
          <p:nvPr/>
        </p:nvSpPr>
        <p:spPr>
          <a:xfrm>
            <a:off x="6248400" y="2971801"/>
            <a:ext cx="4191000" cy="3564611"/>
          </a:xfrm>
          <a:prstGeom prst="rect">
            <a:avLst/>
          </a:prstGeom>
        </p:spPr>
        <p:txBody>
          <a:bodyPr/>
          <a:lstStyle/>
          <a:p>
            <a:pPr>
              <a:lnSpc>
                <a:spcPts val="1640"/>
              </a:lnSpc>
              <a:spcBef>
                <a:spcPts val="600"/>
              </a:spcBef>
            </a:pPr>
            <a:r>
              <a:rPr lang="en-US" sz="1200" dirty="0">
                <a:latin typeface="Gotham-Book"/>
                <a:cs typeface="Gotham-Book"/>
              </a:rPr>
              <a:t>If you can determine the SIC or NAIC codes for your product or service, use those to track down similar companies in your space.</a:t>
            </a:r>
          </a:p>
          <a:p>
            <a:pPr marL="398463" lvl="1" indent="-228600">
              <a:spcBef>
                <a:spcPts val="300"/>
              </a:spcBef>
              <a:buFont typeface="+mj-lt"/>
              <a:buAutoNum type="arabicPeriod"/>
            </a:pPr>
            <a:r>
              <a:rPr lang="en-US" sz="1050" dirty="0">
                <a:solidFill>
                  <a:srgbClr val="2D92AA"/>
                </a:solidFill>
                <a:latin typeface="Gotham-Book"/>
                <a:cs typeface="Gotham-Book"/>
              </a:rPr>
              <a:t>Look up SIC/NAIC codes on sites like https://</a:t>
            </a:r>
            <a:r>
              <a:rPr lang="en-US" sz="1050" dirty="0" err="1">
                <a:solidFill>
                  <a:srgbClr val="2D92AA"/>
                </a:solidFill>
                <a:latin typeface="Gotham-Book"/>
                <a:cs typeface="Gotham-Book"/>
              </a:rPr>
              <a:t>siccode.com</a:t>
            </a:r>
            <a:r>
              <a:rPr lang="en-US" sz="1050" dirty="0">
                <a:solidFill>
                  <a:srgbClr val="2D92AA"/>
                </a:solidFill>
                <a:latin typeface="Gotham-Book"/>
                <a:cs typeface="Gotham-Book"/>
              </a:rPr>
              <a:t>/en or http://</a:t>
            </a:r>
            <a:r>
              <a:rPr lang="en-US" sz="1050" dirty="0" err="1">
                <a:solidFill>
                  <a:srgbClr val="2D92AA"/>
                </a:solidFill>
                <a:latin typeface="Gotham-Book"/>
                <a:cs typeface="Gotham-Book"/>
              </a:rPr>
              <a:t>www.naics.com</a:t>
            </a:r>
            <a:r>
              <a:rPr lang="en-US" sz="1050" dirty="0">
                <a:solidFill>
                  <a:srgbClr val="2D92AA"/>
                </a:solidFill>
                <a:latin typeface="Gotham-Book"/>
                <a:cs typeface="Gotham-Book"/>
              </a:rPr>
              <a:t> or on Wikipedia (http://</a:t>
            </a:r>
            <a:r>
              <a:rPr lang="en-US" sz="1050" dirty="0" err="1">
                <a:solidFill>
                  <a:srgbClr val="2D92AA"/>
                </a:solidFill>
                <a:latin typeface="Gotham-Book"/>
                <a:cs typeface="Gotham-Book"/>
              </a:rPr>
              <a:t>en.wikipedia.org</a:t>
            </a:r>
            <a:r>
              <a:rPr lang="en-US" sz="1050" dirty="0">
                <a:solidFill>
                  <a:srgbClr val="2D92AA"/>
                </a:solidFill>
                <a:latin typeface="Gotham-Book"/>
                <a:cs typeface="Gotham-Book"/>
              </a:rPr>
              <a:t>/wiki/</a:t>
            </a:r>
            <a:r>
              <a:rPr lang="en-US" sz="1050" dirty="0" err="1">
                <a:solidFill>
                  <a:srgbClr val="2D92AA"/>
                </a:solidFill>
                <a:latin typeface="Gotham-Book"/>
                <a:cs typeface="Gotham-Book"/>
              </a:rPr>
              <a:t>Standard_Industrial_Classification</a:t>
            </a:r>
            <a:r>
              <a:rPr lang="en-US" sz="1050" dirty="0">
                <a:solidFill>
                  <a:srgbClr val="2D92AA"/>
                </a:solidFill>
                <a:latin typeface="Gotham-Book"/>
                <a:cs typeface="Gotham-Book"/>
              </a:rPr>
              <a:t>)</a:t>
            </a:r>
          </a:p>
          <a:p>
            <a:pPr marL="398463" lvl="1" indent="-228600">
              <a:spcBef>
                <a:spcPts val="300"/>
              </a:spcBef>
              <a:buFont typeface="+mj-lt"/>
              <a:buAutoNum type="arabicPeriod"/>
            </a:pPr>
            <a:r>
              <a:rPr lang="en-US" sz="1050" dirty="0">
                <a:solidFill>
                  <a:srgbClr val="2D92AA"/>
                </a:solidFill>
                <a:latin typeface="Gotham-Book"/>
                <a:cs typeface="Gotham-Book"/>
              </a:rPr>
              <a:t>You can then use </a:t>
            </a:r>
            <a:r>
              <a:rPr lang="en-US" sz="1050" dirty="0" err="1">
                <a:solidFill>
                  <a:srgbClr val="2D92AA"/>
                </a:solidFill>
                <a:latin typeface="Gotham-Book"/>
                <a:cs typeface="Gotham-Book"/>
              </a:rPr>
              <a:t>siccode.com</a:t>
            </a:r>
            <a:r>
              <a:rPr lang="en-US" sz="1050" dirty="0">
                <a:solidFill>
                  <a:srgbClr val="2D92AA"/>
                </a:solidFill>
                <a:latin typeface="Gotham-Book"/>
                <a:cs typeface="Gotham-Book"/>
              </a:rPr>
              <a:t> or similar sites to find other companies by those codes.</a:t>
            </a:r>
          </a:p>
          <a:p>
            <a:pPr>
              <a:lnSpc>
                <a:spcPts val="1640"/>
              </a:lnSpc>
              <a:spcBef>
                <a:spcPts val="600"/>
              </a:spcBef>
            </a:pPr>
            <a:r>
              <a:rPr lang="en-US" sz="1200" dirty="0">
                <a:latin typeface="Gotham-Book"/>
                <a:cs typeface="Gotham-Book"/>
              </a:rPr>
              <a:t>Look for websites for the trade associations, industry analysts, and advocacy groups that are covering your space.</a:t>
            </a:r>
          </a:p>
          <a:p>
            <a:pPr>
              <a:lnSpc>
                <a:spcPts val="1640"/>
              </a:lnSpc>
              <a:spcBef>
                <a:spcPts val="300"/>
              </a:spcBef>
            </a:pPr>
            <a:r>
              <a:rPr lang="en-US" sz="1200" dirty="0">
                <a:latin typeface="Gotham-Book"/>
                <a:cs typeface="Gotham-Book"/>
              </a:rPr>
              <a:t>Who is authoring articles and blog posts? Who is being invited to speak?</a:t>
            </a:r>
          </a:p>
          <a:p>
            <a:pPr>
              <a:lnSpc>
                <a:spcPts val="1640"/>
              </a:lnSpc>
              <a:spcBef>
                <a:spcPts val="300"/>
              </a:spcBef>
            </a:pPr>
            <a:r>
              <a:rPr lang="en-US" sz="1200" dirty="0">
                <a:latin typeface="Gotham-Book"/>
                <a:cs typeface="Gotham-Book"/>
              </a:rPr>
              <a:t>Find trade show sponsors, review agendas and session schedules.</a:t>
            </a:r>
          </a:p>
        </p:txBody>
      </p:sp>
      <p:sp>
        <p:nvSpPr>
          <p:cNvPr id="51" name="Notes Placeholder 2"/>
          <p:cNvSpPr txBox="1">
            <a:spLocks/>
          </p:cNvSpPr>
          <p:nvPr/>
        </p:nvSpPr>
        <p:spPr>
          <a:xfrm>
            <a:off x="1752600" y="2587346"/>
            <a:ext cx="7620000" cy="460655"/>
          </a:xfrm>
          <a:prstGeom prst="rect">
            <a:avLst/>
          </a:prstGeom>
        </p:spPr>
        <p:txBody>
          <a:bodyPr/>
          <a:lstStyle/>
          <a:p>
            <a:pPr>
              <a:spcAft>
                <a:spcPts val="900"/>
              </a:spcAft>
            </a:pPr>
            <a:r>
              <a:rPr lang="en-US" sz="1600" dirty="0">
                <a:solidFill>
                  <a:srgbClr val="323C53"/>
                </a:solidFill>
                <a:latin typeface="Gotham-Medium"/>
                <a:cs typeface="Gotham-Medium"/>
              </a:rPr>
              <a:t>Getting started with your competitive analysis</a:t>
            </a:r>
          </a:p>
        </p:txBody>
      </p:sp>
      <p:sp>
        <p:nvSpPr>
          <p:cNvPr id="3" name="Footer Placeholder 4">
            <a:extLst>
              <a:ext uri="{FF2B5EF4-FFF2-40B4-BE49-F238E27FC236}">
                <a16:creationId xmlns:a16="http://schemas.microsoft.com/office/drawing/2014/main" id="{A830A690-D423-D2A6-67E5-7CCFD1BF117D}"/>
              </a:ext>
            </a:extLst>
          </p:cNvPr>
          <p:cNvSpPr txBox="1">
            <a:spLocks/>
          </p:cNvSpPr>
          <p:nvPr/>
        </p:nvSpPr>
        <p:spPr>
          <a:xfrm>
            <a:off x="131563" y="6474088"/>
            <a:ext cx="1743536" cy="342900"/>
          </a:xfrm>
          <a:prstGeom prst="rect">
            <a:avLst/>
          </a:prstGeom>
        </p:spPr>
        <p:txBody>
          <a:bodyPr vert="horz" lIns="91440" tIns="45720" rIns="91440" bIns="45720" rtlCol="0" anchor="ctr"/>
          <a:lstStyle>
            <a:defPPr>
              <a:defRPr lang="en-US"/>
            </a:defPPr>
            <a:lvl1pPr marL="0" algn="l" defTabSz="457200" rtl="0" eaLnBrk="1" latinLnBrk="0" hangingPunct="1">
              <a:defRPr sz="1100" b="0" i="0" kern="1200">
                <a:solidFill>
                  <a:srgbClr val="F58220"/>
                </a:solidFill>
                <a:latin typeface="Gotham-Book"/>
                <a:ea typeface="+mn-ea"/>
                <a:cs typeface="Gotham-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a:solidFill>
                  <a:srgbClr val="C7C7C7"/>
                </a:solidFill>
              </a:rPr>
              <a:t>©  </a:t>
            </a:r>
            <a:r>
              <a:rPr lang="is-IS" sz="1000" dirty="0">
                <a:solidFill>
                  <a:srgbClr val="C7C7C7"/>
                </a:solidFill>
              </a:rPr>
              <a:t>2023</a:t>
            </a:r>
            <a:r>
              <a:rPr lang="en-US" sz="1000" dirty="0">
                <a:solidFill>
                  <a:srgbClr val="C7C7C7"/>
                </a:solidFill>
              </a:rPr>
              <a:t> </a:t>
            </a:r>
            <a:r>
              <a:rPr lang="en-US" sz="1000" dirty="0" err="1">
                <a:solidFill>
                  <a:srgbClr val="C7C7C7"/>
                </a:solidFill>
              </a:rPr>
              <a:t>theProductPath</a:t>
            </a:r>
            <a:endParaRPr lang="en-US" sz="1000" dirty="0">
              <a:solidFill>
                <a:srgbClr val="C7C7C7"/>
              </a:solidFill>
            </a:endParaRPr>
          </a:p>
        </p:txBody>
      </p:sp>
    </p:spTree>
    <p:extLst>
      <p:ext uri="{BB962C8B-B14F-4D97-AF65-F5344CB8AC3E}">
        <p14:creationId xmlns:p14="http://schemas.microsoft.com/office/powerpoint/2010/main" val="504561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835994"/>
            <a:ext cx="7696200" cy="535607"/>
          </a:xfrm>
        </p:spPr>
        <p:txBody>
          <a:bodyPr vert="horz" lIns="91440" tIns="45720" rIns="91440" bIns="45720" rtlCol="0" anchor="ctr">
            <a:normAutofit/>
          </a:bodyPr>
          <a:lstStyle/>
          <a:p>
            <a:r>
              <a:rPr lang="en-US" sz="3200" dirty="0">
                <a:solidFill>
                  <a:srgbClr val="F5882C"/>
                </a:solidFill>
                <a:latin typeface="Gotham-Book"/>
                <a:cs typeface="Gotham-Book"/>
              </a:rPr>
              <a:t>Our Differentiator</a:t>
            </a:r>
          </a:p>
        </p:txBody>
      </p:sp>
      <p:sp>
        <p:nvSpPr>
          <p:cNvPr id="3" name="TextBox 2"/>
          <p:cNvSpPr txBox="1"/>
          <p:nvPr/>
        </p:nvSpPr>
        <p:spPr>
          <a:xfrm>
            <a:off x="7696201" y="2587344"/>
            <a:ext cx="2670603" cy="3965856"/>
          </a:xfrm>
          <a:prstGeom prst="rect">
            <a:avLst/>
          </a:prstGeom>
          <a:solidFill>
            <a:srgbClr val="EDEDED"/>
          </a:solidFill>
          <a:ln>
            <a:solidFill>
              <a:srgbClr val="C0C1C2"/>
            </a:solidFill>
          </a:ln>
        </p:spPr>
        <p:txBody>
          <a:bodyPr wrap="square" lIns="182880" tIns="91440" rIns="182880" rtlCol="0">
            <a:noAutofit/>
          </a:bodyPr>
          <a:lstStyle/>
          <a:p>
            <a:pPr marL="411480"/>
            <a:r>
              <a:rPr lang="en-US" sz="1200" dirty="0">
                <a:solidFill>
                  <a:srgbClr val="323C53"/>
                </a:solidFill>
                <a:latin typeface="Gotham-Medium"/>
                <a:cs typeface="Gotham-Medium"/>
              </a:rPr>
              <a:t>Recruit a subject matter expert (SME)</a:t>
            </a:r>
          </a:p>
          <a:p>
            <a:pPr>
              <a:spcBef>
                <a:spcPts val="1200"/>
              </a:spcBef>
              <a:spcAft>
                <a:spcPts val="600"/>
              </a:spcAft>
            </a:pPr>
            <a:r>
              <a:rPr lang="en-US" sz="1100" dirty="0">
                <a:solidFill>
                  <a:prstClr val="black"/>
                </a:solidFill>
                <a:latin typeface="Gotham-Book"/>
                <a:cs typeface="Gotham-Book"/>
              </a:rPr>
              <a:t>If you are short on expertise, consider hiring an industry guru to help your company build up or acquire the expertise needed.</a:t>
            </a:r>
          </a:p>
          <a:p>
            <a:pPr marL="287338" lvl="1" indent="-171450">
              <a:spcAft>
                <a:spcPts val="200"/>
              </a:spcAft>
              <a:buFont typeface="Arial"/>
              <a:buChar char="•"/>
            </a:pPr>
            <a:r>
              <a:rPr lang="en-US" sz="1000" dirty="0">
                <a:solidFill>
                  <a:prstClr val="black"/>
                </a:solidFill>
                <a:latin typeface="Gotham-Book"/>
                <a:cs typeface="Gotham-Book"/>
              </a:rPr>
              <a:t>Who is authoring books, articles and top blog posts?</a:t>
            </a:r>
          </a:p>
          <a:p>
            <a:pPr marL="287338" lvl="1" indent="-171450">
              <a:spcAft>
                <a:spcPts val="200"/>
              </a:spcAft>
              <a:buFont typeface="Arial"/>
              <a:buChar char="•"/>
            </a:pPr>
            <a:r>
              <a:rPr lang="en-US" sz="1000" dirty="0">
                <a:solidFill>
                  <a:prstClr val="black"/>
                </a:solidFill>
                <a:latin typeface="Gotham-Book"/>
                <a:cs typeface="Gotham-Book"/>
              </a:rPr>
              <a:t>Who is invited to speak at conferences &amp; trade shows?</a:t>
            </a:r>
          </a:p>
          <a:p>
            <a:pPr marL="287338" lvl="1" indent="-171450">
              <a:spcAft>
                <a:spcPts val="200"/>
              </a:spcAft>
              <a:buFont typeface="Arial"/>
              <a:buChar char="•"/>
            </a:pPr>
            <a:r>
              <a:rPr lang="en-US" sz="1000" dirty="0">
                <a:solidFill>
                  <a:prstClr val="black"/>
                </a:solidFill>
                <a:latin typeface="Gotham-Book"/>
                <a:cs typeface="Gotham-Book"/>
              </a:rPr>
              <a:t>Who is teaching accredited classes or popular work-shops related to this topic?</a:t>
            </a:r>
          </a:p>
          <a:p>
            <a:pPr marL="287338" lvl="1" indent="-171450">
              <a:spcAft>
                <a:spcPts val="200"/>
              </a:spcAft>
              <a:buFont typeface="Arial"/>
              <a:buChar char="•"/>
            </a:pPr>
            <a:r>
              <a:rPr lang="en-US" sz="1000" dirty="0">
                <a:solidFill>
                  <a:prstClr val="black"/>
                </a:solidFill>
                <a:latin typeface="Gotham-Book"/>
                <a:cs typeface="Gotham-Book"/>
              </a:rPr>
              <a:t>Who is regularly quoted by industry analysts and/or media outlets?</a:t>
            </a:r>
          </a:p>
          <a:p>
            <a:pPr marL="287338" lvl="1" indent="-171450">
              <a:spcAft>
                <a:spcPts val="200"/>
              </a:spcAft>
              <a:buFont typeface="Arial"/>
              <a:buChar char="•"/>
            </a:pPr>
            <a:r>
              <a:rPr lang="en-US" sz="1000" dirty="0">
                <a:solidFill>
                  <a:prstClr val="black"/>
                </a:solidFill>
                <a:latin typeface="Gotham-Book"/>
                <a:cs typeface="Gotham-Book"/>
              </a:rPr>
              <a:t>Who has achieved prior success in this space, ideally in a public/visible way?</a:t>
            </a:r>
          </a:p>
          <a:p>
            <a:pPr marL="287338" lvl="1" indent="-171450">
              <a:spcAft>
                <a:spcPts val="200"/>
              </a:spcAft>
              <a:buFont typeface="Arial"/>
              <a:buChar char="•"/>
            </a:pPr>
            <a:r>
              <a:rPr lang="en-US" sz="1000" dirty="0">
                <a:solidFill>
                  <a:prstClr val="black"/>
                </a:solidFill>
                <a:latin typeface="Gotham-Book"/>
                <a:cs typeface="Gotham-Book"/>
              </a:rPr>
              <a:t>Consider seeking out social media celebrities</a:t>
            </a:r>
          </a:p>
        </p:txBody>
      </p:sp>
      <p:sp>
        <p:nvSpPr>
          <p:cNvPr id="9" name="Header Placeholder 5"/>
          <p:cNvSpPr txBox="1">
            <a:spLocks/>
          </p:cNvSpPr>
          <p:nvPr/>
        </p:nvSpPr>
        <p:spPr>
          <a:xfrm>
            <a:off x="1752601" y="448734"/>
            <a:ext cx="6029977" cy="313267"/>
          </a:xfrm>
          <a:prstGeom prst="rect">
            <a:avLst/>
          </a:prstGeom>
        </p:spPr>
        <p:txBody>
          <a:bodyPr/>
          <a:lstStyle>
            <a:defPPr>
              <a:defRPr lang="en-US"/>
            </a:defPPr>
            <a:lvl1pPr>
              <a:defRPr>
                <a:solidFill>
                  <a:srgbClr val="2D92AA"/>
                </a:solidFill>
                <a:latin typeface="Gotham-Book"/>
                <a:cs typeface="Gotham-Book"/>
              </a:defRPr>
            </a:lvl1pPr>
          </a:lstStyle>
          <a:p>
            <a:r>
              <a:rPr lang="en-US" dirty="0"/>
              <a:t>Go/No-Go Assessment Guide</a:t>
            </a:r>
          </a:p>
        </p:txBody>
      </p:sp>
      <p:sp>
        <p:nvSpPr>
          <p:cNvPr id="14" name="Notes Placeholder 2"/>
          <p:cNvSpPr txBox="1">
            <a:spLocks/>
          </p:cNvSpPr>
          <p:nvPr/>
        </p:nvSpPr>
        <p:spPr>
          <a:xfrm>
            <a:off x="1752599" y="2587345"/>
            <a:ext cx="5665084" cy="3813454"/>
          </a:xfrm>
          <a:prstGeom prst="rect">
            <a:avLst/>
          </a:prstGeom>
        </p:spPr>
        <p:txBody>
          <a:bodyPr/>
          <a:lstStyle/>
          <a:p>
            <a:pPr>
              <a:spcAft>
                <a:spcPts val="900"/>
              </a:spcAft>
            </a:pPr>
            <a:r>
              <a:rPr lang="en-US" sz="1600" dirty="0">
                <a:solidFill>
                  <a:srgbClr val="323C53"/>
                </a:solidFill>
                <a:latin typeface="Gotham-Medium"/>
                <a:cs typeface="Gotham-Medium"/>
              </a:rPr>
              <a:t>Start here for help with this topic</a:t>
            </a:r>
          </a:p>
          <a:p>
            <a:pPr>
              <a:lnSpc>
                <a:spcPts val="1540"/>
              </a:lnSpc>
              <a:defRPr/>
            </a:pPr>
            <a:r>
              <a:rPr lang="en-US" sz="1200" dirty="0">
                <a:solidFill>
                  <a:sysClr val="windowText" lastClr="000000"/>
                </a:solidFill>
                <a:latin typeface="Gotham-Book"/>
                <a:cs typeface="Gotham-Book"/>
              </a:rPr>
              <a:t>What </a:t>
            </a:r>
            <a:r>
              <a:rPr lang="en-US" sz="1200" u="sng" dirty="0">
                <a:solidFill>
                  <a:sysClr val="windowText" lastClr="000000"/>
                </a:solidFill>
                <a:latin typeface="Gotham-Book"/>
                <a:cs typeface="Gotham-Book"/>
              </a:rPr>
              <a:t>expertise</a:t>
            </a:r>
            <a:r>
              <a:rPr lang="en-US" sz="1200" dirty="0">
                <a:solidFill>
                  <a:sysClr val="windowText" lastClr="000000"/>
                </a:solidFill>
                <a:latin typeface="Gotham-Book"/>
                <a:cs typeface="Gotham-Book"/>
              </a:rPr>
              <a:t> is required to begin solving this problem</a:t>
            </a:r>
            <a:r>
              <a:rPr lang="en-US" sz="1200" dirty="0">
                <a:solidFill>
                  <a:sysClr val="windowText" lastClr="000000"/>
                </a:solidFill>
                <a:latin typeface="Calibri"/>
              </a:rPr>
              <a:t>? </a:t>
            </a:r>
            <a:r>
              <a:rPr lang="en-US" sz="1200" dirty="0">
                <a:solidFill>
                  <a:sysClr val="windowText" lastClr="000000"/>
                </a:solidFill>
                <a:latin typeface="Gotham-Book"/>
                <a:cs typeface="Gotham-Book"/>
              </a:rPr>
              <a:t>Does your company have this expertise or access to people who do have this expertise?</a:t>
            </a:r>
          </a:p>
          <a:p>
            <a:pPr>
              <a:lnSpc>
                <a:spcPts val="1540"/>
              </a:lnSpc>
              <a:defRPr/>
            </a:pPr>
            <a:endParaRPr lang="en-US" sz="1050" dirty="0">
              <a:solidFill>
                <a:sysClr val="windowText" lastClr="000000"/>
              </a:solidFill>
              <a:latin typeface="Gotham-Book"/>
              <a:cs typeface="Gotham-Book"/>
            </a:endParaRPr>
          </a:p>
          <a:p>
            <a:pPr>
              <a:lnSpc>
                <a:spcPts val="1540"/>
              </a:lnSpc>
              <a:spcBef>
                <a:spcPts val="1200"/>
              </a:spcBef>
              <a:spcAft>
                <a:spcPts val="300"/>
              </a:spcAft>
              <a:defRPr/>
            </a:pPr>
            <a:r>
              <a:rPr lang="en-US" sz="1200" dirty="0">
                <a:solidFill>
                  <a:sysClr val="windowText" lastClr="000000"/>
                </a:solidFill>
                <a:latin typeface="Gotham-Book"/>
                <a:cs typeface="Gotham-Book"/>
              </a:rPr>
              <a:t>What gives your company </a:t>
            </a:r>
            <a:r>
              <a:rPr lang="en-US" sz="1200" u="sng" dirty="0">
                <a:solidFill>
                  <a:sysClr val="windowText" lastClr="000000"/>
                </a:solidFill>
                <a:latin typeface="Gotham-Book"/>
                <a:cs typeface="Gotham-Book"/>
              </a:rPr>
              <a:t>credibility</a:t>
            </a:r>
            <a:r>
              <a:rPr lang="en-US" sz="1200" dirty="0">
                <a:solidFill>
                  <a:sysClr val="windowText" lastClr="000000"/>
                </a:solidFill>
                <a:latin typeface="Gotham-Book"/>
                <a:cs typeface="Gotham-Book"/>
              </a:rPr>
              <a:t> in the market place?</a:t>
            </a:r>
          </a:p>
          <a:p>
            <a:pPr marL="341313" lvl="1" indent="-171450">
              <a:spcBef>
                <a:spcPts val="600"/>
              </a:spcBef>
              <a:buFont typeface="Arial"/>
              <a:buChar char="•"/>
              <a:defRPr/>
            </a:pPr>
            <a:r>
              <a:rPr lang="en-US" sz="1050" dirty="0">
                <a:solidFill>
                  <a:srgbClr val="2D92AA"/>
                </a:solidFill>
                <a:latin typeface="Gotham-Book"/>
                <a:cs typeface="Gotham-Book"/>
              </a:rPr>
              <a:t>Is there existing domain or industry knowledge in your ranks?</a:t>
            </a:r>
          </a:p>
          <a:p>
            <a:pPr marL="341313" lvl="1" indent="-171450">
              <a:spcBef>
                <a:spcPts val="600"/>
              </a:spcBef>
              <a:buFont typeface="Arial"/>
              <a:buChar char="•"/>
              <a:defRPr/>
            </a:pPr>
            <a:r>
              <a:rPr lang="en-US" sz="1050" dirty="0">
                <a:solidFill>
                  <a:srgbClr val="2D92AA"/>
                </a:solidFill>
                <a:latin typeface="Gotham-Book"/>
                <a:cs typeface="Gotham-Book"/>
              </a:rPr>
              <a:t>Will you be able to speak with authority, using the customer’s own lingo?</a:t>
            </a:r>
          </a:p>
          <a:p>
            <a:pPr marL="341313" lvl="1" indent="-171450">
              <a:spcBef>
                <a:spcPts val="600"/>
              </a:spcBef>
              <a:buFont typeface="Arial"/>
              <a:buChar char="•"/>
              <a:defRPr/>
            </a:pPr>
            <a:r>
              <a:rPr lang="en-US" sz="1050" dirty="0">
                <a:solidFill>
                  <a:srgbClr val="2D92AA"/>
                </a:solidFill>
                <a:latin typeface="Gotham-Book"/>
                <a:cs typeface="Gotham-Book"/>
              </a:rPr>
              <a:t>Has anyone in your company or closely connected to your company ever launch a product/offering/initiative like this before?</a:t>
            </a:r>
          </a:p>
          <a:p>
            <a:pPr>
              <a:lnSpc>
                <a:spcPts val="1540"/>
              </a:lnSpc>
              <a:spcBef>
                <a:spcPts val="1200"/>
              </a:spcBef>
              <a:defRPr/>
            </a:pPr>
            <a:endParaRPr lang="en-US" sz="1100" dirty="0">
              <a:solidFill>
                <a:sysClr val="windowText" lastClr="000000"/>
              </a:solidFill>
              <a:latin typeface="Gotham-Book"/>
              <a:cs typeface="Gotham-Book"/>
            </a:endParaRPr>
          </a:p>
          <a:p>
            <a:pPr>
              <a:lnSpc>
                <a:spcPts val="1540"/>
              </a:lnSpc>
              <a:spcBef>
                <a:spcPts val="1200"/>
              </a:spcBef>
              <a:defRPr/>
            </a:pPr>
            <a:r>
              <a:rPr lang="en-US" sz="1200" dirty="0">
                <a:solidFill>
                  <a:sysClr val="windowText" lastClr="000000"/>
                </a:solidFill>
                <a:latin typeface="Gotham-Book"/>
                <a:cs typeface="Gotham-Book"/>
              </a:rPr>
              <a:t>Do you have </a:t>
            </a:r>
            <a:r>
              <a:rPr lang="en-US" sz="1200" u="sng" dirty="0">
                <a:solidFill>
                  <a:sysClr val="windowText" lastClr="000000"/>
                </a:solidFill>
                <a:latin typeface="Gotham-Book"/>
                <a:cs typeface="Gotham-Book"/>
              </a:rPr>
              <a:t>proprietary</a:t>
            </a:r>
            <a:r>
              <a:rPr lang="en-US" sz="1200" dirty="0">
                <a:solidFill>
                  <a:sysClr val="windowText" lastClr="000000"/>
                </a:solidFill>
                <a:latin typeface="Gotham-Book"/>
                <a:cs typeface="Gotham-Book"/>
              </a:rPr>
              <a:t> technology or intellectual property? Can you adequately protect it (e.g. with trademarks, patents)?</a:t>
            </a:r>
          </a:p>
        </p:txBody>
      </p:sp>
      <p:cxnSp>
        <p:nvCxnSpPr>
          <p:cNvPr id="18" name="Straight Connector 17"/>
          <p:cNvCxnSpPr/>
          <p:nvPr/>
        </p:nvCxnSpPr>
        <p:spPr>
          <a:xfrm flipH="1">
            <a:off x="10366804" y="2286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0366804" y="32748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0366804" y="51842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0366804" y="6096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0366804" y="10160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10366804" y="12192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0366804" y="11176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0366804" y="9144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10366804" y="42636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9753600" y="762001"/>
            <a:ext cx="927469" cy="412147"/>
            <a:chOff x="8229599" y="654653"/>
            <a:chExt cx="927469" cy="412147"/>
          </a:xfrm>
        </p:grpSpPr>
        <p:sp>
          <p:nvSpPr>
            <p:cNvPr id="10" name="Header Placeholder 5"/>
            <p:cNvSpPr txBox="1">
              <a:spLocks/>
            </p:cNvSpPr>
            <p:nvPr/>
          </p:nvSpPr>
          <p:spPr>
            <a:xfrm>
              <a:off x="8229599" y="753533"/>
              <a:ext cx="613204" cy="313267"/>
            </a:xfrm>
            <a:prstGeom prst="rect">
              <a:avLst/>
            </a:prstGeom>
            <a:ln>
              <a:noFill/>
            </a:ln>
          </p:spPr>
          <p:txBody>
            <a:bodyPr vert="horz" lIns="91440" tIns="45720" rIns="91440" bIns="45720" rtlCol="0"/>
            <a:lstStyle>
              <a:defPPr>
                <a:defRPr lang="en-US"/>
              </a:defPPr>
              <a:lvl1pPr marL="0" algn="l" defTabSz="457200" rtl="0" eaLnBrk="1" latinLnBrk="0" hangingPunct="1">
                <a:spcBef>
                  <a:spcPts val="1200"/>
                </a:spcBef>
                <a:defRPr sz="1800" b="0" i="0" kern="1200">
                  <a:solidFill>
                    <a:srgbClr val="F58220"/>
                  </a:solidFill>
                  <a:latin typeface="Gotham-Book"/>
                  <a:ea typeface="+mn-ea"/>
                  <a:cs typeface="Gotham-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solidFill>
                    <a:srgbClr val="2D92AA"/>
                  </a:solidFill>
                </a:rPr>
                <a:t>06</a:t>
              </a:r>
            </a:p>
          </p:txBody>
        </p:sp>
        <p:cxnSp>
          <p:nvCxnSpPr>
            <p:cNvPr id="16" name="Straight Connector 15"/>
            <p:cNvCxnSpPr/>
            <p:nvPr/>
          </p:nvCxnSpPr>
          <p:spPr>
            <a:xfrm flipH="1">
              <a:off x="8305800" y="654653"/>
              <a:ext cx="851268" cy="0"/>
            </a:xfrm>
            <a:prstGeom prst="line">
              <a:avLst/>
            </a:prstGeom>
            <a:ln w="127000" cmpd="sng">
              <a:solidFill>
                <a:srgbClr val="2D92AA"/>
              </a:solidFill>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8746877" y="654653"/>
              <a:ext cx="397123" cy="0"/>
            </a:xfrm>
            <a:prstGeom prst="line">
              <a:avLst/>
            </a:prstGeom>
            <a:ln w="104775" cmpd="sng">
              <a:solidFill>
                <a:schemeClr val="bg1"/>
              </a:solidFill>
              <a:tailEnd type="none"/>
            </a:ln>
          </p:spPr>
          <p:style>
            <a:lnRef idx="1">
              <a:schemeClr val="accent1"/>
            </a:lnRef>
            <a:fillRef idx="0">
              <a:schemeClr val="accent1"/>
            </a:fillRef>
            <a:effectRef idx="0">
              <a:schemeClr val="accent1"/>
            </a:effectRef>
            <a:fontRef idx="minor">
              <a:schemeClr val="tx1"/>
            </a:fontRef>
          </p:style>
        </p:cxnSp>
      </p:grpSp>
      <p:pic>
        <p:nvPicPr>
          <p:cNvPr id="35" name="Picture 34" descr="User_orang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869410" y="2658763"/>
            <a:ext cx="360190" cy="360190"/>
          </a:xfrm>
          <a:prstGeom prst="rect">
            <a:avLst/>
          </a:prstGeom>
        </p:spPr>
      </p:pic>
      <p:cxnSp>
        <p:nvCxnSpPr>
          <p:cNvPr id="38" name="Straight Connector 37"/>
          <p:cNvCxnSpPr/>
          <p:nvPr/>
        </p:nvCxnSpPr>
        <p:spPr>
          <a:xfrm>
            <a:off x="1851480" y="3733800"/>
            <a:ext cx="5311320" cy="0"/>
          </a:xfrm>
          <a:prstGeom prst="line">
            <a:avLst/>
          </a:prstGeom>
          <a:ln w="3175" cmpd="sng">
            <a:solidFill>
              <a:schemeClr val="bg2"/>
            </a:solidFill>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851480" y="5257800"/>
            <a:ext cx="5311320" cy="0"/>
          </a:xfrm>
          <a:prstGeom prst="line">
            <a:avLst/>
          </a:prstGeom>
          <a:ln w="3175" cmpd="sng">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14E48929-6343-0056-F3D2-DC8F83699FC1}"/>
              </a:ext>
            </a:extLst>
          </p:cNvPr>
          <p:cNvSpPr txBox="1">
            <a:spLocks/>
          </p:cNvSpPr>
          <p:nvPr/>
        </p:nvSpPr>
        <p:spPr>
          <a:xfrm>
            <a:off x="131563" y="6474088"/>
            <a:ext cx="1743536" cy="342900"/>
          </a:xfrm>
          <a:prstGeom prst="rect">
            <a:avLst/>
          </a:prstGeom>
        </p:spPr>
        <p:txBody>
          <a:bodyPr vert="horz" lIns="91440" tIns="45720" rIns="91440" bIns="45720" rtlCol="0" anchor="ctr"/>
          <a:lstStyle>
            <a:defPPr>
              <a:defRPr lang="en-US"/>
            </a:defPPr>
            <a:lvl1pPr marL="0" algn="l" defTabSz="457200" rtl="0" eaLnBrk="1" latinLnBrk="0" hangingPunct="1">
              <a:defRPr sz="1100" b="0" i="0" kern="1200">
                <a:solidFill>
                  <a:srgbClr val="F58220"/>
                </a:solidFill>
                <a:latin typeface="Gotham-Book"/>
                <a:ea typeface="+mn-ea"/>
                <a:cs typeface="Gotham-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a:solidFill>
                  <a:srgbClr val="C7C7C7"/>
                </a:solidFill>
              </a:rPr>
              <a:t>©  </a:t>
            </a:r>
            <a:r>
              <a:rPr lang="is-IS" sz="1000" dirty="0">
                <a:solidFill>
                  <a:srgbClr val="C7C7C7"/>
                </a:solidFill>
              </a:rPr>
              <a:t>2023</a:t>
            </a:r>
            <a:r>
              <a:rPr lang="en-US" sz="1000" dirty="0">
                <a:solidFill>
                  <a:srgbClr val="C7C7C7"/>
                </a:solidFill>
              </a:rPr>
              <a:t> </a:t>
            </a:r>
            <a:r>
              <a:rPr lang="en-US" sz="1000" dirty="0" err="1">
                <a:solidFill>
                  <a:srgbClr val="C7C7C7"/>
                </a:solidFill>
              </a:rPr>
              <a:t>theProductPath</a:t>
            </a:r>
            <a:endParaRPr lang="en-US" sz="1000" dirty="0">
              <a:solidFill>
                <a:srgbClr val="C7C7C7"/>
              </a:solidFill>
            </a:endParaRPr>
          </a:p>
        </p:txBody>
      </p:sp>
    </p:spTree>
    <p:extLst>
      <p:ext uri="{BB962C8B-B14F-4D97-AF65-F5344CB8AC3E}">
        <p14:creationId xmlns:p14="http://schemas.microsoft.com/office/powerpoint/2010/main" val="2801371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1" y="835994"/>
            <a:ext cx="8000999" cy="535607"/>
          </a:xfrm>
        </p:spPr>
        <p:txBody>
          <a:bodyPr vert="horz" lIns="91440" tIns="45720" rIns="91440" bIns="45720" rtlCol="0" anchor="ctr">
            <a:normAutofit/>
          </a:bodyPr>
          <a:lstStyle/>
          <a:p>
            <a:r>
              <a:rPr lang="en-US" sz="3200" dirty="0">
                <a:solidFill>
                  <a:srgbClr val="F5882C"/>
                </a:solidFill>
                <a:latin typeface="Gotham-Book"/>
                <a:cs typeface="Gotham-Book"/>
              </a:rPr>
              <a:t>Our Differentiator</a:t>
            </a:r>
          </a:p>
        </p:txBody>
      </p:sp>
      <p:sp>
        <p:nvSpPr>
          <p:cNvPr id="9" name="Header Placeholder 5"/>
          <p:cNvSpPr txBox="1">
            <a:spLocks/>
          </p:cNvSpPr>
          <p:nvPr/>
        </p:nvSpPr>
        <p:spPr>
          <a:xfrm>
            <a:off x="1752601" y="448734"/>
            <a:ext cx="6029977" cy="313267"/>
          </a:xfrm>
          <a:prstGeom prst="rect">
            <a:avLst/>
          </a:prstGeom>
        </p:spPr>
        <p:txBody>
          <a:bodyPr/>
          <a:lstStyle>
            <a:defPPr>
              <a:defRPr lang="en-US"/>
            </a:defPPr>
            <a:lvl1pPr>
              <a:defRPr>
                <a:solidFill>
                  <a:srgbClr val="2D92AA"/>
                </a:solidFill>
                <a:latin typeface="Gotham-Book"/>
                <a:cs typeface="Gotham-Book"/>
              </a:defRPr>
            </a:lvl1pPr>
          </a:lstStyle>
          <a:p>
            <a:r>
              <a:rPr lang="en-US" dirty="0"/>
              <a:t>Go/No-Go Assessment Guide</a:t>
            </a:r>
          </a:p>
        </p:txBody>
      </p:sp>
      <p:sp>
        <p:nvSpPr>
          <p:cNvPr id="29" name="Notes Placeholder 2"/>
          <p:cNvSpPr txBox="1">
            <a:spLocks/>
          </p:cNvSpPr>
          <p:nvPr/>
        </p:nvSpPr>
        <p:spPr>
          <a:xfrm>
            <a:off x="6699371" y="4060518"/>
            <a:ext cx="6108458" cy="4985364"/>
          </a:xfrm>
          <a:prstGeom prst="rect">
            <a:avLst/>
          </a:prstGeom>
        </p:spPr>
        <p:txBody>
          <a:bodyPr/>
          <a:lstStyle/>
          <a:p>
            <a:endParaRPr lang="en-US" dirty="0"/>
          </a:p>
        </p:txBody>
      </p:sp>
      <p:sp>
        <p:nvSpPr>
          <p:cNvPr id="31" name="Notes Placeholder 2"/>
          <p:cNvSpPr txBox="1">
            <a:spLocks/>
          </p:cNvSpPr>
          <p:nvPr/>
        </p:nvSpPr>
        <p:spPr>
          <a:xfrm>
            <a:off x="1752600" y="2971801"/>
            <a:ext cx="8614203" cy="3405070"/>
          </a:xfrm>
          <a:prstGeom prst="rect">
            <a:avLst/>
          </a:prstGeom>
        </p:spPr>
        <p:txBody>
          <a:bodyPr/>
          <a:lstStyle/>
          <a:p>
            <a:pPr lvl="0">
              <a:defRPr/>
            </a:pPr>
            <a:r>
              <a:rPr lang="en-US" sz="1200" dirty="0">
                <a:solidFill>
                  <a:sysClr val="windowText" lastClr="000000"/>
                </a:solidFill>
                <a:latin typeface="Gotham-Book"/>
                <a:cs typeface="Gotham-Book"/>
              </a:rPr>
              <a:t>Why is your company best qualified or uniquely positioned to solve the problem? </a:t>
            </a:r>
          </a:p>
        </p:txBody>
      </p:sp>
      <p:sp>
        <p:nvSpPr>
          <p:cNvPr id="51" name="Notes Placeholder 2"/>
          <p:cNvSpPr txBox="1">
            <a:spLocks/>
          </p:cNvSpPr>
          <p:nvPr/>
        </p:nvSpPr>
        <p:spPr>
          <a:xfrm>
            <a:off x="1752600" y="2587346"/>
            <a:ext cx="7620000" cy="460655"/>
          </a:xfrm>
          <a:prstGeom prst="rect">
            <a:avLst/>
          </a:prstGeom>
        </p:spPr>
        <p:txBody>
          <a:bodyPr/>
          <a:lstStyle/>
          <a:p>
            <a:pPr>
              <a:spcAft>
                <a:spcPts val="900"/>
              </a:spcAft>
            </a:pPr>
            <a:r>
              <a:rPr lang="en-US" sz="1600" dirty="0">
                <a:solidFill>
                  <a:srgbClr val="323C53"/>
                </a:solidFill>
                <a:latin typeface="Gotham-Medium"/>
                <a:cs typeface="Gotham-Medium"/>
              </a:rPr>
              <a:t>Think about where your strengths lie</a:t>
            </a:r>
          </a:p>
        </p:txBody>
      </p:sp>
      <p:cxnSp>
        <p:nvCxnSpPr>
          <p:cNvPr id="21" name="Straight Connector 20"/>
          <p:cNvCxnSpPr/>
          <p:nvPr/>
        </p:nvCxnSpPr>
        <p:spPr>
          <a:xfrm flipH="1">
            <a:off x="10366804" y="2286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10366804" y="32748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10366804" y="51842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10366804" y="6096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10366804" y="10160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10366804" y="12192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10366804" y="11176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10366804" y="9144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10366804" y="42636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9753600" y="762001"/>
            <a:ext cx="927469" cy="412147"/>
            <a:chOff x="8229599" y="654653"/>
            <a:chExt cx="927469" cy="412147"/>
          </a:xfrm>
        </p:grpSpPr>
        <p:sp>
          <p:nvSpPr>
            <p:cNvPr id="43" name="Header Placeholder 5"/>
            <p:cNvSpPr txBox="1">
              <a:spLocks/>
            </p:cNvSpPr>
            <p:nvPr/>
          </p:nvSpPr>
          <p:spPr>
            <a:xfrm>
              <a:off x="8229599" y="753533"/>
              <a:ext cx="613204" cy="313267"/>
            </a:xfrm>
            <a:prstGeom prst="rect">
              <a:avLst/>
            </a:prstGeom>
            <a:ln>
              <a:noFill/>
            </a:ln>
          </p:spPr>
          <p:txBody>
            <a:bodyPr vert="horz" lIns="91440" tIns="45720" rIns="91440" bIns="45720" rtlCol="0"/>
            <a:lstStyle>
              <a:defPPr>
                <a:defRPr lang="en-US"/>
              </a:defPPr>
              <a:lvl1pPr marL="0" algn="l" defTabSz="457200" rtl="0" eaLnBrk="1" latinLnBrk="0" hangingPunct="1">
                <a:spcBef>
                  <a:spcPts val="1200"/>
                </a:spcBef>
                <a:defRPr sz="1800" b="0" i="0" kern="1200">
                  <a:solidFill>
                    <a:srgbClr val="F58220"/>
                  </a:solidFill>
                  <a:latin typeface="Gotham-Book"/>
                  <a:ea typeface="+mn-ea"/>
                  <a:cs typeface="Gotham-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solidFill>
                    <a:srgbClr val="2D92AA"/>
                  </a:solidFill>
                </a:rPr>
                <a:t>06</a:t>
              </a:r>
            </a:p>
          </p:txBody>
        </p:sp>
        <p:cxnSp>
          <p:nvCxnSpPr>
            <p:cNvPr id="44" name="Straight Connector 43"/>
            <p:cNvCxnSpPr/>
            <p:nvPr/>
          </p:nvCxnSpPr>
          <p:spPr>
            <a:xfrm flipH="1">
              <a:off x="8305800" y="654653"/>
              <a:ext cx="851268" cy="0"/>
            </a:xfrm>
            <a:prstGeom prst="line">
              <a:avLst/>
            </a:prstGeom>
            <a:ln w="127000" cmpd="sng">
              <a:solidFill>
                <a:srgbClr val="2D92AA"/>
              </a:solidFill>
              <a:tailEnd type="none"/>
            </a:ln>
          </p:spPr>
          <p:style>
            <a:lnRef idx="1">
              <a:schemeClr val="accent1"/>
            </a:lnRef>
            <a:fillRef idx="0">
              <a:schemeClr val="accent1"/>
            </a:fillRef>
            <a:effectRef idx="0">
              <a:schemeClr val="accent1"/>
            </a:effectRef>
            <a:fontRef idx="minor">
              <a:schemeClr val="tx1"/>
            </a:fontRef>
          </p:style>
        </p:cxnSp>
      </p:grpSp>
      <p:graphicFrame>
        <p:nvGraphicFramePr>
          <p:cNvPr id="52" name="Diagram 51"/>
          <p:cNvGraphicFramePr/>
          <p:nvPr/>
        </p:nvGraphicFramePr>
        <p:xfrm>
          <a:off x="2687379" y="3697556"/>
          <a:ext cx="6550478" cy="14874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3" name="Diagram 52"/>
          <p:cNvGraphicFramePr/>
          <p:nvPr/>
        </p:nvGraphicFramePr>
        <p:xfrm>
          <a:off x="3048000" y="4791692"/>
          <a:ext cx="5913314" cy="159938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Footer Placeholder 4">
            <a:extLst>
              <a:ext uri="{FF2B5EF4-FFF2-40B4-BE49-F238E27FC236}">
                <a16:creationId xmlns:a16="http://schemas.microsoft.com/office/drawing/2014/main" id="{55C428F0-E382-C104-9D8D-E38D4DA9760F}"/>
              </a:ext>
            </a:extLst>
          </p:cNvPr>
          <p:cNvSpPr txBox="1">
            <a:spLocks/>
          </p:cNvSpPr>
          <p:nvPr/>
        </p:nvSpPr>
        <p:spPr>
          <a:xfrm>
            <a:off x="131563" y="6474088"/>
            <a:ext cx="1743536" cy="342900"/>
          </a:xfrm>
          <a:prstGeom prst="rect">
            <a:avLst/>
          </a:prstGeom>
        </p:spPr>
        <p:txBody>
          <a:bodyPr vert="horz" lIns="91440" tIns="45720" rIns="91440" bIns="45720" rtlCol="0" anchor="ctr"/>
          <a:lstStyle>
            <a:defPPr>
              <a:defRPr lang="en-US"/>
            </a:defPPr>
            <a:lvl1pPr marL="0" algn="l" defTabSz="457200" rtl="0" eaLnBrk="1" latinLnBrk="0" hangingPunct="1">
              <a:defRPr sz="1100" b="0" i="0" kern="1200">
                <a:solidFill>
                  <a:srgbClr val="F58220"/>
                </a:solidFill>
                <a:latin typeface="Gotham-Book"/>
                <a:ea typeface="+mn-ea"/>
                <a:cs typeface="Gotham-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a:solidFill>
                  <a:srgbClr val="C7C7C7"/>
                </a:solidFill>
              </a:rPr>
              <a:t>©  </a:t>
            </a:r>
            <a:r>
              <a:rPr lang="is-IS" sz="1000" dirty="0">
                <a:solidFill>
                  <a:srgbClr val="C7C7C7"/>
                </a:solidFill>
              </a:rPr>
              <a:t>2023</a:t>
            </a:r>
            <a:r>
              <a:rPr lang="en-US" sz="1000" dirty="0">
                <a:solidFill>
                  <a:srgbClr val="C7C7C7"/>
                </a:solidFill>
              </a:rPr>
              <a:t> </a:t>
            </a:r>
            <a:r>
              <a:rPr lang="en-US" sz="1000" dirty="0" err="1">
                <a:solidFill>
                  <a:srgbClr val="C7C7C7"/>
                </a:solidFill>
              </a:rPr>
              <a:t>theProductPath</a:t>
            </a:r>
            <a:endParaRPr lang="en-US" sz="1000" dirty="0">
              <a:solidFill>
                <a:srgbClr val="C7C7C7"/>
              </a:solidFill>
            </a:endParaRPr>
          </a:p>
        </p:txBody>
      </p:sp>
    </p:spTree>
    <p:extLst>
      <p:ext uri="{BB962C8B-B14F-4D97-AF65-F5344CB8AC3E}">
        <p14:creationId xmlns:p14="http://schemas.microsoft.com/office/powerpoint/2010/main" val="216589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835994"/>
            <a:ext cx="7696200" cy="535607"/>
          </a:xfrm>
        </p:spPr>
        <p:txBody>
          <a:bodyPr vert="horz" lIns="91440" tIns="45720" rIns="91440" bIns="45720" rtlCol="0" anchor="ctr">
            <a:normAutofit/>
          </a:bodyPr>
          <a:lstStyle/>
          <a:p>
            <a:r>
              <a:rPr lang="en-US" sz="3200" dirty="0">
                <a:solidFill>
                  <a:srgbClr val="F5882C"/>
                </a:solidFill>
                <a:latin typeface="Gotham-Book"/>
                <a:cs typeface="Gotham-Book"/>
              </a:rPr>
              <a:t>Market Window</a:t>
            </a:r>
          </a:p>
        </p:txBody>
      </p:sp>
      <p:sp>
        <p:nvSpPr>
          <p:cNvPr id="9" name="Header Placeholder 5"/>
          <p:cNvSpPr txBox="1">
            <a:spLocks/>
          </p:cNvSpPr>
          <p:nvPr/>
        </p:nvSpPr>
        <p:spPr>
          <a:xfrm>
            <a:off x="1752601" y="448734"/>
            <a:ext cx="6029977" cy="313267"/>
          </a:xfrm>
          <a:prstGeom prst="rect">
            <a:avLst/>
          </a:prstGeom>
        </p:spPr>
        <p:txBody>
          <a:bodyPr/>
          <a:lstStyle>
            <a:defPPr>
              <a:defRPr lang="en-US"/>
            </a:defPPr>
            <a:lvl1pPr>
              <a:defRPr>
                <a:solidFill>
                  <a:srgbClr val="2D92AA"/>
                </a:solidFill>
                <a:latin typeface="Gotham-Book"/>
                <a:cs typeface="Gotham-Book"/>
              </a:defRPr>
            </a:lvl1pPr>
          </a:lstStyle>
          <a:p>
            <a:r>
              <a:rPr lang="en-US" dirty="0"/>
              <a:t>Go/No-Go Assessment Guide</a:t>
            </a:r>
          </a:p>
        </p:txBody>
      </p:sp>
      <p:sp>
        <p:nvSpPr>
          <p:cNvPr id="14" name="Notes Placeholder 2"/>
          <p:cNvSpPr txBox="1">
            <a:spLocks/>
          </p:cNvSpPr>
          <p:nvPr/>
        </p:nvSpPr>
        <p:spPr>
          <a:xfrm>
            <a:off x="1752599" y="2587345"/>
            <a:ext cx="6096001" cy="3965855"/>
          </a:xfrm>
          <a:prstGeom prst="rect">
            <a:avLst/>
          </a:prstGeom>
        </p:spPr>
        <p:txBody>
          <a:bodyPr/>
          <a:lstStyle/>
          <a:p>
            <a:pPr>
              <a:spcAft>
                <a:spcPts val="900"/>
              </a:spcAft>
            </a:pPr>
            <a:r>
              <a:rPr lang="en-US" sz="1600" dirty="0">
                <a:solidFill>
                  <a:srgbClr val="323C53"/>
                </a:solidFill>
                <a:latin typeface="Gotham-Medium"/>
                <a:cs typeface="Gotham-Medium"/>
              </a:rPr>
              <a:t>Start here for help with this topic</a:t>
            </a:r>
            <a:endParaRPr lang="en-US" sz="1050" dirty="0">
              <a:solidFill>
                <a:sysClr val="windowText" lastClr="000000"/>
              </a:solidFill>
              <a:latin typeface="Gotham-Book"/>
              <a:cs typeface="Gotham-Book"/>
            </a:endParaRPr>
          </a:p>
          <a:p>
            <a:pPr>
              <a:lnSpc>
                <a:spcPts val="1540"/>
              </a:lnSpc>
              <a:spcBef>
                <a:spcPts val="300"/>
              </a:spcBef>
              <a:spcAft>
                <a:spcPts val="300"/>
              </a:spcAft>
              <a:defRPr/>
            </a:pPr>
            <a:r>
              <a:rPr lang="en-US" sz="1200" dirty="0">
                <a:solidFill>
                  <a:sysClr val="windowText" lastClr="000000"/>
                </a:solidFill>
                <a:latin typeface="Gotham-Book"/>
                <a:cs typeface="Gotham-Book"/>
              </a:rPr>
              <a:t>Sometimes referred to as your “launch window”, this refers to the ideal time to introduce your product to the market.</a:t>
            </a:r>
          </a:p>
          <a:p>
            <a:pPr>
              <a:lnSpc>
                <a:spcPts val="1540"/>
              </a:lnSpc>
              <a:spcBef>
                <a:spcPts val="300"/>
              </a:spcBef>
              <a:spcAft>
                <a:spcPts val="300"/>
              </a:spcAft>
              <a:defRPr/>
            </a:pPr>
            <a:r>
              <a:rPr lang="en-US" sz="1200" dirty="0">
                <a:solidFill>
                  <a:sysClr val="windowText" lastClr="000000"/>
                </a:solidFill>
                <a:latin typeface="Gotham-Book"/>
                <a:cs typeface="Gotham-Book"/>
              </a:rPr>
              <a:t>Remember that the “window” should be an external, market-focused time frame and should not necessarily be framed in terms of internal schedules.</a:t>
            </a:r>
          </a:p>
          <a:p>
            <a:pPr>
              <a:lnSpc>
                <a:spcPts val="1540"/>
              </a:lnSpc>
              <a:spcBef>
                <a:spcPts val="300"/>
              </a:spcBef>
              <a:spcAft>
                <a:spcPts val="300"/>
              </a:spcAft>
              <a:defRPr/>
            </a:pPr>
            <a:r>
              <a:rPr lang="en-US" sz="1200" dirty="0">
                <a:solidFill>
                  <a:sysClr val="windowText" lastClr="000000"/>
                </a:solidFill>
                <a:latin typeface="Gotham-Book"/>
                <a:cs typeface="Gotham-Book"/>
              </a:rPr>
              <a:t>Did a window just open and/or is it likely to close in the next few months/years? Will the customer’s pain grow more acute during the window?</a:t>
            </a:r>
          </a:p>
          <a:p>
            <a:pPr>
              <a:lnSpc>
                <a:spcPts val="1540"/>
              </a:lnSpc>
              <a:spcBef>
                <a:spcPts val="300"/>
              </a:spcBef>
              <a:spcAft>
                <a:spcPts val="300"/>
              </a:spcAft>
              <a:defRPr/>
            </a:pPr>
            <a:r>
              <a:rPr lang="en-US" sz="1200" dirty="0">
                <a:solidFill>
                  <a:sysClr val="windowText" lastClr="000000"/>
                </a:solidFill>
                <a:latin typeface="Gotham-Book"/>
                <a:cs typeface="Gotham-Book"/>
              </a:rPr>
              <a:t>Are there changes coming that will alter the market?</a:t>
            </a:r>
          </a:p>
          <a:p>
            <a:pPr marL="341313" lvl="1" indent="-171450">
              <a:spcAft>
                <a:spcPts val="600"/>
              </a:spcAft>
              <a:buFont typeface="Arial"/>
              <a:buChar char="•"/>
              <a:defRPr/>
            </a:pPr>
            <a:r>
              <a:rPr lang="en-US" sz="1050" dirty="0">
                <a:solidFill>
                  <a:srgbClr val="2D92AA"/>
                </a:solidFill>
                <a:latin typeface="Gotham-Book"/>
                <a:cs typeface="Gotham-Book"/>
              </a:rPr>
              <a:t>New technologies becoming available (e.g. tablet computers, near field communication (NFC), mobile payments, etc.)</a:t>
            </a:r>
          </a:p>
          <a:p>
            <a:pPr marL="341313" lvl="1" indent="-171450">
              <a:spcAft>
                <a:spcPts val="600"/>
              </a:spcAft>
              <a:buFont typeface="Arial"/>
              <a:buChar char="•"/>
              <a:defRPr/>
            </a:pPr>
            <a:r>
              <a:rPr lang="en-US" sz="1050" dirty="0">
                <a:solidFill>
                  <a:srgbClr val="2D92AA"/>
                </a:solidFill>
                <a:latin typeface="Gotham-Book"/>
                <a:cs typeface="Gotham-Book"/>
              </a:rPr>
              <a:t>Rule changes, new legislation, expiring patents, industry standards being approved</a:t>
            </a:r>
          </a:p>
          <a:p>
            <a:pPr marL="341313" lvl="1" indent="-171450">
              <a:spcAft>
                <a:spcPts val="600"/>
              </a:spcAft>
              <a:buFont typeface="Arial"/>
              <a:buChar char="•"/>
              <a:defRPr/>
            </a:pPr>
            <a:r>
              <a:rPr lang="en-US" sz="1050" dirty="0">
                <a:solidFill>
                  <a:srgbClr val="2D92AA"/>
                </a:solidFill>
                <a:latin typeface="Gotham-Book"/>
                <a:cs typeface="Gotham-Book"/>
              </a:rPr>
              <a:t>Changing user demographics (e.g. aging population, high unemployment, return to urban living)</a:t>
            </a:r>
          </a:p>
          <a:p>
            <a:pPr>
              <a:lnSpc>
                <a:spcPts val="1540"/>
              </a:lnSpc>
              <a:spcBef>
                <a:spcPts val="300"/>
              </a:spcBef>
              <a:spcAft>
                <a:spcPts val="300"/>
              </a:spcAft>
              <a:defRPr/>
            </a:pPr>
            <a:r>
              <a:rPr lang="en-US" sz="1200" dirty="0">
                <a:solidFill>
                  <a:sysClr val="windowText" lastClr="000000"/>
                </a:solidFill>
                <a:latin typeface="Gotham-Book"/>
                <a:cs typeface="Gotham-Book"/>
              </a:rPr>
              <a:t>Will you likely encounter classic adoption problems that affect the launch window?</a:t>
            </a:r>
          </a:p>
          <a:p>
            <a:pPr marL="341313" lvl="1" indent="-171450">
              <a:spcAft>
                <a:spcPts val="600"/>
              </a:spcAft>
              <a:buFont typeface="Arial"/>
              <a:buChar char="•"/>
              <a:defRPr/>
            </a:pPr>
            <a:r>
              <a:rPr lang="en-US" sz="1050" dirty="0">
                <a:solidFill>
                  <a:srgbClr val="2D92AA"/>
                </a:solidFill>
                <a:latin typeface="Gotham-Book"/>
                <a:cs typeface="Gotham-Book"/>
              </a:rPr>
              <a:t>Chicken and egg – having to build up both sides of the equation simultaneously</a:t>
            </a:r>
          </a:p>
          <a:p>
            <a:pPr marL="341313" lvl="1" indent="-171450">
              <a:spcAft>
                <a:spcPts val="600"/>
              </a:spcAft>
              <a:buFont typeface="Arial"/>
              <a:buChar char="•"/>
              <a:defRPr/>
            </a:pPr>
            <a:r>
              <a:rPr lang="en-US" sz="1050" dirty="0">
                <a:solidFill>
                  <a:srgbClr val="2D92AA"/>
                </a:solidFill>
                <a:latin typeface="Gotham-Book"/>
                <a:cs typeface="Gotham-Book"/>
              </a:rPr>
              <a:t>Lack of true industry standards or competing standards</a:t>
            </a:r>
          </a:p>
        </p:txBody>
      </p:sp>
      <p:cxnSp>
        <p:nvCxnSpPr>
          <p:cNvPr id="18" name="Straight Connector 17"/>
          <p:cNvCxnSpPr/>
          <p:nvPr/>
        </p:nvCxnSpPr>
        <p:spPr>
          <a:xfrm flipH="1">
            <a:off x="10366804" y="2286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0366804" y="32748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0366804" y="51842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0366804" y="6096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0366804" y="10160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10366804" y="12192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0366804" y="11176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0366804" y="70848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10366804" y="42636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9753600" y="860881"/>
            <a:ext cx="927469" cy="412147"/>
            <a:chOff x="8229599" y="654653"/>
            <a:chExt cx="927469" cy="412147"/>
          </a:xfrm>
        </p:grpSpPr>
        <p:sp>
          <p:nvSpPr>
            <p:cNvPr id="10" name="Header Placeholder 5"/>
            <p:cNvSpPr txBox="1">
              <a:spLocks/>
            </p:cNvSpPr>
            <p:nvPr/>
          </p:nvSpPr>
          <p:spPr>
            <a:xfrm>
              <a:off x="8229599" y="753533"/>
              <a:ext cx="613204" cy="313267"/>
            </a:xfrm>
            <a:prstGeom prst="rect">
              <a:avLst/>
            </a:prstGeom>
            <a:ln>
              <a:noFill/>
            </a:ln>
          </p:spPr>
          <p:txBody>
            <a:bodyPr vert="horz" lIns="91440" tIns="45720" rIns="91440" bIns="45720" rtlCol="0"/>
            <a:lstStyle>
              <a:defPPr>
                <a:defRPr lang="en-US"/>
              </a:defPPr>
              <a:lvl1pPr marL="0" algn="l" defTabSz="457200" rtl="0" eaLnBrk="1" latinLnBrk="0" hangingPunct="1">
                <a:spcBef>
                  <a:spcPts val="1200"/>
                </a:spcBef>
                <a:defRPr sz="1800" b="0" i="0" kern="1200">
                  <a:solidFill>
                    <a:srgbClr val="F58220"/>
                  </a:solidFill>
                  <a:latin typeface="Gotham-Book"/>
                  <a:ea typeface="+mn-ea"/>
                  <a:cs typeface="Gotham-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solidFill>
                    <a:srgbClr val="2D92AA"/>
                  </a:solidFill>
                </a:rPr>
                <a:t>07</a:t>
              </a:r>
            </a:p>
          </p:txBody>
        </p:sp>
        <p:cxnSp>
          <p:nvCxnSpPr>
            <p:cNvPr id="16" name="Straight Connector 15"/>
            <p:cNvCxnSpPr/>
            <p:nvPr/>
          </p:nvCxnSpPr>
          <p:spPr>
            <a:xfrm flipH="1">
              <a:off x="8305800" y="654653"/>
              <a:ext cx="851268" cy="0"/>
            </a:xfrm>
            <a:prstGeom prst="line">
              <a:avLst/>
            </a:prstGeom>
            <a:ln w="127000" cmpd="sng">
              <a:solidFill>
                <a:srgbClr val="2D92AA"/>
              </a:solidFill>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8746877" y="654653"/>
              <a:ext cx="397123" cy="0"/>
            </a:xfrm>
            <a:prstGeom prst="line">
              <a:avLst/>
            </a:prstGeom>
            <a:ln w="104775" cmpd="sng">
              <a:solidFill>
                <a:schemeClr val="bg1"/>
              </a:solidFill>
              <a:tailEnd type="none"/>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8023681" y="2587344"/>
            <a:ext cx="2343123" cy="3965856"/>
          </a:xfrm>
          <a:prstGeom prst="rect">
            <a:avLst/>
          </a:prstGeom>
          <a:solidFill>
            <a:srgbClr val="EDEDED"/>
          </a:solidFill>
          <a:ln>
            <a:solidFill>
              <a:srgbClr val="C0C1C2"/>
            </a:solidFill>
          </a:ln>
        </p:spPr>
        <p:txBody>
          <a:bodyPr wrap="square" lIns="182880" tIns="228600" rIns="182880" rtlCol="0">
            <a:noAutofit/>
          </a:bodyPr>
          <a:lstStyle/>
          <a:p>
            <a:pPr marL="411480"/>
            <a:r>
              <a:rPr lang="en-US" sz="1200" dirty="0">
                <a:solidFill>
                  <a:srgbClr val="323C53"/>
                </a:solidFill>
                <a:latin typeface="Gotham-Medium"/>
                <a:cs typeface="Gotham-Medium"/>
              </a:rPr>
              <a:t>Confirm your assumptions</a:t>
            </a:r>
          </a:p>
          <a:p>
            <a:pPr>
              <a:spcBef>
                <a:spcPts val="1200"/>
              </a:spcBef>
            </a:pPr>
            <a:r>
              <a:rPr lang="en-US" sz="1050" dirty="0">
                <a:latin typeface="Gotham-Book"/>
                <a:cs typeface="Gotham-Book"/>
              </a:rPr>
              <a:t>How easy is it for your company to enter this market? Your competitors?</a:t>
            </a:r>
          </a:p>
          <a:p>
            <a:pPr>
              <a:spcBef>
                <a:spcPts val="1200"/>
              </a:spcBef>
            </a:pPr>
            <a:r>
              <a:rPr lang="en-US" sz="1050" dirty="0">
                <a:latin typeface="Gotham-Book"/>
                <a:cs typeface="Gotham-Book"/>
              </a:rPr>
              <a:t>Can you leverage existing sales processes, collateral, lead sources?</a:t>
            </a:r>
          </a:p>
          <a:p>
            <a:pPr>
              <a:spcBef>
                <a:spcPts val="1200"/>
              </a:spcBef>
            </a:pPr>
            <a:r>
              <a:rPr lang="en-US" sz="1050" dirty="0">
                <a:latin typeface="Gotham-Book"/>
                <a:cs typeface="Gotham-Book"/>
              </a:rPr>
              <a:t>Would you bundle this product with an existing offering?</a:t>
            </a:r>
          </a:p>
          <a:p>
            <a:pPr>
              <a:spcBef>
                <a:spcPts val="1200"/>
              </a:spcBef>
            </a:pPr>
            <a:r>
              <a:rPr lang="en-US" sz="1050" dirty="0">
                <a:latin typeface="Gotham-Book"/>
                <a:cs typeface="Gotham-Book"/>
              </a:rPr>
              <a:t>Will you be able to deliver/deploy the solution to customers efficiently?</a:t>
            </a:r>
          </a:p>
          <a:p>
            <a:pPr>
              <a:spcBef>
                <a:spcPts val="1200"/>
              </a:spcBef>
            </a:pPr>
            <a:r>
              <a:rPr lang="en-US" sz="1050" dirty="0">
                <a:latin typeface="Gotham-Book"/>
                <a:cs typeface="Gotham-Book"/>
              </a:rPr>
              <a:t>Be sure to factor in the go-to-market planning and development that will be required.</a:t>
            </a:r>
          </a:p>
        </p:txBody>
      </p:sp>
      <p:pic>
        <p:nvPicPr>
          <p:cNvPr id="37" name="Picture 36" descr="Graphs_orang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152598" y="2742398"/>
            <a:ext cx="458002" cy="458002"/>
          </a:xfrm>
          <a:prstGeom prst="rect">
            <a:avLst/>
          </a:prstGeom>
        </p:spPr>
      </p:pic>
      <p:sp>
        <p:nvSpPr>
          <p:cNvPr id="3" name="Footer Placeholder 4">
            <a:extLst>
              <a:ext uri="{FF2B5EF4-FFF2-40B4-BE49-F238E27FC236}">
                <a16:creationId xmlns:a16="http://schemas.microsoft.com/office/drawing/2014/main" id="{424C4C74-79A6-1A46-D739-D9DD833EE0AC}"/>
              </a:ext>
            </a:extLst>
          </p:cNvPr>
          <p:cNvSpPr txBox="1">
            <a:spLocks/>
          </p:cNvSpPr>
          <p:nvPr/>
        </p:nvSpPr>
        <p:spPr>
          <a:xfrm>
            <a:off x="131563" y="6474088"/>
            <a:ext cx="1743536" cy="342900"/>
          </a:xfrm>
          <a:prstGeom prst="rect">
            <a:avLst/>
          </a:prstGeom>
        </p:spPr>
        <p:txBody>
          <a:bodyPr vert="horz" lIns="91440" tIns="45720" rIns="91440" bIns="45720" rtlCol="0" anchor="ctr"/>
          <a:lstStyle>
            <a:defPPr>
              <a:defRPr lang="en-US"/>
            </a:defPPr>
            <a:lvl1pPr marL="0" algn="l" defTabSz="457200" rtl="0" eaLnBrk="1" latinLnBrk="0" hangingPunct="1">
              <a:defRPr sz="1100" b="0" i="0" kern="1200">
                <a:solidFill>
                  <a:srgbClr val="F58220"/>
                </a:solidFill>
                <a:latin typeface="Gotham-Book"/>
                <a:ea typeface="+mn-ea"/>
                <a:cs typeface="Gotham-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a:solidFill>
                  <a:srgbClr val="C7C7C7"/>
                </a:solidFill>
              </a:rPr>
              <a:t>©  </a:t>
            </a:r>
            <a:r>
              <a:rPr lang="is-IS" sz="1000" dirty="0">
                <a:solidFill>
                  <a:srgbClr val="C7C7C7"/>
                </a:solidFill>
              </a:rPr>
              <a:t>2023</a:t>
            </a:r>
            <a:r>
              <a:rPr lang="en-US" sz="1000" dirty="0">
                <a:solidFill>
                  <a:srgbClr val="C7C7C7"/>
                </a:solidFill>
              </a:rPr>
              <a:t> </a:t>
            </a:r>
            <a:r>
              <a:rPr lang="en-US" sz="1000" dirty="0" err="1">
                <a:solidFill>
                  <a:srgbClr val="C7C7C7"/>
                </a:solidFill>
              </a:rPr>
              <a:t>theProductPath</a:t>
            </a:r>
            <a:endParaRPr lang="en-US" sz="1000" dirty="0">
              <a:solidFill>
                <a:srgbClr val="C7C7C7"/>
              </a:solidFill>
            </a:endParaRPr>
          </a:p>
        </p:txBody>
      </p:sp>
    </p:spTree>
    <p:extLst>
      <p:ext uri="{BB962C8B-B14F-4D97-AF65-F5344CB8AC3E}">
        <p14:creationId xmlns:p14="http://schemas.microsoft.com/office/powerpoint/2010/main" val="3347132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90191" y="1165223"/>
            <a:ext cx="4001614" cy="3009900"/>
          </a:xfrm>
          <a:prstGeom prst="rect">
            <a:avLst/>
          </a:prstGeom>
        </p:spPr>
      </p:pic>
      <p:grpSp>
        <p:nvGrpSpPr>
          <p:cNvPr id="98" name="Group 97"/>
          <p:cNvGrpSpPr/>
          <p:nvPr/>
        </p:nvGrpSpPr>
        <p:grpSpPr>
          <a:xfrm>
            <a:off x="5002957" y="1127498"/>
            <a:ext cx="5442131" cy="5189144"/>
            <a:chOff x="3478956" y="1127498"/>
            <a:chExt cx="5442131" cy="5189144"/>
          </a:xfrm>
        </p:grpSpPr>
        <p:pic>
          <p:nvPicPr>
            <p:cNvPr id="86" name="Picture 85" descr="User_teal.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15336" y="4044225"/>
              <a:ext cx="1057809" cy="1057809"/>
            </a:xfrm>
            <a:prstGeom prst="rect">
              <a:avLst/>
            </a:prstGeom>
          </p:spPr>
        </p:pic>
        <p:sp>
          <p:nvSpPr>
            <p:cNvPr id="80" name="Rectangle 79"/>
            <p:cNvSpPr/>
            <p:nvPr/>
          </p:nvSpPr>
          <p:spPr>
            <a:xfrm>
              <a:off x="4921421" y="1143577"/>
              <a:ext cx="1008911" cy="3581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400" dirty="0"/>
            </a:p>
          </p:txBody>
        </p:sp>
        <p:cxnSp>
          <p:nvCxnSpPr>
            <p:cNvPr id="73" name="Elbow Connector 72"/>
            <p:cNvCxnSpPr>
              <a:stCxn id="58" idx="3"/>
              <a:endCxn id="80" idx="1"/>
            </p:cNvCxnSpPr>
            <p:nvPr/>
          </p:nvCxnSpPr>
          <p:spPr>
            <a:xfrm flipV="1">
              <a:off x="3478956" y="1322635"/>
              <a:ext cx="1442465" cy="4994007"/>
            </a:xfrm>
            <a:prstGeom prst="bentConnector3">
              <a:avLst>
                <a:gd name="adj1" fmla="val 50000"/>
              </a:avLst>
            </a:prstGeom>
            <a:ln w="12700" cmpd="sng">
              <a:solidFill>
                <a:srgbClr val="F5822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4897681" y="1127498"/>
              <a:ext cx="4023406" cy="1610581"/>
            </a:xfrm>
            <a:prstGeom prst="rect">
              <a:avLst/>
            </a:prstGeom>
            <a:noFill/>
          </p:spPr>
          <p:txBody>
            <a:bodyPr wrap="square" rtlCol="0">
              <a:normAutofit/>
            </a:bodyPr>
            <a:lstStyle/>
            <a:p>
              <a:pPr>
                <a:buClr>
                  <a:schemeClr val="accent6"/>
                </a:buClr>
              </a:pPr>
              <a:r>
                <a:rPr lang="en-US" sz="1600" dirty="0">
                  <a:solidFill>
                    <a:srgbClr val="323C53"/>
                  </a:solidFill>
                  <a:latin typeface="Gotham-Book"/>
                  <a:cs typeface="Gotham-Book"/>
                </a:rPr>
                <a:t>At any time, you can switch modes to view your beautiful presentation.</a:t>
              </a:r>
            </a:p>
            <a:p>
              <a:pPr>
                <a:buClr>
                  <a:schemeClr val="accent6"/>
                </a:buClr>
              </a:pPr>
              <a:endParaRPr lang="en-US" sz="1600" dirty="0">
                <a:solidFill>
                  <a:srgbClr val="323C53"/>
                </a:solidFill>
                <a:latin typeface="Gotham-Book"/>
                <a:cs typeface="Gotham-Book"/>
              </a:endParaRPr>
            </a:p>
            <a:p>
              <a:pPr>
                <a:buClr>
                  <a:schemeClr val="accent6"/>
                </a:buClr>
              </a:pPr>
              <a:r>
                <a:rPr lang="en-US" sz="1600" dirty="0">
                  <a:solidFill>
                    <a:srgbClr val="323C53"/>
                  </a:solidFill>
                  <a:latin typeface="Gotham-Book"/>
                  <a:cs typeface="Gotham-Book"/>
                </a:rPr>
                <a:t>All your raw notes are hidden so the audience can focus on your answers.</a:t>
              </a:r>
            </a:p>
          </p:txBody>
        </p:sp>
        <p:pic>
          <p:nvPicPr>
            <p:cNvPr id="84" name="Picture 8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064244" y="2964034"/>
              <a:ext cx="2555249" cy="1915637"/>
            </a:xfrm>
            <a:prstGeom prst="rect">
              <a:avLst/>
            </a:prstGeom>
            <a:solidFill>
              <a:srgbClr val="FFFFFF">
                <a:shade val="85000"/>
              </a:srgbClr>
            </a:solidFill>
            <a:ln w="76200" cap="rnd" cmpd="sng">
              <a:solidFill>
                <a:schemeClr val="tx1"/>
              </a:solidFill>
            </a:ln>
            <a:effectLst>
              <a:outerShdw blurRad="36195" dist="12700" dir="11400000" algn="tl" rotWithShape="0">
                <a:srgbClr val="000000">
                  <a:alpha val="33000"/>
                </a:srgbClr>
              </a:outerShdw>
            </a:effectLst>
            <a:scene3d>
              <a:camera prst="perspectiveContrastingRightFacing"/>
              <a:lightRig rig="soft" dir="t"/>
            </a:scene3d>
            <a:sp3d contourW="12700" prstMaterial="matte">
              <a:bevelT w="63500" h="50800"/>
              <a:contourClr>
                <a:srgbClr val="C0C0C0"/>
              </a:contourClr>
            </a:sp3d>
          </p:spPr>
        </p:pic>
        <p:grpSp>
          <p:nvGrpSpPr>
            <p:cNvPr id="96" name="Group 95"/>
            <p:cNvGrpSpPr/>
            <p:nvPr/>
          </p:nvGrpSpPr>
          <p:grpSpPr>
            <a:xfrm>
              <a:off x="5987014" y="5365394"/>
              <a:ext cx="1652080" cy="758925"/>
              <a:chOff x="5987014" y="5365394"/>
              <a:chExt cx="1652080" cy="758925"/>
            </a:xfrm>
          </p:grpSpPr>
          <p:pic>
            <p:nvPicPr>
              <p:cNvPr id="87" name="Picture 86" descr="User_orange.png"/>
              <p:cNvPicPr>
                <a:picLocks noChangeAspect="1"/>
              </p:cNvPicPr>
              <p:nvPr/>
            </p:nvPicPr>
            <p:blipFill rotWithShape="1">
              <a:blip r:embed="rId6" cstate="print">
                <a:extLst>
                  <a:ext uri="{28A0092B-C50C-407E-A947-70E740481C1C}">
                    <a14:useLocalDpi xmlns:a14="http://schemas.microsoft.com/office/drawing/2010/main"/>
                  </a:ext>
                </a:extLst>
              </a:blip>
              <a:srcRect b="35748"/>
              <a:stretch/>
            </p:blipFill>
            <p:spPr>
              <a:xfrm>
                <a:off x="5987014" y="5365394"/>
                <a:ext cx="609600" cy="391677"/>
              </a:xfrm>
              <a:prstGeom prst="rect">
                <a:avLst/>
              </a:prstGeom>
            </p:spPr>
          </p:pic>
          <p:pic>
            <p:nvPicPr>
              <p:cNvPr id="90" name="Picture 89" descr="User_orange.png"/>
              <p:cNvPicPr>
                <a:picLocks noChangeAspect="1"/>
              </p:cNvPicPr>
              <p:nvPr/>
            </p:nvPicPr>
            <p:blipFill rotWithShape="1">
              <a:blip r:embed="rId6" cstate="print">
                <a:extLst>
                  <a:ext uri="{28A0092B-C50C-407E-A947-70E740481C1C}">
                    <a14:useLocalDpi xmlns:a14="http://schemas.microsoft.com/office/drawing/2010/main"/>
                  </a:ext>
                </a:extLst>
              </a:blip>
              <a:srcRect b="35748"/>
              <a:stretch/>
            </p:blipFill>
            <p:spPr>
              <a:xfrm>
                <a:off x="6508254" y="5365394"/>
                <a:ext cx="609600" cy="391677"/>
              </a:xfrm>
              <a:prstGeom prst="rect">
                <a:avLst/>
              </a:prstGeom>
            </p:spPr>
          </p:pic>
          <p:pic>
            <p:nvPicPr>
              <p:cNvPr id="91" name="Picture 90" descr="User_orange.png"/>
              <p:cNvPicPr>
                <a:picLocks noChangeAspect="1"/>
              </p:cNvPicPr>
              <p:nvPr/>
            </p:nvPicPr>
            <p:blipFill rotWithShape="1">
              <a:blip r:embed="rId6" cstate="print">
                <a:extLst>
                  <a:ext uri="{28A0092B-C50C-407E-A947-70E740481C1C}">
                    <a14:useLocalDpi xmlns:a14="http://schemas.microsoft.com/office/drawing/2010/main"/>
                  </a:ext>
                </a:extLst>
              </a:blip>
              <a:srcRect b="35748"/>
              <a:stretch/>
            </p:blipFill>
            <p:spPr>
              <a:xfrm>
                <a:off x="7029494" y="5365394"/>
                <a:ext cx="609600" cy="391677"/>
              </a:xfrm>
              <a:prstGeom prst="rect">
                <a:avLst/>
              </a:prstGeom>
            </p:spPr>
          </p:pic>
          <p:pic>
            <p:nvPicPr>
              <p:cNvPr id="93" name="Picture 92" descr="User_orange.png"/>
              <p:cNvPicPr>
                <a:picLocks noChangeAspect="1"/>
              </p:cNvPicPr>
              <p:nvPr/>
            </p:nvPicPr>
            <p:blipFill rotWithShape="1">
              <a:blip r:embed="rId6" cstate="print">
                <a:extLst>
                  <a:ext uri="{28A0092B-C50C-407E-A947-70E740481C1C}">
                    <a14:useLocalDpi xmlns:a14="http://schemas.microsoft.com/office/drawing/2010/main"/>
                  </a:ext>
                </a:extLst>
              </a:blip>
              <a:srcRect b="35748"/>
              <a:stretch/>
            </p:blipFill>
            <p:spPr>
              <a:xfrm>
                <a:off x="6246784" y="5732642"/>
                <a:ext cx="609600" cy="391677"/>
              </a:xfrm>
              <a:prstGeom prst="rect">
                <a:avLst/>
              </a:prstGeom>
            </p:spPr>
          </p:pic>
          <p:pic>
            <p:nvPicPr>
              <p:cNvPr id="94" name="Picture 93" descr="User_orange.png"/>
              <p:cNvPicPr>
                <a:picLocks noChangeAspect="1"/>
              </p:cNvPicPr>
              <p:nvPr/>
            </p:nvPicPr>
            <p:blipFill rotWithShape="1">
              <a:blip r:embed="rId6" cstate="print">
                <a:extLst>
                  <a:ext uri="{28A0092B-C50C-407E-A947-70E740481C1C}">
                    <a14:useLocalDpi xmlns:a14="http://schemas.microsoft.com/office/drawing/2010/main"/>
                  </a:ext>
                </a:extLst>
              </a:blip>
              <a:srcRect b="35748"/>
              <a:stretch/>
            </p:blipFill>
            <p:spPr>
              <a:xfrm>
                <a:off x="6771826" y="5732642"/>
                <a:ext cx="609600" cy="391677"/>
              </a:xfrm>
              <a:prstGeom prst="rect">
                <a:avLst/>
              </a:prstGeom>
            </p:spPr>
          </p:pic>
        </p:grpSp>
      </p:grpSp>
      <p:pic>
        <p:nvPicPr>
          <p:cNvPr id="97" name="Picture 96"/>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6590152" y="2932584"/>
            <a:ext cx="2557306" cy="1960673"/>
          </a:xfrm>
          <a:prstGeom prst="rect">
            <a:avLst/>
          </a:prstGeom>
          <a:solidFill>
            <a:srgbClr val="FFFFFF">
              <a:shade val="85000"/>
            </a:srgbClr>
          </a:solidFill>
          <a:ln w="76200" cap="rnd" cmpd="sng">
            <a:solidFill>
              <a:schemeClr val="tx1"/>
            </a:solidFill>
          </a:ln>
          <a:effectLst>
            <a:outerShdw blurRad="36195" dist="12700" dir="11400000" algn="tl" rotWithShape="0">
              <a:srgbClr val="000000">
                <a:alpha val="33000"/>
              </a:srgbClr>
            </a:outerShdw>
          </a:effectLst>
          <a:scene3d>
            <a:camera prst="perspectiveContrastingRightFacing"/>
            <a:lightRig rig="soft" dir="t"/>
          </a:scene3d>
          <a:sp3d contourW="12700" prstMaterial="matte">
            <a:bevelT w="63500" h="50800"/>
            <a:contourClr>
              <a:srgbClr val="C0C0C0"/>
            </a:contourClr>
          </a:sp3d>
        </p:spPr>
      </p:pic>
      <p:sp>
        <p:nvSpPr>
          <p:cNvPr id="46" name="Rounded Rectangle 45"/>
          <p:cNvSpPr/>
          <p:nvPr/>
        </p:nvSpPr>
        <p:spPr>
          <a:xfrm>
            <a:off x="1053384" y="1075873"/>
            <a:ext cx="4059624" cy="3222057"/>
          </a:xfrm>
          <a:prstGeom prst="roundRect">
            <a:avLst>
              <a:gd name="adj" fmla="val 3135"/>
            </a:avLst>
          </a:prstGeom>
          <a:noFill/>
          <a:ln>
            <a:solidFill>
              <a:srgbClr val="C7C7C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400" dirty="0"/>
          </a:p>
        </p:txBody>
      </p:sp>
      <p:sp>
        <p:nvSpPr>
          <p:cNvPr id="24" name="TextBox 23"/>
          <p:cNvSpPr txBox="1"/>
          <p:nvPr/>
        </p:nvSpPr>
        <p:spPr>
          <a:xfrm>
            <a:off x="993975" y="4378304"/>
            <a:ext cx="4023406" cy="783431"/>
          </a:xfrm>
          <a:prstGeom prst="rect">
            <a:avLst/>
          </a:prstGeom>
          <a:noFill/>
        </p:spPr>
        <p:txBody>
          <a:bodyPr wrap="square" rtlCol="0">
            <a:normAutofit/>
          </a:bodyPr>
          <a:lstStyle/>
          <a:p>
            <a:pPr>
              <a:buClr>
                <a:schemeClr val="accent6"/>
              </a:buClr>
            </a:pPr>
            <a:r>
              <a:rPr lang="en-US" sz="1600" dirty="0">
                <a:solidFill>
                  <a:srgbClr val="323C53"/>
                </a:solidFill>
                <a:latin typeface="Gotham-Book"/>
                <a:cs typeface="Gotham-Book"/>
              </a:rPr>
              <a:t>The Assessment Tool has 9 questions leading up to the go/no-go decision.</a:t>
            </a:r>
          </a:p>
        </p:txBody>
      </p:sp>
      <p:grpSp>
        <p:nvGrpSpPr>
          <p:cNvPr id="57" name="Group 56"/>
          <p:cNvGrpSpPr/>
          <p:nvPr/>
        </p:nvGrpSpPr>
        <p:grpSpPr>
          <a:xfrm>
            <a:off x="980505" y="1191058"/>
            <a:ext cx="4239235" cy="4777909"/>
            <a:chOff x="489420" y="1275890"/>
            <a:chExt cx="4239235" cy="4777909"/>
          </a:xfrm>
        </p:grpSpPr>
        <p:sp>
          <p:nvSpPr>
            <p:cNvPr id="47" name="TextBox 46"/>
            <p:cNvSpPr txBox="1"/>
            <p:nvPr/>
          </p:nvSpPr>
          <p:spPr>
            <a:xfrm>
              <a:off x="489420" y="5151105"/>
              <a:ext cx="4239235" cy="902694"/>
            </a:xfrm>
            <a:prstGeom prst="rect">
              <a:avLst/>
            </a:prstGeom>
            <a:noFill/>
          </p:spPr>
          <p:txBody>
            <a:bodyPr wrap="square" rtlCol="0">
              <a:normAutofit/>
            </a:bodyPr>
            <a:lstStyle>
              <a:defPPr>
                <a:defRPr lang="en-US"/>
              </a:defPPr>
              <a:lvl1pPr>
                <a:buClr>
                  <a:schemeClr val="accent6"/>
                </a:buClr>
                <a:defRPr>
                  <a:solidFill>
                    <a:srgbClr val="323C53"/>
                  </a:solidFill>
                  <a:latin typeface="Gotham-Book"/>
                  <a:cs typeface="Gotham-Book"/>
                </a:defRPr>
              </a:lvl1pPr>
            </a:lstStyle>
            <a:p>
              <a:r>
                <a:rPr lang="en-US" sz="1600" dirty="0"/>
                <a:t>You will find 9 corresponding slides here, one for each topic – plus one for the final go/no-go conclusion.</a:t>
              </a:r>
            </a:p>
          </p:txBody>
        </p:sp>
        <p:grpSp>
          <p:nvGrpSpPr>
            <p:cNvPr id="56" name="Group 55"/>
            <p:cNvGrpSpPr/>
            <p:nvPr/>
          </p:nvGrpSpPr>
          <p:grpSpPr>
            <a:xfrm>
              <a:off x="650384" y="1275890"/>
              <a:ext cx="3858073" cy="3037380"/>
              <a:chOff x="650384" y="1275890"/>
              <a:chExt cx="3858073" cy="3037380"/>
            </a:xfrm>
          </p:grpSpPr>
          <p:sp>
            <p:nvSpPr>
              <p:cNvPr id="26" name="Rectangle 25"/>
              <p:cNvSpPr/>
              <p:nvPr/>
            </p:nvSpPr>
            <p:spPr>
              <a:xfrm>
                <a:off x="650384" y="1280410"/>
                <a:ext cx="3858073" cy="30051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400" dirty="0"/>
              </a:p>
            </p:txBody>
          </p:sp>
          <p:pic>
            <p:nvPicPr>
              <p:cNvPr id="23" name="Picture 22"/>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342182" y="1275890"/>
                <a:ext cx="1081680" cy="669616"/>
              </a:xfrm>
              <a:prstGeom prst="rect">
                <a:avLst/>
              </a:prstGeom>
              <a:ln>
                <a:solidFill>
                  <a:srgbClr val="C7C7C7"/>
                </a:solidFill>
              </a:ln>
            </p:spPr>
          </p:pic>
          <p:pic>
            <p:nvPicPr>
              <p:cNvPr id="48" name="Picture 47"/>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027682" y="1275890"/>
                <a:ext cx="1081680" cy="669616"/>
              </a:xfrm>
              <a:prstGeom prst="rect">
                <a:avLst/>
              </a:prstGeom>
              <a:ln>
                <a:solidFill>
                  <a:srgbClr val="C7C7C7"/>
                </a:solidFill>
              </a:ln>
            </p:spPr>
          </p:pic>
          <p:pic>
            <p:nvPicPr>
              <p:cNvPr id="49" name="Picture 48"/>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13182" y="1275890"/>
                <a:ext cx="1081680" cy="669616"/>
              </a:xfrm>
              <a:prstGeom prst="rect">
                <a:avLst/>
              </a:prstGeom>
              <a:ln>
                <a:solidFill>
                  <a:srgbClr val="C7C7C7"/>
                </a:solidFill>
              </a:ln>
            </p:spPr>
          </p:pic>
          <p:pic>
            <p:nvPicPr>
              <p:cNvPr id="50" name="Picture 49"/>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339859" y="2157876"/>
                <a:ext cx="1081680" cy="669616"/>
              </a:xfrm>
              <a:prstGeom prst="rect">
                <a:avLst/>
              </a:prstGeom>
              <a:ln>
                <a:solidFill>
                  <a:srgbClr val="C7C7C7"/>
                </a:solidFill>
              </a:ln>
            </p:spPr>
          </p:pic>
          <p:pic>
            <p:nvPicPr>
              <p:cNvPr id="51" name="Picture 50"/>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025359" y="2157876"/>
                <a:ext cx="1081680" cy="669616"/>
              </a:xfrm>
              <a:prstGeom prst="rect">
                <a:avLst/>
              </a:prstGeom>
              <a:ln>
                <a:solidFill>
                  <a:srgbClr val="C7C7C7"/>
                </a:solidFill>
              </a:ln>
            </p:spPr>
          </p:pic>
          <p:pic>
            <p:nvPicPr>
              <p:cNvPr id="52" name="Picture 51"/>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10859" y="2157876"/>
                <a:ext cx="1081680" cy="669616"/>
              </a:xfrm>
              <a:prstGeom prst="rect">
                <a:avLst/>
              </a:prstGeom>
              <a:ln>
                <a:solidFill>
                  <a:srgbClr val="C7C7C7"/>
                </a:solidFill>
              </a:ln>
            </p:spPr>
          </p:pic>
          <p:pic>
            <p:nvPicPr>
              <p:cNvPr id="53" name="Picture 52"/>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341396" y="3043722"/>
                <a:ext cx="1081680" cy="669616"/>
              </a:xfrm>
              <a:prstGeom prst="rect">
                <a:avLst/>
              </a:prstGeom>
              <a:ln>
                <a:solidFill>
                  <a:srgbClr val="C7C7C7"/>
                </a:solidFill>
              </a:ln>
            </p:spPr>
          </p:pic>
          <p:pic>
            <p:nvPicPr>
              <p:cNvPr id="54" name="Picture 53"/>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026896" y="3043722"/>
                <a:ext cx="1081680" cy="669616"/>
              </a:xfrm>
              <a:prstGeom prst="rect">
                <a:avLst/>
              </a:prstGeom>
              <a:ln>
                <a:solidFill>
                  <a:srgbClr val="C7C7C7"/>
                </a:solidFill>
              </a:ln>
            </p:spPr>
          </p:pic>
          <p:pic>
            <p:nvPicPr>
              <p:cNvPr id="55" name="Picture 54"/>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12396" y="3043722"/>
                <a:ext cx="1081680" cy="669616"/>
              </a:xfrm>
              <a:prstGeom prst="rect">
                <a:avLst/>
              </a:prstGeom>
              <a:ln>
                <a:solidFill>
                  <a:srgbClr val="C7C7C7"/>
                </a:solidFill>
              </a:ln>
            </p:spPr>
          </p:pic>
          <p:pic>
            <p:nvPicPr>
              <p:cNvPr id="28" name="Picture 27"/>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138576" y="3802776"/>
                <a:ext cx="840682" cy="510494"/>
              </a:xfrm>
              <a:prstGeom prst="rect">
                <a:avLst/>
              </a:prstGeom>
              <a:ln>
                <a:solidFill>
                  <a:srgbClr val="C7C7C7"/>
                </a:solidFill>
              </a:ln>
            </p:spPr>
          </p:pic>
        </p:grpSp>
      </p:grpSp>
      <p:grpSp>
        <p:nvGrpSpPr>
          <p:cNvPr id="68" name="Group 67"/>
          <p:cNvGrpSpPr/>
          <p:nvPr/>
        </p:nvGrpSpPr>
        <p:grpSpPr>
          <a:xfrm>
            <a:off x="979551" y="1191057"/>
            <a:ext cx="4023406" cy="5457948"/>
            <a:chOff x="485051" y="1272448"/>
            <a:chExt cx="4023406" cy="5457948"/>
          </a:xfrm>
        </p:grpSpPr>
        <p:sp>
          <p:nvSpPr>
            <p:cNvPr id="58" name="TextBox 57"/>
            <p:cNvSpPr txBox="1"/>
            <p:nvPr/>
          </p:nvSpPr>
          <p:spPr>
            <a:xfrm>
              <a:off x="485051" y="6065670"/>
              <a:ext cx="4023406" cy="664726"/>
            </a:xfrm>
            <a:prstGeom prst="rect">
              <a:avLst/>
            </a:prstGeom>
            <a:noFill/>
          </p:spPr>
          <p:txBody>
            <a:bodyPr wrap="square" rtlCol="0">
              <a:normAutofit/>
            </a:bodyPr>
            <a:lstStyle/>
            <a:p>
              <a:pPr>
                <a:buClr>
                  <a:schemeClr val="accent6"/>
                </a:buClr>
              </a:pPr>
              <a:r>
                <a:rPr lang="en-US" sz="1600" dirty="0">
                  <a:solidFill>
                    <a:srgbClr val="323C53"/>
                  </a:solidFill>
                  <a:latin typeface="Gotham-Book"/>
                  <a:cs typeface="Gotham-Book"/>
                </a:rPr>
                <a:t>Fill out the boxes on each slide, capturing and distilling your notes.</a:t>
              </a:r>
            </a:p>
          </p:txBody>
        </p:sp>
        <p:pic>
          <p:nvPicPr>
            <p:cNvPr id="5" name="Picture 4"/>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13171" y="1276924"/>
              <a:ext cx="1079367" cy="673058"/>
            </a:xfrm>
            <a:prstGeom prst="rect">
              <a:avLst/>
            </a:prstGeom>
            <a:noFill/>
            <a:ln>
              <a:solidFill>
                <a:srgbClr val="C7C7C7"/>
              </a:solidFill>
            </a:ln>
          </p:spPr>
        </p:pic>
        <p:pic>
          <p:nvPicPr>
            <p:cNvPr id="59" name="Picture 58"/>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025600" y="1272448"/>
              <a:ext cx="1079367" cy="673058"/>
            </a:xfrm>
            <a:prstGeom prst="rect">
              <a:avLst/>
            </a:prstGeom>
            <a:noFill/>
            <a:ln>
              <a:solidFill>
                <a:srgbClr val="C7C7C7"/>
              </a:solidFill>
            </a:ln>
          </p:spPr>
        </p:pic>
        <p:pic>
          <p:nvPicPr>
            <p:cNvPr id="60" name="Picture 59"/>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342424" y="1276760"/>
              <a:ext cx="1079367" cy="673058"/>
            </a:xfrm>
            <a:prstGeom prst="rect">
              <a:avLst/>
            </a:prstGeom>
            <a:noFill/>
            <a:ln>
              <a:solidFill>
                <a:srgbClr val="C7C7C7"/>
              </a:solidFill>
            </a:ln>
          </p:spPr>
        </p:pic>
        <p:pic>
          <p:nvPicPr>
            <p:cNvPr id="61" name="Picture 60"/>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15242" y="2161781"/>
              <a:ext cx="1079367" cy="673058"/>
            </a:xfrm>
            <a:prstGeom prst="rect">
              <a:avLst/>
            </a:prstGeom>
            <a:noFill/>
            <a:ln>
              <a:solidFill>
                <a:srgbClr val="C7C7C7"/>
              </a:solidFill>
            </a:ln>
          </p:spPr>
        </p:pic>
        <p:pic>
          <p:nvPicPr>
            <p:cNvPr id="62" name="Picture 61"/>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027671" y="2157305"/>
              <a:ext cx="1079367" cy="673058"/>
            </a:xfrm>
            <a:prstGeom prst="rect">
              <a:avLst/>
            </a:prstGeom>
            <a:noFill/>
            <a:ln>
              <a:solidFill>
                <a:srgbClr val="C7C7C7"/>
              </a:solidFill>
            </a:ln>
          </p:spPr>
        </p:pic>
        <p:pic>
          <p:nvPicPr>
            <p:cNvPr id="63" name="Picture 62"/>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344495" y="2161617"/>
              <a:ext cx="1079367" cy="673058"/>
            </a:xfrm>
            <a:prstGeom prst="rect">
              <a:avLst/>
            </a:prstGeom>
            <a:noFill/>
            <a:ln>
              <a:solidFill>
                <a:srgbClr val="C7C7C7"/>
              </a:solidFill>
            </a:ln>
          </p:spPr>
        </p:pic>
        <p:pic>
          <p:nvPicPr>
            <p:cNvPr id="64" name="Picture 63"/>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10859" y="3048997"/>
              <a:ext cx="1079367" cy="673058"/>
            </a:xfrm>
            <a:prstGeom prst="rect">
              <a:avLst/>
            </a:prstGeom>
            <a:noFill/>
            <a:ln>
              <a:solidFill>
                <a:srgbClr val="C7C7C7"/>
              </a:solidFill>
            </a:ln>
          </p:spPr>
        </p:pic>
        <p:pic>
          <p:nvPicPr>
            <p:cNvPr id="65" name="Picture 64"/>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023288" y="3044521"/>
              <a:ext cx="1079367" cy="673058"/>
            </a:xfrm>
            <a:prstGeom prst="rect">
              <a:avLst/>
            </a:prstGeom>
            <a:noFill/>
            <a:ln>
              <a:solidFill>
                <a:srgbClr val="C7C7C7"/>
              </a:solidFill>
            </a:ln>
          </p:spPr>
        </p:pic>
        <p:pic>
          <p:nvPicPr>
            <p:cNvPr id="66" name="Picture 65"/>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340112" y="3048833"/>
              <a:ext cx="1079367" cy="673058"/>
            </a:xfrm>
            <a:prstGeom prst="rect">
              <a:avLst/>
            </a:prstGeom>
            <a:noFill/>
            <a:ln>
              <a:solidFill>
                <a:srgbClr val="C7C7C7"/>
              </a:solidFill>
            </a:ln>
          </p:spPr>
        </p:pic>
        <p:pic>
          <p:nvPicPr>
            <p:cNvPr id="67" name="Picture 66"/>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2131431" y="3799157"/>
              <a:ext cx="847827" cy="518681"/>
            </a:xfrm>
            <a:prstGeom prst="rect">
              <a:avLst/>
            </a:prstGeom>
          </p:spPr>
        </p:pic>
      </p:grpSp>
      <p:sp>
        <p:nvSpPr>
          <p:cNvPr id="2" name="Title 1"/>
          <p:cNvSpPr>
            <a:spLocks noGrp="1"/>
          </p:cNvSpPr>
          <p:nvPr>
            <p:ph type="title"/>
          </p:nvPr>
        </p:nvSpPr>
        <p:spPr>
          <a:xfrm>
            <a:off x="979551" y="239416"/>
            <a:ext cx="9612249" cy="496536"/>
          </a:xfrm>
        </p:spPr>
        <p:txBody>
          <a:bodyPr>
            <a:normAutofit fontScale="90000"/>
          </a:bodyPr>
          <a:lstStyle/>
          <a:p>
            <a:r>
              <a:rPr lang="en-US" dirty="0">
                <a:solidFill>
                  <a:srgbClr val="F58220"/>
                </a:solidFill>
                <a:latin typeface="Gotham-Book"/>
                <a:cs typeface="Gotham-Book"/>
              </a:rPr>
              <a:t>Using your Go/No-Go Assessment Multi-Tool</a:t>
            </a:r>
          </a:p>
        </p:txBody>
      </p:sp>
      <p:grpSp>
        <p:nvGrpSpPr>
          <p:cNvPr id="7" name="Group 6">
            <a:extLst>
              <a:ext uri="{FF2B5EF4-FFF2-40B4-BE49-F238E27FC236}">
                <a16:creationId xmlns:a16="http://schemas.microsoft.com/office/drawing/2014/main" id="{1885022F-CA7B-4CF1-9014-6E1C913C04BA}"/>
              </a:ext>
            </a:extLst>
          </p:cNvPr>
          <p:cNvGrpSpPr/>
          <p:nvPr/>
        </p:nvGrpSpPr>
        <p:grpSpPr>
          <a:xfrm>
            <a:off x="5996763" y="6380949"/>
            <a:ext cx="6195237" cy="496536"/>
            <a:chOff x="5996763" y="6380949"/>
            <a:chExt cx="6195237" cy="496536"/>
          </a:xfrm>
        </p:grpSpPr>
        <p:sp>
          <p:nvSpPr>
            <p:cNvPr id="3" name="Text Placeholder 3">
              <a:extLst>
                <a:ext uri="{FF2B5EF4-FFF2-40B4-BE49-F238E27FC236}">
                  <a16:creationId xmlns:a16="http://schemas.microsoft.com/office/drawing/2014/main" id="{C139F13F-36FE-3253-682C-E05C93329C5C}"/>
                </a:ext>
              </a:extLst>
            </p:cNvPr>
            <p:cNvSpPr txBox="1">
              <a:spLocks/>
            </p:cNvSpPr>
            <p:nvPr/>
          </p:nvSpPr>
          <p:spPr>
            <a:xfrm>
              <a:off x="5996763" y="6380949"/>
              <a:ext cx="6195237" cy="496536"/>
            </a:xfrm>
            <a:prstGeom prst="rect">
              <a:avLst/>
            </a:prstGeom>
            <a:solidFill>
              <a:srgbClr val="F5882C"/>
            </a:solidFill>
          </p:spPr>
          <p:txBody>
            <a:bodyPr vert="horz" lIns="0" tIns="45720" rIns="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800" b="1" dirty="0">
                  <a:solidFill>
                    <a:schemeClr val="bg1"/>
                  </a:solidFill>
                  <a:latin typeface="Gotham-Book"/>
                  <a:cs typeface="Gotham-Book"/>
                </a:rPr>
                <a:t>Please switch to presentation mode to view this slide</a:t>
              </a:r>
            </a:p>
          </p:txBody>
        </p:sp>
        <p:sp>
          <p:nvSpPr>
            <p:cNvPr id="4" name="Pentagon 3">
              <a:extLst>
                <a:ext uri="{FF2B5EF4-FFF2-40B4-BE49-F238E27FC236}">
                  <a16:creationId xmlns:a16="http://schemas.microsoft.com/office/drawing/2014/main" id="{DF1283D0-83B7-1F6A-4D6D-F39ABA75DE3A}"/>
                </a:ext>
              </a:extLst>
            </p:cNvPr>
            <p:cNvSpPr/>
            <p:nvPr/>
          </p:nvSpPr>
          <p:spPr>
            <a:xfrm>
              <a:off x="6127899" y="6494642"/>
              <a:ext cx="349422" cy="257033"/>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345410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8"/>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3000"/>
                                  </p:stCondLst>
                                  <p:childTnLst>
                                    <p:set>
                                      <p:cBhvr>
                                        <p:cTn id="21"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1" y="835994"/>
            <a:ext cx="8000999" cy="535607"/>
          </a:xfrm>
        </p:spPr>
        <p:txBody>
          <a:bodyPr vert="horz" lIns="91440" tIns="45720" rIns="91440" bIns="45720" rtlCol="0" anchor="ctr">
            <a:normAutofit/>
          </a:bodyPr>
          <a:lstStyle/>
          <a:p>
            <a:r>
              <a:rPr lang="en-US" sz="3200" dirty="0">
                <a:solidFill>
                  <a:srgbClr val="F5882C"/>
                </a:solidFill>
                <a:latin typeface="Gotham-Book"/>
                <a:cs typeface="Gotham-Book"/>
              </a:rPr>
              <a:t>Market Window</a:t>
            </a:r>
          </a:p>
        </p:txBody>
      </p:sp>
      <p:sp>
        <p:nvSpPr>
          <p:cNvPr id="9" name="Header Placeholder 5"/>
          <p:cNvSpPr txBox="1">
            <a:spLocks/>
          </p:cNvSpPr>
          <p:nvPr/>
        </p:nvSpPr>
        <p:spPr>
          <a:xfrm>
            <a:off x="1752601" y="448734"/>
            <a:ext cx="6029977" cy="313267"/>
          </a:xfrm>
          <a:prstGeom prst="rect">
            <a:avLst/>
          </a:prstGeom>
        </p:spPr>
        <p:txBody>
          <a:bodyPr/>
          <a:lstStyle>
            <a:defPPr>
              <a:defRPr lang="en-US"/>
            </a:defPPr>
            <a:lvl1pPr>
              <a:defRPr>
                <a:solidFill>
                  <a:srgbClr val="2D92AA"/>
                </a:solidFill>
                <a:latin typeface="Gotham-Book"/>
                <a:cs typeface="Gotham-Book"/>
              </a:defRPr>
            </a:lvl1pPr>
          </a:lstStyle>
          <a:p>
            <a:r>
              <a:rPr lang="en-US" dirty="0"/>
              <a:t>Go/No-Go Assessment Guide</a:t>
            </a:r>
          </a:p>
        </p:txBody>
      </p:sp>
      <p:sp>
        <p:nvSpPr>
          <p:cNvPr id="29" name="Notes Placeholder 2"/>
          <p:cNvSpPr txBox="1">
            <a:spLocks/>
          </p:cNvSpPr>
          <p:nvPr/>
        </p:nvSpPr>
        <p:spPr>
          <a:xfrm>
            <a:off x="6699371" y="4060518"/>
            <a:ext cx="6108458" cy="4985364"/>
          </a:xfrm>
          <a:prstGeom prst="rect">
            <a:avLst/>
          </a:prstGeom>
        </p:spPr>
        <p:txBody>
          <a:bodyPr/>
          <a:lstStyle/>
          <a:p>
            <a:endParaRPr lang="en-US" dirty="0"/>
          </a:p>
        </p:txBody>
      </p:sp>
      <p:sp>
        <p:nvSpPr>
          <p:cNvPr id="51" name="Notes Placeholder 2"/>
          <p:cNvSpPr txBox="1">
            <a:spLocks/>
          </p:cNvSpPr>
          <p:nvPr/>
        </p:nvSpPr>
        <p:spPr>
          <a:xfrm>
            <a:off x="1752602" y="2587346"/>
            <a:ext cx="4419599" cy="3737255"/>
          </a:xfrm>
          <a:prstGeom prst="rect">
            <a:avLst/>
          </a:prstGeom>
        </p:spPr>
        <p:txBody>
          <a:bodyPr/>
          <a:lstStyle/>
          <a:p>
            <a:pPr>
              <a:spcAft>
                <a:spcPts val="900"/>
              </a:spcAft>
            </a:pPr>
            <a:r>
              <a:rPr lang="en-US" sz="1600" dirty="0">
                <a:solidFill>
                  <a:srgbClr val="323C53"/>
                </a:solidFill>
                <a:latin typeface="Gotham-Medium"/>
                <a:cs typeface="Gotham-Medium"/>
              </a:rPr>
              <a:t>Your points should all be time-related:</a:t>
            </a:r>
          </a:p>
          <a:p>
            <a:pPr>
              <a:lnSpc>
                <a:spcPts val="1540"/>
              </a:lnSpc>
              <a:spcBef>
                <a:spcPts val="1200"/>
              </a:spcBef>
              <a:spcAft>
                <a:spcPts val="300"/>
              </a:spcAft>
              <a:defRPr/>
            </a:pPr>
            <a:r>
              <a:rPr lang="en-US" sz="1200" dirty="0">
                <a:solidFill>
                  <a:sysClr val="windowText" lastClr="000000"/>
                </a:solidFill>
                <a:latin typeface="Gotham-Medium"/>
                <a:cs typeface="Gotham-Medium"/>
              </a:rPr>
              <a:t>Seasonal events</a:t>
            </a:r>
            <a:r>
              <a:rPr lang="en-US" sz="1200" dirty="0">
                <a:solidFill>
                  <a:sysClr val="windowText" lastClr="000000"/>
                </a:solidFill>
                <a:latin typeface="Gotham-Book"/>
                <a:cs typeface="Gotham-Book"/>
              </a:rPr>
              <a:t>: Spring Fashion Week, holiday shopping, tax time, new Fall TV lineup, high school and college graduation, back to school, etc.</a:t>
            </a:r>
          </a:p>
          <a:p>
            <a:pPr>
              <a:lnSpc>
                <a:spcPts val="1540"/>
              </a:lnSpc>
              <a:spcBef>
                <a:spcPts val="1200"/>
              </a:spcBef>
              <a:spcAft>
                <a:spcPts val="300"/>
              </a:spcAft>
              <a:defRPr/>
            </a:pPr>
            <a:r>
              <a:rPr lang="en-US" sz="1200" dirty="0">
                <a:solidFill>
                  <a:sysClr val="windowText" lastClr="000000"/>
                </a:solidFill>
                <a:latin typeface="Gotham-Book"/>
                <a:cs typeface="Gotham-Book"/>
              </a:rPr>
              <a:t>Scheduled around </a:t>
            </a:r>
            <a:r>
              <a:rPr lang="en-US" sz="1200" dirty="0">
                <a:solidFill>
                  <a:sysClr val="windowText" lastClr="000000"/>
                </a:solidFill>
                <a:latin typeface="Gotham-Medium"/>
                <a:cs typeface="Gotham-Medium"/>
              </a:rPr>
              <a:t>industry events</a:t>
            </a:r>
            <a:r>
              <a:rPr lang="en-US" sz="1200" dirty="0">
                <a:solidFill>
                  <a:sysClr val="windowText" lastClr="000000"/>
                </a:solidFill>
                <a:latin typeface="Gotham-Book"/>
                <a:cs typeface="Gotham-Book"/>
              </a:rPr>
              <a:t>: IFA, CES, Detroit Auto Show, Academy Awards, etc.</a:t>
            </a:r>
          </a:p>
          <a:p>
            <a:pPr>
              <a:lnSpc>
                <a:spcPts val="1540"/>
              </a:lnSpc>
              <a:spcBef>
                <a:spcPts val="1200"/>
              </a:spcBef>
              <a:spcAft>
                <a:spcPts val="300"/>
              </a:spcAft>
              <a:defRPr/>
            </a:pPr>
            <a:r>
              <a:rPr lang="en-US" sz="1200" dirty="0">
                <a:solidFill>
                  <a:sysClr val="windowText" lastClr="000000"/>
                </a:solidFill>
                <a:latin typeface="Gotham-Book"/>
                <a:cs typeface="Gotham-Book"/>
              </a:rPr>
              <a:t>In conjunction with shared </a:t>
            </a:r>
            <a:r>
              <a:rPr lang="en-US" sz="1200" dirty="0">
                <a:solidFill>
                  <a:sysClr val="windowText" lastClr="000000"/>
                </a:solidFill>
                <a:latin typeface="Gotham-Medium"/>
                <a:cs typeface="Gotham-Medium"/>
              </a:rPr>
              <a:t>business events</a:t>
            </a:r>
            <a:r>
              <a:rPr lang="en-US" sz="1200" dirty="0">
                <a:solidFill>
                  <a:sysClr val="windowText" lastClr="000000"/>
                </a:solidFill>
                <a:latin typeface="Gotham-Book"/>
                <a:cs typeface="Gotham-Book"/>
              </a:rPr>
              <a:t>: Windows XP end of life, next release of Android, health care enrollment dates, upcoming merger that alters the landscape, etc.</a:t>
            </a:r>
          </a:p>
          <a:p>
            <a:pPr>
              <a:lnSpc>
                <a:spcPts val="1540"/>
              </a:lnSpc>
              <a:spcBef>
                <a:spcPts val="1200"/>
              </a:spcBef>
              <a:spcAft>
                <a:spcPts val="300"/>
              </a:spcAft>
              <a:defRPr/>
            </a:pPr>
            <a:r>
              <a:rPr lang="en-US" sz="1200" dirty="0">
                <a:solidFill>
                  <a:sysClr val="windowText" lastClr="000000"/>
                </a:solidFill>
                <a:latin typeface="Gotham-Book"/>
                <a:cs typeface="Gotham-Book"/>
              </a:rPr>
              <a:t>Traditional </a:t>
            </a:r>
            <a:r>
              <a:rPr lang="en-US" sz="1200" dirty="0">
                <a:solidFill>
                  <a:sysClr val="windowText" lastClr="000000"/>
                </a:solidFill>
                <a:latin typeface="Gotham-Medium"/>
                <a:cs typeface="Gotham-Medium"/>
              </a:rPr>
              <a:t>business cycles</a:t>
            </a:r>
            <a:r>
              <a:rPr lang="en-US" sz="1200" dirty="0">
                <a:solidFill>
                  <a:sysClr val="windowText" lastClr="000000"/>
                </a:solidFill>
                <a:latin typeface="Gotham-Book"/>
                <a:cs typeface="Gotham-Book"/>
              </a:rPr>
              <a:t>: end of quarter or fiscal year, passing of a federal budget, election year</a:t>
            </a:r>
          </a:p>
          <a:p>
            <a:pPr>
              <a:lnSpc>
                <a:spcPts val="1540"/>
              </a:lnSpc>
              <a:spcBef>
                <a:spcPts val="1200"/>
              </a:spcBef>
              <a:spcAft>
                <a:spcPts val="300"/>
              </a:spcAft>
              <a:defRPr/>
            </a:pPr>
            <a:r>
              <a:rPr lang="en-US" sz="1200" dirty="0">
                <a:solidFill>
                  <a:sysClr val="windowText" lastClr="000000"/>
                </a:solidFill>
                <a:latin typeface="Gotham-Medium"/>
                <a:cs typeface="Gotham-Medium"/>
              </a:rPr>
              <a:t>Current conditions</a:t>
            </a:r>
            <a:r>
              <a:rPr lang="en-US" sz="1200" dirty="0">
                <a:solidFill>
                  <a:sysClr val="windowText" lastClr="000000"/>
                </a:solidFill>
                <a:latin typeface="Gotham-Book"/>
                <a:cs typeface="Gotham-Book"/>
              </a:rPr>
              <a:t>: historically low interest rates, …</a:t>
            </a:r>
          </a:p>
        </p:txBody>
      </p:sp>
      <p:cxnSp>
        <p:nvCxnSpPr>
          <p:cNvPr id="22" name="Straight Connector 21"/>
          <p:cNvCxnSpPr/>
          <p:nvPr/>
        </p:nvCxnSpPr>
        <p:spPr>
          <a:xfrm flipH="1">
            <a:off x="10366804" y="2286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10366804" y="32748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0366804" y="51842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0366804" y="6096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10366804" y="10160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10366804" y="12192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10366804" y="11176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10366804" y="70848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10366804" y="42636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9753600" y="860881"/>
            <a:ext cx="927469" cy="412147"/>
            <a:chOff x="8229599" y="654653"/>
            <a:chExt cx="927469" cy="412147"/>
          </a:xfrm>
        </p:grpSpPr>
        <p:sp>
          <p:nvSpPr>
            <p:cNvPr id="45" name="Header Placeholder 5"/>
            <p:cNvSpPr txBox="1">
              <a:spLocks/>
            </p:cNvSpPr>
            <p:nvPr/>
          </p:nvSpPr>
          <p:spPr>
            <a:xfrm>
              <a:off x="8229599" y="753533"/>
              <a:ext cx="613204" cy="313267"/>
            </a:xfrm>
            <a:prstGeom prst="rect">
              <a:avLst/>
            </a:prstGeom>
            <a:ln>
              <a:noFill/>
            </a:ln>
          </p:spPr>
          <p:txBody>
            <a:bodyPr vert="horz" lIns="91440" tIns="45720" rIns="91440" bIns="45720" rtlCol="0"/>
            <a:lstStyle>
              <a:defPPr>
                <a:defRPr lang="en-US"/>
              </a:defPPr>
              <a:lvl1pPr marL="0" algn="l" defTabSz="457200" rtl="0" eaLnBrk="1" latinLnBrk="0" hangingPunct="1">
                <a:spcBef>
                  <a:spcPts val="1200"/>
                </a:spcBef>
                <a:defRPr sz="1800" b="0" i="0" kern="1200">
                  <a:solidFill>
                    <a:srgbClr val="F58220"/>
                  </a:solidFill>
                  <a:latin typeface="Gotham-Book"/>
                  <a:ea typeface="+mn-ea"/>
                  <a:cs typeface="Gotham-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solidFill>
                    <a:srgbClr val="2D92AA"/>
                  </a:solidFill>
                </a:rPr>
                <a:t>07</a:t>
              </a:r>
            </a:p>
          </p:txBody>
        </p:sp>
        <p:cxnSp>
          <p:nvCxnSpPr>
            <p:cNvPr id="46" name="Straight Connector 45"/>
            <p:cNvCxnSpPr/>
            <p:nvPr/>
          </p:nvCxnSpPr>
          <p:spPr>
            <a:xfrm flipH="1">
              <a:off x="8305800" y="654653"/>
              <a:ext cx="851268" cy="0"/>
            </a:xfrm>
            <a:prstGeom prst="line">
              <a:avLst/>
            </a:prstGeom>
            <a:ln w="127000" cmpd="sng">
              <a:solidFill>
                <a:srgbClr val="2D92AA"/>
              </a:solidFill>
              <a:tailEnd type="none"/>
            </a:ln>
          </p:spPr>
          <p:style>
            <a:lnRef idx="1">
              <a:schemeClr val="accent1"/>
            </a:lnRef>
            <a:fillRef idx="0">
              <a:schemeClr val="accent1"/>
            </a:fillRef>
            <a:effectRef idx="0">
              <a:schemeClr val="accent1"/>
            </a:effectRef>
            <a:fontRef idx="minor">
              <a:schemeClr val="tx1"/>
            </a:fontRef>
          </p:style>
        </p:cxnSp>
      </p:grpSp>
      <p:sp>
        <p:nvSpPr>
          <p:cNvPr id="48" name="Rounded Rectangle 47"/>
          <p:cNvSpPr/>
          <p:nvPr/>
        </p:nvSpPr>
        <p:spPr>
          <a:xfrm>
            <a:off x="6248400" y="2669866"/>
            <a:ext cx="4118404" cy="3730934"/>
          </a:xfrm>
          <a:prstGeom prst="roundRect">
            <a:avLst>
              <a:gd name="adj" fmla="val 2064"/>
            </a:avLst>
          </a:prstGeom>
          <a:solidFill>
            <a:srgbClr val="323C53">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182880" tIns="91440" rIns="274320" rtlCol="0" anchor="t"/>
          <a:lstStyle/>
          <a:p>
            <a:pPr>
              <a:spcAft>
                <a:spcPts val="600"/>
              </a:spcAft>
            </a:pPr>
            <a:r>
              <a:rPr lang="en-US" sz="1600" dirty="0">
                <a:solidFill>
                  <a:prstClr val="white"/>
                </a:solidFill>
                <a:latin typeface="Gotham-Medium"/>
                <a:cs typeface="Gotham-Medium"/>
              </a:rPr>
              <a:t>First mover advantage?</a:t>
            </a:r>
          </a:p>
          <a:p>
            <a:pPr>
              <a:spcAft>
                <a:spcPts val="600"/>
              </a:spcAft>
            </a:pPr>
            <a:r>
              <a:rPr lang="en-US" sz="1050" dirty="0">
                <a:solidFill>
                  <a:srgbClr val="FFFFFF"/>
                </a:solidFill>
                <a:latin typeface="Gotham-Book"/>
                <a:cs typeface="Gotham-Book"/>
              </a:rPr>
              <a:t>One school of thought encourages the rapid development and release of new product ideas – after all, the first one to market wins, right?</a:t>
            </a:r>
          </a:p>
          <a:p>
            <a:pPr>
              <a:spcAft>
                <a:spcPts val="600"/>
              </a:spcAft>
            </a:pPr>
            <a:r>
              <a:rPr lang="en-US" sz="1050" dirty="0">
                <a:solidFill>
                  <a:srgbClr val="FFFFFF"/>
                </a:solidFill>
                <a:latin typeface="Gotham-Book"/>
                <a:cs typeface="Gotham-Book"/>
              </a:rPr>
              <a:t>To reinforce this line of thinking, the business may begin to count on the new revenue stream(s) to help recoup development costs sooner.</a:t>
            </a:r>
          </a:p>
          <a:p>
            <a:pPr>
              <a:spcAft>
                <a:spcPts val="600"/>
              </a:spcAft>
            </a:pPr>
            <a:r>
              <a:rPr lang="en-US" sz="1050" dirty="0">
                <a:solidFill>
                  <a:srgbClr val="FFFFFF"/>
                </a:solidFill>
                <a:latin typeface="Gotham-Book"/>
                <a:cs typeface="Gotham-Book"/>
              </a:rPr>
              <a:t>However, simply releasing a new product does NOT guarantee that customers will pay for it and more importantly, that you will achieve a critical mass of customers sufficient enough to arrive at a profitable cost structure.</a:t>
            </a:r>
          </a:p>
          <a:p>
            <a:pPr>
              <a:spcAft>
                <a:spcPts val="600"/>
              </a:spcAft>
            </a:pPr>
            <a:r>
              <a:rPr lang="en-US" sz="1050" dirty="0">
                <a:solidFill>
                  <a:srgbClr val="FFFFFF"/>
                </a:solidFill>
                <a:latin typeface="Gotham-Book"/>
                <a:cs typeface="Gotham-Book"/>
              </a:rPr>
              <a:t>Consider your first wave of customers and what must be done to satisfy their needs – then build on that. For more information research adoption lifecycle models.</a:t>
            </a:r>
          </a:p>
          <a:p>
            <a:pPr marL="681038">
              <a:spcAft>
                <a:spcPts val="600"/>
              </a:spcAft>
            </a:pPr>
            <a:r>
              <a:rPr lang="en-US" sz="1000" dirty="0">
                <a:solidFill>
                  <a:srgbClr val="EDEDED"/>
                </a:solidFill>
                <a:latin typeface="Gotham-Medium"/>
                <a:cs typeface="Gotham-Medium"/>
              </a:rPr>
              <a:t>Great article here: </a:t>
            </a:r>
            <a:br>
              <a:rPr lang="en-US" sz="1000" dirty="0">
                <a:solidFill>
                  <a:srgbClr val="EDEDED"/>
                </a:solidFill>
                <a:latin typeface="Gotham-Medium"/>
                <a:cs typeface="Gotham-Medium"/>
              </a:rPr>
            </a:br>
            <a:r>
              <a:rPr lang="en-US" sz="1000" dirty="0">
                <a:solidFill>
                  <a:schemeClr val="bg1"/>
                </a:solidFill>
                <a:latin typeface="Gotham-Book"/>
                <a:cs typeface="Gotham-Book"/>
              </a:rPr>
              <a:t>http://</a:t>
            </a:r>
            <a:r>
              <a:rPr lang="en-US" sz="1000" dirty="0" err="1">
                <a:solidFill>
                  <a:schemeClr val="bg1"/>
                </a:solidFill>
                <a:latin typeface="Gotham-Book"/>
                <a:cs typeface="Gotham-Book"/>
              </a:rPr>
              <a:t>www.goodproductmanager.com</a:t>
            </a:r>
            <a:r>
              <a:rPr lang="en-US" sz="1000" dirty="0">
                <a:solidFill>
                  <a:schemeClr val="bg1"/>
                </a:solidFill>
                <a:latin typeface="Gotham-Book"/>
                <a:cs typeface="Gotham-Book"/>
              </a:rPr>
              <a:t>/2009/03/31/consider-your-market-window-as-part-of-your-product-strategy/</a:t>
            </a:r>
          </a:p>
        </p:txBody>
      </p:sp>
      <p:pic>
        <p:nvPicPr>
          <p:cNvPr id="4" name="Picture 3" descr="Browser_orange.png"/>
          <p:cNvPicPr>
            <a:picLocks noChangeAspect="1"/>
          </p:cNvPicPr>
          <p:nvPr/>
        </p:nvPicPr>
        <p:blipFill>
          <a:blip r:embed="rId3" cstate="print">
            <a:biLevel thresh="25000"/>
            <a:extLst>
              <a:ext uri="{28A0092B-C50C-407E-A947-70E740481C1C}">
                <a14:useLocalDpi xmlns:a14="http://schemas.microsoft.com/office/drawing/2010/main"/>
              </a:ext>
            </a:extLst>
          </a:blip>
          <a:stretch>
            <a:fillRect/>
          </a:stretch>
        </p:blipFill>
        <p:spPr>
          <a:xfrm>
            <a:off x="6428591" y="5545730"/>
            <a:ext cx="609600" cy="609600"/>
          </a:xfrm>
          <a:prstGeom prst="rect">
            <a:avLst/>
          </a:prstGeom>
        </p:spPr>
      </p:pic>
      <p:sp>
        <p:nvSpPr>
          <p:cNvPr id="3" name="Footer Placeholder 4">
            <a:extLst>
              <a:ext uri="{FF2B5EF4-FFF2-40B4-BE49-F238E27FC236}">
                <a16:creationId xmlns:a16="http://schemas.microsoft.com/office/drawing/2014/main" id="{A3B06D29-48B3-D8A1-7E4C-7553CA62145D}"/>
              </a:ext>
            </a:extLst>
          </p:cNvPr>
          <p:cNvSpPr txBox="1">
            <a:spLocks/>
          </p:cNvSpPr>
          <p:nvPr/>
        </p:nvSpPr>
        <p:spPr>
          <a:xfrm>
            <a:off x="131563" y="6474088"/>
            <a:ext cx="1743536" cy="342900"/>
          </a:xfrm>
          <a:prstGeom prst="rect">
            <a:avLst/>
          </a:prstGeom>
        </p:spPr>
        <p:txBody>
          <a:bodyPr vert="horz" lIns="91440" tIns="45720" rIns="91440" bIns="45720" rtlCol="0" anchor="ctr"/>
          <a:lstStyle>
            <a:defPPr>
              <a:defRPr lang="en-US"/>
            </a:defPPr>
            <a:lvl1pPr marL="0" algn="l" defTabSz="457200" rtl="0" eaLnBrk="1" latinLnBrk="0" hangingPunct="1">
              <a:defRPr sz="1100" b="0" i="0" kern="1200">
                <a:solidFill>
                  <a:srgbClr val="F58220"/>
                </a:solidFill>
                <a:latin typeface="Gotham-Book"/>
                <a:ea typeface="+mn-ea"/>
                <a:cs typeface="Gotham-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a:solidFill>
                  <a:srgbClr val="C7C7C7"/>
                </a:solidFill>
              </a:rPr>
              <a:t>©  </a:t>
            </a:r>
            <a:r>
              <a:rPr lang="is-IS" sz="1000" dirty="0">
                <a:solidFill>
                  <a:srgbClr val="C7C7C7"/>
                </a:solidFill>
              </a:rPr>
              <a:t>2023</a:t>
            </a:r>
            <a:r>
              <a:rPr lang="en-US" sz="1000" dirty="0">
                <a:solidFill>
                  <a:srgbClr val="C7C7C7"/>
                </a:solidFill>
              </a:rPr>
              <a:t> </a:t>
            </a:r>
            <a:r>
              <a:rPr lang="en-US" sz="1000" dirty="0" err="1">
                <a:solidFill>
                  <a:srgbClr val="C7C7C7"/>
                </a:solidFill>
              </a:rPr>
              <a:t>theProductPath</a:t>
            </a:r>
            <a:endParaRPr lang="en-US" sz="1000" dirty="0">
              <a:solidFill>
                <a:srgbClr val="C7C7C7"/>
              </a:solidFill>
            </a:endParaRPr>
          </a:p>
        </p:txBody>
      </p:sp>
    </p:spTree>
    <p:extLst>
      <p:ext uri="{BB962C8B-B14F-4D97-AF65-F5344CB8AC3E}">
        <p14:creationId xmlns:p14="http://schemas.microsoft.com/office/powerpoint/2010/main" val="2301956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1" y="835994"/>
            <a:ext cx="6029977" cy="535607"/>
          </a:xfrm>
        </p:spPr>
        <p:txBody>
          <a:bodyPr vert="horz" lIns="91440" tIns="45720" rIns="91440" bIns="45720" rtlCol="0" anchor="ctr">
            <a:normAutofit/>
          </a:bodyPr>
          <a:lstStyle/>
          <a:p>
            <a:r>
              <a:rPr lang="en-US" sz="3200" dirty="0">
                <a:solidFill>
                  <a:srgbClr val="F5882C"/>
                </a:solidFill>
                <a:latin typeface="Gotham-Book"/>
                <a:cs typeface="Gotham-Book"/>
              </a:rPr>
              <a:t>Go to Market Strategy</a:t>
            </a:r>
          </a:p>
        </p:txBody>
      </p:sp>
      <p:sp>
        <p:nvSpPr>
          <p:cNvPr id="3" name="TextBox 2"/>
          <p:cNvSpPr txBox="1"/>
          <p:nvPr/>
        </p:nvSpPr>
        <p:spPr>
          <a:xfrm>
            <a:off x="7543800" y="2587345"/>
            <a:ext cx="2823004" cy="3190104"/>
          </a:xfrm>
          <a:prstGeom prst="rect">
            <a:avLst/>
          </a:prstGeom>
          <a:solidFill>
            <a:srgbClr val="EDEDED"/>
          </a:solidFill>
          <a:ln>
            <a:solidFill>
              <a:schemeClr val="tx2">
                <a:lumMod val="40000"/>
                <a:lumOff val="60000"/>
              </a:schemeClr>
            </a:solidFill>
          </a:ln>
        </p:spPr>
        <p:txBody>
          <a:bodyPr wrap="square" lIns="182880" tIns="91440" rIns="182880" rtlCol="0">
            <a:spAutoFit/>
          </a:bodyPr>
          <a:lstStyle/>
          <a:p>
            <a:pPr marL="458788">
              <a:lnSpc>
                <a:spcPct val="120000"/>
              </a:lnSpc>
            </a:pPr>
            <a:r>
              <a:rPr lang="en-US" sz="1200" dirty="0">
                <a:solidFill>
                  <a:srgbClr val="323C53"/>
                </a:solidFill>
                <a:latin typeface="Gotham-Medium"/>
                <a:cs typeface="Gotham-Medium"/>
              </a:rPr>
              <a:t>Think in terms of broad strokes</a:t>
            </a:r>
          </a:p>
          <a:p>
            <a:pPr>
              <a:spcBef>
                <a:spcPts val="600"/>
              </a:spcBef>
              <a:defRPr/>
            </a:pPr>
            <a:r>
              <a:rPr lang="en-US" sz="1050" dirty="0">
                <a:latin typeface="Gotham-Book"/>
                <a:cs typeface="Gotham-Book"/>
              </a:rPr>
              <a:t>It is not necessary to build the entire go-to-market plan as part of the Assessment. You can hone the finer points once you gather and review feedback from customers and prospects. </a:t>
            </a:r>
          </a:p>
          <a:p>
            <a:pPr>
              <a:spcBef>
                <a:spcPts val="600"/>
              </a:spcBef>
              <a:defRPr/>
            </a:pPr>
            <a:r>
              <a:rPr lang="en-US" sz="1050" dirty="0">
                <a:latin typeface="Gotham-Book"/>
                <a:cs typeface="Gotham-Book"/>
              </a:rPr>
              <a:t>Many of the topics addressed here including value prop, market window, target market and revenue metrics will feed into the more complete, formal plan.</a:t>
            </a:r>
          </a:p>
          <a:p>
            <a:pPr marL="458788">
              <a:lnSpc>
                <a:spcPct val="120000"/>
              </a:lnSpc>
              <a:spcBef>
                <a:spcPts val="1200"/>
              </a:spcBef>
              <a:spcAft>
                <a:spcPts val="600"/>
              </a:spcAft>
            </a:pPr>
            <a:r>
              <a:rPr lang="en-US" sz="1200" dirty="0">
                <a:solidFill>
                  <a:srgbClr val="323C53"/>
                </a:solidFill>
                <a:latin typeface="Gotham-Medium"/>
                <a:cs typeface="Gotham-Medium"/>
              </a:rPr>
              <a:t>Not your first rodeo?</a:t>
            </a:r>
          </a:p>
          <a:p>
            <a:pPr lvl="0">
              <a:defRPr/>
            </a:pPr>
            <a:r>
              <a:rPr lang="en-US" sz="1000" dirty="0">
                <a:latin typeface="Gotham-Book"/>
                <a:cs typeface="Gotham-Book"/>
              </a:rPr>
              <a:t>Don’t over think this if your team has already had success bringing similar offerings to market. This topic is most helpful for those teams that have yet to put sufficient thought into how they will launch their product.</a:t>
            </a:r>
          </a:p>
        </p:txBody>
      </p:sp>
      <p:pic>
        <p:nvPicPr>
          <p:cNvPr id="4" name="Picture 3" descr="hand-orang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35866" y="2607950"/>
            <a:ext cx="382578" cy="382578"/>
          </a:xfrm>
          <a:prstGeom prst="rect">
            <a:avLst/>
          </a:prstGeom>
        </p:spPr>
      </p:pic>
      <p:sp>
        <p:nvSpPr>
          <p:cNvPr id="9" name="Header Placeholder 5"/>
          <p:cNvSpPr txBox="1">
            <a:spLocks/>
          </p:cNvSpPr>
          <p:nvPr/>
        </p:nvSpPr>
        <p:spPr>
          <a:xfrm>
            <a:off x="1752601" y="448734"/>
            <a:ext cx="6029977" cy="31326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2D92AA"/>
                </a:solidFill>
                <a:latin typeface="Gotham-Book"/>
                <a:cs typeface="Gotham-Book"/>
              </a:rPr>
              <a:t>Go/No-Go Assessment Guide</a:t>
            </a:r>
          </a:p>
        </p:txBody>
      </p:sp>
      <p:sp>
        <p:nvSpPr>
          <p:cNvPr id="14" name="Notes Placeholder 2"/>
          <p:cNvSpPr txBox="1">
            <a:spLocks/>
          </p:cNvSpPr>
          <p:nvPr/>
        </p:nvSpPr>
        <p:spPr>
          <a:xfrm>
            <a:off x="1752600" y="2587346"/>
            <a:ext cx="5562600" cy="3713325"/>
          </a:xfrm>
          <a:prstGeom prst="rect">
            <a:avLst/>
          </a:prstGeom>
        </p:spPr>
        <p:txBody>
          <a:bodyPr/>
          <a:lstStyle/>
          <a:p>
            <a:pPr>
              <a:spcAft>
                <a:spcPts val="900"/>
              </a:spcAft>
            </a:pPr>
            <a:r>
              <a:rPr lang="en-US" sz="1600" dirty="0">
                <a:solidFill>
                  <a:srgbClr val="323C53"/>
                </a:solidFill>
                <a:latin typeface="Gotham-Medium"/>
                <a:cs typeface="Gotham-Medium"/>
              </a:rPr>
              <a:t>Start here for help with this topic</a:t>
            </a:r>
          </a:p>
          <a:p>
            <a:r>
              <a:rPr lang="en-US" sz="1200" dirty="0">
                <a:latin typeface="Gotham-Book"/>
                <a:cs typeface="Gotham-Book"/>
              </a:rPr>
              <a:t>Explain how you will reach your customers</a:t>
            </a:r>
          </a:p>
          <a:p>
            <a:pPr marL="341313" lvl="1" indent="-171450">
              <a:spcBef>
                <a:spcPts val="600"/>
              </a:spcBef>
              <a:buFont typeface="Arial"/>
              <a:buChar char="•"/>
            </a:pPr>
            <a:r>
              <a:rPr lang="en-US" sz="1050" dirty="0">
                <a:solidFill>
                  <a:srgbClr val="2D92AA"/>
                </a:solidFill>
                <a:latin typeface="Gotham-Book"/>
                <a:cs typeface="Gotham-Book"/>
              </a:rPr>
              <a:t>Where will you find your first 5 customers? Your next 25? Your next 100?</a:t>
            </a:r>
          </a:p>
          <a:p>
            <a:pPr marL="341313" lvl="1" indent="-171450">
              <a:spcBef>
                <a:spcPts val="600"/>
              </a:spcBef>
              <a:buFont typeface="Arial"/>
              <a:buChar char="•"/>
            </a:pPr>
            <a:r>
              <a:rPr lang="en-US" sz="1050" dirty="0">
                <a:solidFill>
                  <a:srgbClr val="2D92AA"/>
                </a:solidFill>
                <a:latin typeface="Gotham-Book"/>
                <a:cs typeface="Gotham-Book"/>
              </a:rPr>
              <a:t>What channel(s) will you use: direct sales force, OEMs, systems integrators, value added resellers (VARs), dealers, distributors, retail merchants/outlets (brick and mortar and/or online)</a:t>
            </a:r>
          </a:p>
          <a:p>
            <a:pPr marL="341313" lvl="1" indent="-171450">
              <a:spcBef>
                <a:spcPts val="600"/>
              </a:spcBef>
              <a:buFont typeface="Arial"/>
              <a:buChar char="•"/>
            </a:pPr>
            <a:r>
              <a:rPr lang="en-US" sz="1050" dirty="0">
                <a:solidFill>
                  <a:srgbClr val="2D92AA"/>
                </a:solidFill>
                <a:latin typeface="Gotham-Book"/>
                <a:cs typeface="Gotham-Book"/>
              </a:rPr>
              <a:t>Will you be targeting existing customers as well as new customers?</a:t>
            </a:r>
          </a:p>
          <a:p>
            <a:pPr marL="341313" lvl="1" indent="-171450">
              <a:spcBef>
                <a:spcPts val="600"/>
              </a:spcBef>
              <a:buFont typeface="Arial"/>
              <a:buChar char="•"/>
            </a:pPr>
            <a:r>
              <a:rPr lang="en-US" sz="1050" dirty="0">
                <a:solidFill>
                  <a:srgbClr val="2D92AA"/>
                </a:solidFill>
                <a:latin typeface="Gotham-Book"/>
                <a:cs typeface="Gotham-Book"/>
              </a:rPr>
              <a:t>What might change after the first wave (early adopters) &amp; how will the strategy evolve?</a:t>
            </a:r>
          </a:p>
          <a:p>
            <a:pPr>
              <a:spcBef>
                <a:spcPts val="1200"/>
              </a:spcBef>
            </a:pPr>
            <a:r>
              <a:rPr lang="en-US" sz="1200" dirty="0">
                <a:latin typeface="Gotham-Book"/>
                <a:cs typeface="Gotham-Book"/>
              </a:rPr>
              <a:t>When would you go to market and how far away is your company from being able to provide a credible solution to the market?</a:t>
            </a:r>
          </a:p>
          <a:p>
            <a:pPr>
              <a:spcBef>
                <a:spcPts val="1200"/>
              </a:spcBef>
            </a:pPr>
            <a:r>
              <a:rPr lang="en-US" sz="1200" dirty="0">
                <a:latin typeface="Gotham-Book"/>
                <a:cs typeface="Gotham-Book"/>
              </a:rPr>
              <a:t>Are you already in an adjacent market segment that would make it easier to access your target customer?</a:t>
            </a:r>
          </a:p>
          <a:p>
            <a:pPr>
              <a:spcBef>
                <a:spcPts val="1200"/>
              </a:spcBef>
            </a:pPr>
            <a:r>
              <a:rPr lang="en-US" sz="1200" dirty="0">
                <a:latin typeface="Gotham-Book"/>
                <a:cs typeface="Gotham-Book"/>
              </a:rPr>
              <a:t>Who can influence the market (e.g. gurus) and how will you access/leverage them?</a:t>
            </a:r>
          </a:p>
        </p:txBody>
      </p:sp>
      <p:cxnSp>
        <p:nvCxnSpPr>
          <p:cNvPr id="27" name="Straight Connector 26"/>
          <p:cNvCxnSpPr/>
          <p:nvPr/>
        </p:nvCxnSpPr>
        <p:spPr>
          <a:xfrm flipH="1">
            <a:off x="10366804" y="2286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10366804" y="32748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10366804" y="51842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10366804" y="6096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10366804" y="80736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10366804" y="12192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10366804" y="11176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10366804" y="70848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10366804" y="42636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9753600" y="956581"/>
            <a:ext cx="927469" cy="412147"/>
            <a:chOff x="8229599" y="654653"/>
            <a:chExt cx="927469" cy="412147"/>
          </a:xfrm>
        </p:grpSpPr>
        <p:sp>
          <p:nvSpPr>
            <p:cNvPr id="38" name="Header Placeholder 5"/>
            <p:cNvSpPr txBox="1">
              <a:spLocks/>
            </p:cNvSpPr>
            <p:nvPr/>
          </p:nvSpPr>
          <p:spPr>
            <a:xfrm>
              <a:off x="8229599" y="753533"/>
              <a:ext cx="613204" cy="313267"/>
            </a:xfrm>
            <a:prstGeom prst="rect">
              <a:avLst/>
            </a:prstGeom>
            <a:ln>
              <a:noFill/>
            </a:ln>
          </p:spPr>
          <p:txBody>
            <a:bodyPr vert="horz" lIns="91440" tIns="45720" rIns="91440" bIns="45720" rtlCol="0"/>
            <a:lstStyle>
              <a:defPPr>
                <a:defRPr lang="en-US"/>
              </a:defPPr>
              <a:lvl1pPr marL="0" algn="l" defTabSz="457200" rtl="0" eaLnBrk="1" latinLnBrk="0" hangingPunct="1">
                <a:spcBef>
                  <a:spcPts val="1200"/>
                </a:spcBef>
                <a:defRPr sz="1800" b="0" i="0" kern="1200">
                  <a:solidFill>
                    <a:srgbClr val="F58220"/>
                  </a:solidFill>
                  <a:latin typeface="Gotham-Book"/>
                  <a:ea typeface="+mn-ea"/>
                  <a:cs typeface="Gotham-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solidFill>
                    <a:srgbClr val="2D92AA"/>
                  </a:solidFill>
                </a:rPr>
                <a:t>08</a:t>
              </a:r>
            </a:p>
          </p:txBody>
        </p:sp>
        <p:cxnSp>
          <p:nvCxnSpPr>
            <p:cNvPr id="39" name="Straight Connector 38"/>
            <p:cNvCxnSpPr/>
            <p:nvPr/>
          </p:nvCxnSpPr>
          <p:spPr>
            <a:xfrm flipH="1">
              <a:off x="8305800" y="654653"/>
              <a:ext cx="851268" cy="0"/>
            </a:xfrm>
            <a:prstGeom prst="line">
              <a:avLst/>
            </a:prstGeom>
            <a:ln w="127000" cmpd="sng">
              <a:solidFill>
                <a:srgbClr val="2D92AA"/>
              </a:solidFill>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8746877" y="654653"/>
              <a:ext cx="397123" cy="0"/>
            </a:xfrm>
            <a:prstGeom prst="line">
              <a:avLst/>
            </a:prstGeom>
            <a:ln w="104775" cmpd="sng">
              <a:solidFill>
                <a:schemeClr val="bg1"/>
              </a:solidFill>
              <a:tailEnd type="none"/>
            </a:ln>
          </p:spPr>
          <p:style>
            <a:lnRef idx="1">
              <a:schemeClr val="accent1"/>
            </a:lnRef>
            <a:fillRef idx="0">
              <a:schemeClr val="accent1"/>
            </a:fillRef>
            <a:effectRef idx="0">
              <a:schemeClr val="accent1"/>
            </a:effectRef>
            <a:fontRef idx="minor">
              <a:schemeClr val="tx1"/>
            </a:fontRef>
          </p:style>
        </p:cxnSp>
      </p:grpSp>
      <p:pic>
        <p:nvPicPr>
          <p:cNvPr id="41" name="Picture 40" descr="hand-orang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35866" y="4549817"/>
            <a:ext cx="382578" cy="382578"/>
          </a:xfrm>
          <a:prstGeom prst="rect">
            <a:avLst/>
          </a:prstGeom>
        </p:spPr>
      </p:pic>
      <p:sp>
        <p:nvSpPr>
          <p:cNvPr id="5" name="Footer Placeholder 4">
            <a:extLst>
              <a:ext uri="{FF2B5EF4-FFF2-40B4-BE49-F238E27FC236}">
                <a16:creationId xmlns:a16="http://schemas.microsoft.com/office/drawing/2014/main" id="{E1DCB3E7-9936-4364-F6E6-6A2054A5196B}"/>
              </a:ext>
            </a:extLst>
          </p:cNvPr>
          <p:cNvSpPr txBox="1">
            <a:spLocks/>
          </p:cNvSpPr>
          <p:nvPr/>
        </p:nvSpPr>
        <p:spPr>
          <a:xfrm>
            <a:off x="131563" y="6474088"/>
            <a:ext cx="1743536" cy="342900"/>
          </a:xfrm>
          <a:prstGeom prst="rect">
            <a:avLst/>
          </a:prstGeom>
        </p:spPr>
        <p:txBody>
          <a:bodyPr vert="horz" lIns="91440" tIns="45720" rIns="91440" bIns="45720" rtlCol="0" anchor="ctr"/>
          <a:lstStyle>
            <a:defPPr>
              <a:defRPr lang="en-US"/>
            </a:defPPr>
            <a:lvl1pPr marL="0" algn="l" defTabSz="457200" rtl="0" eaLnBrk="1" latinLnBrk="0" hangingPunct="1">
              <a:defRPr sz="1100" b="0" i="0" kern="1200">
                <a:solidFill>
                  <a:srgbClr val="F58220"/>
                </a:solidFill>
                <a:latin typeface="Gotham-Book"/>
                <a:ea typeface="+mn-ea"/>
                <a:cs typeface="Gotham-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a:solidFill>
                  <a:srgbClr val="C7C7C7"/>
                </a:solidFill>
              </a:rPr>
              <a:t>©  </a:t>
            </a:r>
            <a:r>
              <a:rPr lang="is-IS" sz="1000" dirty="0">
                <a:solidFill>
                  <a:srgbClr val="C7C7C7"/>
                </a:solidFill>
              </a:rPr>
              <a:t>2023</a:t>
            </a:r>
            <a:r>
              <a:rPr lang="en-US" sz="1000" dirty="0">
                <a:solidFill>
                  <a:srgbClr val="C7C7C7"/>
                </a:solidFill>
              </a:rPr>
              <a:t> </a:t>
            </a:r>
            <a:r>
              <a:rPr lang="en-US" sz="1000" dirty="0" err="1">
                <a:solidFill>
                  <a:srgbClr val="C7C7C7"/>
                </a:solidFill>
              </a:rPr>
              <a:t>theProductPath</a:t>
            </a:r>
            <a:endParaRPr lang="en-US" sz="1000" dirty="0">
              <a:solidFill>
                <a:srgbClr val="C7C7C7"/>
              </a:solidFill>
            </a:endParaRPr>
          </a:p>
        </p:txBody>
      </p:sp>
    </p:spTree>
    <p:extLst>
      <p:ext uri="{BB962C8B-B14F-4D97-AF65-F5344CB8AC3E}">
        <p14:creationId xmlns:p14="http://schemas.microsoft.com/office/powerpoint/2010/main" val="3796418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eader Placeholder 5"/>
          <p:cNvSpPr txBox="1">
            <a:spLocks/>
          </p:cNvSpPr>
          <p:nvPr/>
        </p:nvSpPr>
        <p:spPr>
          <a:xfrm>
            <a:off x="1752601" y="448734"/>
            <a:ext cx="6029977" cy="313267"/>
          </a:xfrm>
          <a:prstGeom prst="rect">
            <a:avLst/>
          </a:prstGeom>
        </p:spPr>
        <p:txBody>
          <a:bodyPr/>
          <a:lstStyle>
            <a:defPPr>
              <a:defRPr lang="en-US"/>
            </a:defPPr>
            <a:lvl1pPr>
              <a:defRPr>
                <a:solidFill>
                  <a:srgbClr val="2D92AA"/>
                </a:solidFill>
                <a:latin typeface="Gotham-Book"/>
                <a:cs typeface="Gotham-Book"/>
              </a:defRPr>
            </a:lvl1pPr>
          </a:lstStyle>
          <a:p>
            <a:r>
              <a:rPr lang="en-US" dirty="0"/>
              <a:t>Go/No-Go Assessment Guide</a:t>
            </a:r>
          </a:p>
        </p:txBody>
      </p:sp>
      <p:sp>
        <p:nvSpPr>
          <p:cNvPr id="14" name="Notes Placeholder 2"/>
          <p:cNvSpPr txBox="1">
            <a:spLocks/>
          </p:cNvSpPr>
          <p:nvPr/>
        </p:nvSpPr>
        <p:spPr>
          <a:xfrm>
            <a:off x="4593020" y="2587346"/>
            <a:ext cx="5773784" cy="3965855"/>
          </a:xfrm>
          <a:prstGeom prst="rect">
            <a:avLst/>
          </a:prstGeom>
        </p:spPr>
        <p:txBody>
          <a:bodyPr/>
          <a:lstStyle/>
          <a:p>
            <a:pPr>
              <a:spcAft>
                <a:spcPts val="900"/>
              </a:spcAft>
            </a:pPr>
            <a:r>
              <a:rPr lang="en-US" sz="1600" dirty="0">
                <a:solidFill>
                  <a:srgbClr val="323C53"/>
                </a:solidFill>
                <a:latin typeface="Gotham-Medium"/>
                <a:cs typeface="Gotham-Medium"/>
              </a:rPr>
              <a:t>Marketing &amp; Lead Generation</a:t>
            </a:r>
          </a:p>
          <a:p>
            <a:pPr>
              <a:spcAft>
                <a:spcPts val="600"/>
              </a:spcAft>
            </a:pPr>
            <a:r>
              <a:rPr lang="en-US" sz="1200" dirty="0">
                <a:solidFill>
                  <a:srgbClr val="323C53"/>
                </a:solidFill>
                <a:latin typeface="Gotham-Book"/>
                <a:cs typeface="Gotham-Book"/>
              </a:rPr>
              <a:t>How can you raise awareness through PR – both conventional (e.g. newspaper, radio, TV media outlets) and unconventional (e.g. publicity stunts)</a:t>
            </a:r>
          </a:p>
          <a:p>
            <a:pPr>
              <a:spcAft>
                <a:spcPts val="300"/>
              </a:spcAft>
            </a:pPr>
            <a:r>
              <a:rPr lang="en-US" sz="1200" dirty="0">
                <a:solidFill>
                  <a:srgbClr val="323C53"/>
                </a:solidFill>
                <a:latin typeface="Gotham-Book"/>
                <a:cs typeface="Gotham-Book"/>
              </a:rPr>
              <a:t>What methods will you likely use to draw in prospective customers:</a:t>
            </a:r>
          </a:p>
          <a:p>
            <a:pPr marL="341313" lvl="1" indent="-171450">
              <a:spcBef>
                <a:spcPts val="300"/>
              </a:spcBef>
              <a:spcAft>
                <a:spcPts val="300"/>
              </a:spcAft>
              <a:buFont typeface="Arial"/>
              <a:buChar char="•"/>
            </a:pPr>
            <a:r>
              <a:rPr lang="en-US" sz="1050" dirty="0">
                <a:solidFill>
                  <a:srgbClr val="2D92AA"/>
                </a:solidFill>
                <a:latin typeface="Gotham-Book"/>
                <a:cs typeface="Gotham-Book"/>
              </a:rPr>
              <a:t>Online methods including search engine optimization (SEO), paid search, </a:t>
            </a:r>
            <a:br>
              <a:rPr lang="en-US" sz="1050" dirty="0">
                <a:solidFill>
                  <a:srgbClr val="2D92AA"/>
                </a:solidFill>
                <a:latin typeface="Gotham-Book"/>
                <a:cs typeface="Gotham-Book"/>
              </a:rPr>
            </a:br>
            <a:r>
              <a:rPr lang="en-US" sz="1050" dirty="0">
                <a:solidFill>
                  <a:srgbClr val="2D92AA"/>
                </a:solidFill>
                <a:latin typeface="Gotham-Book"/>
                <a:cs typeface="Gotham-Book"/>
              </a:rPr>
              <a:t>social &amp; display/banner ads, content marketing, and community building</a:t>
            </a:r>
          </a:p>
          <a:p>
            <a:pPr marL="341313" lvl="1" indent="-171450">
              <a:spcBef>
                <a:spcPts val="300"/>
              </a:spcBef>
              <a:spcAft>
                <a:spcPts val="300"/>
              </a:spcAft>
              <a:buFont typeface="Arial"/>
              <a:buChar char="•"/>
            </a:pPr>
            <a:r>
              <a:rPr lang="en-US" sz="1050" dirty="0">
                <a:solidFill>
                  <a:srgbClr val="2D92AA"/>
                </a:solidFill>
                <a:latin typeface="Gotham-Book"/>
                <a:cs typeface="Gotham-Book"/>
              </a:rPr>
              <a:t>Offline methods including advertisements on billboards, in magazines &amp; newspapers, and via flyers</a:t>
            </a:r>
          </a:p>
          <a:p>
            <a:pPr marL="341313" lvl="1" indent="-171450">
              <a:spcBef>
                <a:spcPts val="300"/>
              </a:spcBef>
              <a:spcAft>
                <a:spcPts val="300"/>
              </a:spcAft>
              <a:buFont typeface="Arial"/>
              <a:buChar char="•"/>
            </a:pPr>
            <a:r>
              <a:rPr lang="en-US" sz="1050" dirty="0">
                <a:solidFill>
                  <a:srgbClr val="2D92AA"/>
                </a:solidFill>
                <a:latin typeface="Gotham-Book"/>
                <a:cs typeface="Gotham-Book"/>
              </a:rPr>
              <a:t>In-person events like trade shows, conferences, </a:t>
            </a:r>
            <a:r>
              <a:rPr lang="en-US" sz="1050" dirty="0" err="1">
                <a:solidFill>
                  <a:srgbClr val="2D92AA"/>
                </a:solidFill>
                <a:latin typeface="Gotham-Book"/>
                <a:cs typeface="Gotham-Book"/>
              </a:rPr>
              <a:t>meetups</a:t>
            </a:r>
            <a:r>
              <a:rPr lang="en-US" sz="1050" dirty="0">
                <a:solidFill>
                  <a:srgbClr val="2D92AA"/>
                </a:solidFill>
                <a:latin typeface="Gotham-Book"/>
                <a:cs typeface="Gotham-Book"/>
              </a:rPr>
              <a:t>, &amp;speaking engagements</a:t>
            </a:r>
          </a:p>
          <a:p>
            <a:pPr marL="341313" lvl="1" indent="-171450">
              <a:spcBef>
                <a:spcPts val="300"/>
              </a:spcBef>
              <a:spcAft>
                <a:spcPts val="300"/>
              </a:spcAft>
              <a:buFont typeface="Arial"/>
              <a:buChar char="•"/>
            </a:pPr>
            <a:r>
              <a:rPr lang="en-US" sz="1050" dirty="0">
                <a:solidFill>
                  <a:srgbClr val="2D92AA"/>
                </a:solidFill>
                <a:latin typeface="Gotham-Book"/>
                <a:cs typeface="Gotham-Book"/>
              </a:rPr>
              <a:t>Viral marketing where customers tell and sell your story to other prospects</a:t>
            </a:r>
          </a:p>
          <a:p>
            <a:pPr>
              <a:spcBef>
                <a:spcPts val="300"/>
              </a:spcBef>
              <a:spcAft>
                <a:spcPts val="900"/>
              </a:spcAft>
            </a:pPr>
            <a:r>
              <a:rPr lang="en-US" sz="1600" dirty="0">
                <a:solidFill>
                  <a:srgbClr val="323C53"/>
                </a:solidFill>
                <a:latin typeface="Gotham-Medium"/>
                <a:cs typeface="Gotham-Medium"/>
              </a:rPr>
              <a:t>Sales</a:t>
            </a:r>
          </a:p>
          <a:p>
            <a:pPr>
              <a:spcAft>
                <a:spcPts val="600"/>
              </a:spcAft>
            </a:pPr>
            <a:r>
              <a:rPr lang="en-US" sz="1200" dirty="0">
                <a:solidFill>
                  <a:srgbClr val="323C53"/>
                </a:solidFill>
                <a:latin typeface="Gotham-Book"/>
                <a:cs typeface="Gotham-Book"/>
              </a:rPr>
              <a:t>Will you require a direct sales force, let customers self-service, and/or leverage indirect sales channels including referral, affiliate, and reseller programs?</a:t>
            </a:r>
          </a:p>
          <a:p>
            <a:pPr>
              <a:spcAft>
                <a:spcPts val="600"/>
              </a:spcAft>
            </a:pPr>
            <a:r>
              <a:rPr lang="en-US" sz="1200" dirty="0">
                <a:solidFill>
                  <a:srgbClr val="323C53"/>
                </a:solidFill>
                <a:latin typeface="Gotham-Book"/>
                <a:cs typeface="Gotham-Book"/>
              </a:rPr>
              <a:t>What are the paths to conversion (e.g. free trial)?</a:t>
            </a:r>
          </a:p>
        </p:txBody>
      </p:sp>
      <p:sp>
        <p:nvSpPr>
          <p:cNvPr id="11" name="Rounded Rectangle 10"/>
          <p:cNvSpPr/>
          <p:nvPr/>
        </p:nvSpPr>
        <p:spPr>
          <a:xfrm>
            <a:off x="1828801" y="2667000"/>
            <a:ext cx="2535619" cy="3733800"/>
          </a:xfrm>
          <a:prstGeom prst="roundRect">
            <a:avLst>
              <a:gd name="adj" fmla="val 2064"/>
            </a:avLst>
          </a:prstGeom>
          <a:solidFill>
            <a:srgbClr val="323C53">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182880" tIns="91440" rIns="182880" rtlCol="0" anchor="t"/>
          <a:lstStyle/>
          <a:p>
            <a:pPr>
              <a:spcBef>
                <a:spcPts val="1500"/>
              </a:spcBef>
              <a:spcAft>
                <a:spcPts val="600"/>
              </a:spcAft>
              <a:defRPr/>
            </a:pPr>
            <a:r>
              <a:rPr lang="en-US" sz="1600" dirty="0">
                <a:solidFill>
                  <a:srgbClr val="FFFFFF"/>
                </a:solidFill>
                <a:latin typeface="Gotham-Medium"/>
                <a:cs typeface="Gotham-Medium"/>
              </a:rPr>
              <a:t>Consider the risks to your plan</a:t>
            </a:r>
          </a:p>
          <a:p>
            <a:pPr>
              <a:lnSpc>
                <a:spcPts val="1540"/>
              </a:lnSpc>
              <a:spcBef>
                <a:spcPts val="600"/>
              </a:spcBef>
            </a:pPr>
            <a:r>
              <a:rPr lang="en-US" sz="1200" dirty="0">
                <a:solidFill>
                  <a:srgbClr val="FFFFFF"/>
                </a:solidFill>
                <a:latin typeface="Gotham-Book"/>
                <a:cs typeface="Gotham-Book"/>
              </a:rPr>
              <a:t>As you think through how you will market &amp; sell to your target market and what it will take to implement/deliver/distribute to &amp; support the customer base, consider all the things that may affect your ability to meet your goals. Be sure to identify those risks and outline the steps you will take to address those risks.</a:t>
            </a:r>
          </a:p>
        </p:txBody>
      </p:sp>
      <p:cxnSp>
        <p:nvCxnSpPr>
          <p:cNvPr id="26" name="Straight Connector 25"/>
          <p:cNvCxnSpPr/>
          <p:nvPr/>
        </p:nvCxnSpPr>
        <p:spPr>
          <a:xfrm flipH="1">
            <a:off x="10366804" y="2286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10366804" y="32748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10366804" y="51842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10366804" y="6096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10366804" y="80736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10366804" y="12192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10366804" y="11176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10366804" y="70848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10366804" y="42636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9753600" y="956581"/>
            <a:ext cx="927469" cy="412147"/>
            <a:chOff x="8229599" y="654653"/>
            <a:chExt cx="927469" cy="412147"/>
          </a:xfrm>
        </p:grpSpPr>
        <p:sp>
          <p:nvSpPr>
            <p:cNvPr id="36" name="Header Placeholder 5"/>
            <p:cNvSpPr txBox="1">
              <a:spLocks/>
            </p:cNvSpPr>
            <p:nvPr/>
          </p:nvSpPr>
          <p:spPr>
            <a:xfrm>
              <a:off x="8229599" y="753533"/>
              <a:ext cx="613204" cy="313267"/>
            </a:xfrm>
            <a:prstGeom prst="rect">
              <a:avLst/>
            </a:prstGeom>
            <a:ln>
              <a:noFill/>
            </a:ln>
          </p:spPr>
          <p:txBody>
            <a:bodyPr vert="horz" lIns="91440" tIns="45720" rIns="91440" bIns="45720" rtlCol="0"/>
            <a:lstStyle>
              <a:defPPr>
                <a:defRPr lang="en-US"/>
              </a:defPPr>
              <a:lvl1pPr marL="0" algn="l" defTabSz="457200" rtl="0" eaLnBrk="1" latinLnBrk="0" hangingPunct="1">
                <a:spcBef>
                  <a:spcPts val="1200"/>
                </a:spcBef>
                <a:defRPr sz="1800" b="0" i="0" kern="1200">
                  <a:solidFill>
                    <a:srgbClr val="F58220"/>
                  </a:solidFill>
                  <a:latin typeface="Gotham-Book"/>
                  <a:ea typeface="+mn-ea"/>
                  <a:cs typeface="Gotham-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solidFill>
                    <a:srgbClr val="2D92AA"/>
                  </a:solidFill>
                </a:rPr>
                <a:t>08</a:t>
              </a:r>
            </a:p>
          </p:txBody>
        </p:sp>
        <p:cxnSp>
          <p:nvCxnSpPr>
            <p:cNvPr id="37" name="Straight Connector 36"/>
            <p:cNvCxnSpPr/>
            <p:nvPr/>
          </p:nvCxnSpPr>
          <p:spPr>
            <a:xfrm flipH="1">
              <a:off x="8305800" y="654653"/>
              <a:ext cx="851268" cy="0"/>
            </a:xfrm>
            <a:prstGeom prst="line">
              <a:avLst/>
            </a:prstGeom>
            <a:ln w="127000" cmpd="sng">
              <a:solidFill>
                <a:srgbClr val="2D92AA"/>
              </a:solidFill>
              <a:tailEnd type="none"/>
            </a:ln>
          </p:spPr>
          <p:style>
            <a:lnRef idx="1">
              <a:schemeClr val="accent1"/>
            </a:lnRef>
            <a:fillRef idx="0">
              <a:schemeClr val="accent1"/>
            </a:fillRef>
            <a:effectRef idx="0">
              <a:schemeClr val="accent1"/>
            </a:effectRef>
            <a:fontRef idx="minor">
              <a:schemeClr val="tx1"/>
            </a:fontRef>
          </p:style>
        </p:cxnSp>
      </p:grpSp>
      <p:sp>
        <p:nvSpPr>
          <p:cNvPr id="5" name="Title 1">
            <a:extLst>
              <a:ext uri="{FF2B5EF4-FFF2-40B4-BE49-F238E27FC236}">
                <a16:creationId xmlns:a16="http://schemas.microsoft.com/office/drawing/2014/main" id="{444D6D0F-478D-A8FC-F3C7-73EECD68AB31}"/>
              </a:ext>
            </a:extLst>
          </p:cNvPr>
          <p:cNvSpPr>
            <a:spLocks noGrp="1"/>
          </p:cNvSpPr>
          <p:nvPr>
            <p:ph type="title"/>
          </p:nvPr>
        </p:nvSpPr>
        <p:spPr>
          <a:xfrm>
            <a:off x="1752601" y="835994"/>
            <a:ext cx="6029977" cy="535607"/>
          </a:xfrm>
        </p:spPr>
        <p:txBody>
          <a:bodyPr vert="horz" lIns="91440" tIns="45720" rIns="91440" bIns="45720" rtlCol="0" anchor="ctr">
            <a:normAutofit/>
          </a:bodyPr>
          <a:lstStyle/>
          <a:p>
            <a:r>
              <a:rPr lang="en-US" sz="3200" dirty="0">
                <a:solidFill>
                  <a:srgbClr val="F5882C"/>
                </a:solidFill>
                <a:latin typeface="Gotham-Book"/>
                <a:cs typeface="Gotham-Book"/>
              </a:rPr>
              <a:t>Go to Market Strategy</a:t>
            </a:r>
          </a:p>
        </p:txBody>
      </p:sp>
      <p:sp>
        <p:nvSpPr>
          <p:cNvPr id="2" name="Footer Placeholder 4">
            <a:extLst>
              <a:ext uri="{FF2B5EF4-FFF2-40B4-BE49-F238E27FC236}">
                <a16:creationId xmlns:a16="http://schemas.microsoft.com/office/drawing/2014/main" id="{08664B0C-D7F9-3CC6-5C03-903C0AB390CA}"/>
              </a:ext>
            </a:extLst>
          </p:cNvPr>
          <p:cNvSpPr txBox="1">
            <a:spLocks/>
          </p:cNvSpPr>
          <p:nvPr/>
        </p:nvSpPr>
        <p:spPr>
          <a:xfrm>
            <a:off x="131563" y="6474088"/>
            <a:ext cx="1743536" cy="342900"/>
          </a:xfrm>
          <a:prstGeom prst="rect">
            <a:avLst/>
          </a:prstGeom>
        </p:spPr>
        <p:txBody>
          <a:bodyPr vert="horz" lIns="91440" tIns="45720" rIns="91440" bIns="45720" rtlCol="0" anchor="ctr"/>
          <a:lstStyle>
            <a:defPPr>
              <a:defRPr lang="en-US"/>
            </a:defPPr>
            <a:lvl1pPr marL="0" algn="l" defTabSz="457200" rtl="0" eaLnBrk="1" latinLnBrk="0" hangingPunct="1">
              <a:defRPr sz="1100" b="0" i="0" kern="1200">
                <a:solidFill>
                  <a:srgbClr val="F58220"/>
                </a:solidFill>
                <a:latin typeface="Gotham-Book"/>
                <a:ea typeface="+mn-ea"/>
                <a:cs typeface="Gotham-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a:solidFill>
                  <a:srgbClr val="C7C7C7"/>
                </a:solidFill>
              </a:rPr>
              <a:t>©  </a:t>
            </a:r>
            <a:r>
              <a:rPr lang="is-IS" sz="1000" dirty="0">
                <a:solidFill>
                  <a:srgbClr val="C7C7C7"/>
                </a:solidFill>
              </a:rPr>
              <a:t>2023</a:t>
            </a:r>
            <a:r>
              <a:rPr lang="en-US" sz="1000" dirty="0">
                <a:solidFill>
                  <a:srgbClr val="C7C7C7"/>
                </a:solidFill>
              </a:rPr>
              <a:t> </a:t>
            </a:r>
            <a:r>
              <a:rPr lang="en-US" sz="1000" dirty="0" err="1">
                <a:solidFill>
                  <a:srgbClr val="C7C7C7"/>
                </a:solidFill>
              </a:rPr>
              <a:t>theProductPath</a:t>
            </a:r>
            <a:endParaRPr lang="en-US" sz="1000" dirty="0">
              <a:solidFill>
                <a:srgbClr val="C7C7C7"/>
              </a:solidFill>
            </a:endParaRPr>
          </a:p>
        </p:txBody>
      </p:sp>
    </p:spTree>
    <p:extLst>
      <p:ext uri="{BB962C8B-B14F-4D97-AF65-F5344CB8AC3E}">
        <p14:creationId xmlns:p14="http://schemas.microsoft.com/office/powerpoint/2010/main" val="227949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1" y="835994"/>
            <a:ext cx="6029977" cy="535607"/>
          </a:xfrm>
        </p:spPr>
        <p:txBody>
          <a:bodyPr vert="horz" lIns="91440" tIns="45720" rIns="91440" bIns="45720" rtlCol="0" anchor="ctr">
            <a:normAutofit/>
          </a:bodyPr>
          <a:lstStyle/>
          <a:p>
            <a:r>
              <a:rPr lang="en-US" sz="3200" dirty="0">
                <a:solidFill>
                  <a:srgbClr val="F5882C"/>
                </a:solidFill>
                <a:latin typeface="Gotham-Book"/>
                <a:cs typeface="Gotham-Book"/>
              </a:rPr>
              <a:t>Solution Requirements</a:t>
            </a:r>
          </a:p>
        </p:txBody>
      </p:sp>
      <p:sp>
        <p:nvSpPr>
          <p:cNvPr id="3" name="TextBox 2"/>
          <p:cNvSpPr txBox="1"/>
          <p:nvPr/>
        </p:nvSpPr>
        <p:spPr>
          <a:xfrm>
            <a:off x="7696200" y="2587345"/>
            <a:ext cx="2670604" cy="3653308"/>
          </a:xfrm>
          <a:prstGeom prst="rect">
            <a:avLst/>
          </a:prstGeom>
          <a:solidFill>
            <a:srgbClr val="EDEDED"/>
          </a:solidFill>
          <a:ln>
            <a:solidFill>
              <a:schemeClr val="tx2">
                <a:lumMod val="40000"/>
                <a:lumOff val="60000"/>
              </a:schemeClr>
            </a:solidFill>
          </a:ln>
        </p:spPr>
        <p:txBody>
          <a:bodyPr wrap="square" lIns="182880" tIns="91440" rIns="182880" rtlCol="0">
            <a:spAutoFit/>
          </a:bodyPr>
          <a:lstStyle/>
          <a:p>
            <a:pPr marL="4763">
              <a:lnSpc>
                <a:spcPct val="120000"/>
              </a:lnSpc>
              <a:spcAft>
                <a:spcPts val="300"/>
              </a:spcAft>
            </a:pPr>
            <a:r>
              <a:rPr lang="en-US" sz="1200" dirty="0">
                <a:solidFill>
                  <a:srgbClr val="323C53"/>
                </a:solidFill>
                <a:latin typeface="Gotham-Medium"/>
                <a:cs typeface="Gotham-Medium"/>
              </a:rPr>
              <a:t>Consider the MVP</a:t>
            </a:r>
          </a:p>
          <a:p>
            <a:pPr lvl="0"/>
            <a:r>
              <a:rPr lang="en-US" sz="1050" dirty="0">
                <a:solidFill>
                  <a:srgbClr val="323C53"/>
                </a:solidFill>
                <a:latin typeface="Gotham-Book"/>
                <a:cs typeface="Gotham-Book"/>
              </a:rPr>
              <a:t>Much has been written about early validation through the development and testing of a Minimum Viable Product or MVP.</a:t>
            </a:r>
          </a:p>
          <a:p>
            <a:pPr lvl="0"/>
            <a:endParaRPr lang="en-US" sz="1050" dirty="0">
              <a:solidFill>
                <a:srgbClr val="323C53"/>
              </a:solidFill>
              <a:latin typeface="Gotham-Book"/>
              <a:cs typeface="Gotham-Book"/>
            </a:endParaRPr>
          </a:p>
          <a:p>
            <a:pPr>
              <a:spcBef>
                <a:spcPts val="3600"/>
              </a:spcBef>
            </a:pPr>
            <a:r>
              <a:rPr lang="en-US" sz="1050" dirty="0">
                <a:solidFill>
                  <a:srgbClr val="323C53"/>
                </a:solidFill>
                <a:latin typeface="Gotham-Book"/>
                <a:cs typeface="Gotham-Book"/>
              </a:rPr>
              <a:t>If you embrace the notion that you can adequately test your initial hypotheses with a greatly reduced subset of features, you will be able to narrow down the list of solution requirements for the first pass at your solution.</a:t>
            </a:r>
          </a:p>
          <a:p>
            <a:pPr>
              <a:spcBef>
                <a:spcPts val="600"/>
              </a:spcBef>
            </a:pPr>
            <a:r>
              <a:rPr lang="en-US" sz="1050" dirty="0">
                <a:solidFill>
                  <a:srgbClr val="323C53"/>
                </a:solidFill>
                <a:latin typeface="Gotham-Book"/>
                <a:cs typeface="Gotham-Book"/>
              </a:rPr>
              <a:t>You can find a good MVP reading list on Wikipedia:</a:t>
            </a:r>
          </a:p>
          <a:p>
            <a:pPr marL="569913"/>
            <a:endParaRPr lang="en-US" sz="1000" dirty="0">
              <a:solidFill>
                <a:srgbClr val="323C53"/>
              </a:solidFill>
              <a:latin typeface="Gotham-Book"/>
              <a:cs typeface="Gotham-Book"/>
            </a:endParaRPr>
          </a:p>
          <a:p>
            <a:pPr marL="569913"/>
            <a:r>
              <a:rPr lang="en-US" sz="1000" dirty="0">
                <a:solidFill>
                  <a:srgbClr val="323C53"/>
                </a:solidFill>
                <a:latin typeface="Gotham-Book"/>
                <a:cs typeface="Gotham-Book"/>
              </a:rPr>
              <a:t>http://</a:t>
            </a:r>
            <a:r>
              <a:rPr lang="en-US" sz="1000" dirty="0" err="1">
                <a:solidFill>
                  <a:srgbClr val="323C53"/>
                </a:solidFill>
                <a:latin typeface="Gotham-Book"/>
                <a:cs typeface="Gotham-Book"/>
              </a:rPr>
              <a:t>en.wikipedia.org</a:t>
            </a:r>
            <a:r>
              <a:rPr lang="en-US" sz="1000" dirty="0">
                <a:solidFill>
                  <a:srgbClr val="323C53"/>
                </a:solidFill>
                <a:latin typeface="Gotham-Book"/>
                <a:cs typeface="Gotham-Book"/>
              </a:rPr>
              <a:t>/wiki/</a:t>
            </a:r>
            <a:r>
              <a:rPr lang="en-US" sz="1000" dirty="0" err="1">
                <a:solidFill>
                  <a:srgbClr val="323C53"/>
                </a:solidFill>
                <a:latin typeface="Gotham-Book"/>
                <a:cs typeface="Gotham-Book"/>
              </a:rPr>
              <a:t>Minimum_viable_product#External_links</a:t>
            </a:r>
            <a:endParaRPr lang="en-US" sz="1000" dirty="0">
              <a:solidFill>
                <a:srgbClr val="323C53"/>
              </a:solidFill>
              <a:latin typeface="Gotham-Book"/>
              <a:cs typeface="Gotham-Book"/>
            </a:endParaRPr>
          </a:p>
        </p:txBody>
      </p:sp>
      <p:sp>
        <p:nvSpPr>
          <p:cNvPr id="9" name="Header Placeholder 5"/>
          <p:cNvSpPr txBox="1">
            <a:spLocks/>
          </p:cNvSpPr>
          <p:nvPr/>
        </p:nvSpPr>
        <p:spPr>
          <a:xfrm>
            <a:off x="1752601" y="448734"/>
            <a:ext cx="6029977" cy="31326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2D92AA"/>
                </a:solidFill>
                <a:latin typeface="Gotham-Book"/>
                <a:cs typeface="Gotham-Book"/>
              </a:rPr>
              <a:t>Go/No-Go Assessment Guide</a:t>
            </a:r>
          </a:p>
        </p:txBody>
      </p:sp>
      <p:sp>
        <p:nvSpPr>
          <p:cNvPr id="14" name="Notes Placeholder 2"/>
          <p:cNvSpPr txBox="1">
            <a:spLocks/>
          </p:cNvSpPr>
          <p:nvPr/>
        </p:nvSpPr>
        <p:spPr>
          <a:xfrm>
            <a:off x="1752600" y="2587346"/>
            <a:ext cx="5562600" cy="3713325"/>
          </a:xfrm>
          <a:prstGeom prst="rect">
            <a:avLst/>
          </a:prstGeom>
        </p:spPr>
        <p:txBody>
          <a:bodyPr/>
          <a:lstStyle/>
          <a:p>
            <a:pPr>
              <a:spcAft>
                <a:spcPts val="900"/>
              </a:spcAft>
            </a:pPr>
            <a:r>
              <a:rPr lang="en-US" sz="1600" dirty="0">
                <a:solidFill>
                  <a:srgbClr val="323C53"/>
                </a:solidFill>
                <a:latin typeface="Gotham-Medium"/>
                <a:cs typeface="Gotham-Medium"/>
              </a:rPr>
              <a:t>Start here for help with this topic</a:t>
            </a:r>
          </a:p>
          <a:p>
            <a:r>
              <a:rPr lang="en-US" sz="1200" dirty="0">
                <a:latin typeface="Gotham-Book"/>
                <a:cs typeface="Gotham-Book"/>
              </a:rPr>
              <a:t>Think about all the pieces that will be required to create a complete solution:</a:t>
            </a:r>
          </a:p>
          <a:p>
            <a:pPr marL="341313" lvl="1" indent="-171450">
              <a:spcBef>
                <a:spcPts val="600"/>
              </a:spcBef>
              <a:buFont typeface="Arial"/>
              <a:buChar char="•"/>
            </a:pPr>
            <a:r>
              <a:rPr lang="en-US" sz="1050" dirty="0">
                <a:solidFill>
                  <a:srgbClr val="2D92AA"/>
                </a:solidFill>
                <a:latin typeface="Gotham-Book"/>
                <a:cs typeface="Gotham-Book"/>
              </a:rPr>
              <a:t>What do you need to do to be ready for launch? What has to be in place?</a:t>
            </a:r>
          </a:p>
          <a:p>
            <a:pPr marL="341313" lvl="1" indent="-171450">
              <a:spcBef>
                <a:spcPts val="600"/>
              </a:spcBef>
              <a:buFont typeface="Arial"/>
              <a:buChar char="•"/>
            </a:pPr>
            <a:r>
              <a:rPr lang="en-US" sz="1050" dirty="0">
                <a:solidFill>
                  <a:srgbClr val="2D92AA"/>
                </a:solidFill>
                <a:latin typeface="Gotham-Book"/>
                <a:cs typeface="Gotham-Book"/>
              </a:rPr>
              <a:t>What dependencies do you have on other companies? On other technologies; on laws and legislation; on customer buying behaviors; on infrastructure; or on talent to implement, deploy, sell, &amp; support?  Steve Blank in </a:t>
            </a:r>
            <a:r>
              <a:rPr lang="en-US" sz="1050" i="1" dirty="0">
                <a:solidFill>
                  <a:srgbClr val="2D92AA"/>
                </a:solidFill>
                <a:latin typeface="Gotham-Book"/>
                <a:cs typeface="Gotham-Book"/>
              </a:rPr>
              <a:t>The Four Steps to the Epiphany </a:t>
            </a:r>
            <a:r>
              <a:rPr lang="en-US" sz="1050" dirty="0">
                <a:solidFill>
                  <a:srgbClr val="2D92AA"/>
                </a:solidFill>
                <a:latin typeface="Gotham-Book"/>
                <a:cs typeface="Gotham-Book"/>
              </a:rPr>
              <a:t>recommends performing a full Dependency Analysis as part of your Customer Discovery.</a:t>
            </a:r>
          </a:p>
          <a:p>
            <a:pPr marL="341313" lvl="1" indent="-171450">
              <a:spcBef>
                <a:spcPts val="600"/>
              </a:spcBef>
              <a:buFont typeface="Arial"/>
              <a:buChar char="•"/>
            </a:pPr>
            <a:r>
              <a:rPr lang="en-US" sz="1050" dirty="0">
                <a:solidFill>
                  <a:srgbClr val="2D92AA"/>
                </a:solidFill>
                <a:latin typeface="Gotham-Book"/>
                <a:cs typeface="Gotham-Book"/>
              </a:rPr>
              <a:t>What additional resources might you need including raw materials, equipment, physical locations such as warehouses, shipping logistics, etc.</a:t>
            </a:r>
          </a:p>
        </p:txBody>
      </p:sp>
      <p:cxnSp>
        <p:nvCxnSpPr>
          <p:cNvPr id="27" name="Straight Connector 26"/>
          <p:cNvCxnSpPr/>
          <p:nvPr/>
        </p:nvCxnSpPr>
        <p:spPr>
          <a:xfrm flipH="1">
            <a:off x="10366804" y="2286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10366804" y="32748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10366804" y="51842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10366804" y="6096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10366804" y="80736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10366804" y="12192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10366804" y="90306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10366804" y="70848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10366804" y="42636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9753600" y="1066801"/>
            <a:ext cx="927469" cy="412147"/>
            <a:chOff x="8229599" y="654653"/>
            <a:chExt cx="927469" cy="412147"/>
          </a:xfrm>
        </p:grpSpPr>
        <p:sp>
          <p:nvSpPr>
            <p:cNvPr id="38" name="Header Placeholder 5"/>
            <p:cNvSpPr txBox="1">
              <a:spLocks/>
            </p:cNvSpPr>
            <p:nvPr/>
          </p:nvSpPr>
          <p:spPr>
            <a:xfrm>
              <a:off x="8229599" y="753533"/>
              <a:ext cx="613204" cy="313267"/>
            </a:xfrm>
            <a:prstGeom prst="rect">
              <a:avLst/>
            </a:prstGeom>
            <a:ln>
              <a:noFill/>
            </a:ln>
          </p:spPr>
          <p:txBody>
            <a:bodyPr vert="horz" lIns="91440" tIns="45720" rIns="91440" bIns="45720" rtlCol="0"/>
            <a:lstStyle>
              <a:defPPr>
                <a:defRPr lang="en-US"/>
              </a:defPPr>
              <a:lvl1pPr marL="0" algn="l" defTabSz="457200" rtl="0" eaLnBrk="1" latinLnBrk="0" hangingPunct="1">
                <a:spcBef>
                  <a:spcPts val="1200"/>
                </a:spcBef>
                <a:defRPr sz="1800" b="0" i="0" kern="1200">
                  <a:solidFill>
                    <a:srgbClr val="F58220"/>
                  </a:solidFill>
                  <a:latin typeface="Gotham-Book"/>
                  <a:ea typeface="+mn-ea"/>
                  <a:cs typeface="Gotham-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solidFill>
                    <a:srgbClr val="2D92AA"/>
                  </a:solidFill>
                </a:rPr>
                <a:t>09</a:t>
              </a:r>
            </a:p>
          </p:txBody>
        </p:sp>
        <p:cxnSp>
          <p:nvCxnSpPr>
            <p:cNvPr id="39" name="Straight Connector 38"/>
            <p:cNvCxnSpPr/>
            <p:nvPr/>
          </p:nvCxnSpPr>
          <p:spPr>
            <a:xfrm flipH="1">
              <a:off x="8305800" y="654653"/>
              <a:ext cx="851268" cy="0"/>
            </a:xfrm>
            <a:prstGeom prst="line">
              <a:avLst/>
            </a:prstGeom>
            <a:ln w="127000" cmpd="sng">
              <a:solidFill>
                <a:srgbClr val="2D92AA"/>
              </a:solidFill>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8746877" y="654653"/>
              <a:ext cx="397123" cy="0"/>
            </a:xfrm>
            <a:prstGeom prst="line">
              <a:avLst/>
            </a:prstGeom>
            <a:ln w="104775" cmpd="sng">
              <a:solidFill>
                <a:schemeClr val="bg1"/>
              </a:solidFill>
              <a:tailEnd type="none"/>
            </a:ln>
          </p:spPr>
          <p:style>
            <a:lnRef idx="1">
              <a:schemeClr val="accent1"/>
            </a:lnRef>
            <a:fillRef idx="0">
              <a:schemeClr val="accent1"/>
            </a:fillRef>
            <a:effectRef idx="0">
              <a:schemeClr val="accent1"/>
            </a:effectRef>
            <a:fontRef idx="minor">
              <a:schemeClr val="tx1"/>
            </a:fontRef>
          </p:style>
        </p:cxnSp>
      </p:grpSp>
      <p:pic>
        <p:nvPicPr>
          <p:cNvPr id="23" name="Picture 22" descr="Wikipedia_logo_silver.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848600" y="5671115"/>
            <a:ext cx="493368" cy="493368"/>
          </a:xfrm>
          <a:prstGeom prst="rect">
            <a:avLst/>
          </a:prstGeom>
        </p:spPr>
      </p:pic>
      <p:pic>
        <p:nvPicPr>
          <p:cNvPr id="24" name="Picture 23" descr="minimal-viable-product.png"/>
          <p:cNvPicPr>
            <a:picLocks noChangeAspect="1"/>
          </p:cNvPicPr>
          <p:nvPr/>
        </p:nvPicPr>
        <p:blipFill rotWithShape="1">
          <a:blip r:embed="rId4" cstate="print">
            <a:alphaModFix amt="42000"/>
            <a:extLst>
              <a:ext uri="{28A0092B-C50C-407E-A947-70E740481C1C}">
                <a14:useLocalDpi xmlns:a14="http://schemas.microsoft.com/office/drawing/2010/main"/>
              </a:ext>
            </a:extLst>
          </a:blip>
          <a:srcRect/>
          <a:stretch/>
        </p:blipFill>
        <p:spPr>
          <a:xfrm>
            <a:off x="8167160" y="3048000"/>
            <a:ext cx="1662641" cy="1100732"/>
          </a:xfrm>
          <a:prstGeom prst="rect">
            <a:avLst/>
          </a:prstGeom>
        </p:spPr>
      </p:pic>
      <p:grpSp>
        <p:nvGrpSpPr>
          <p:cNvPr id="56" name="Group 55"/>
          <p:cNvGrpSpPr/>
          <p:nvPr/>
        </p:nvGrpSpPr>
        <p:grpSpPr>
          <a:xfrm>
            <a:off x="1676400" y="4554447"/>
            <a:ext cx="5471866" cy="1843459"/>
            <a:chOff x="2869165" y="2997369"/>
            <a:chExt cx="6107427" cy="2057577"/>
          </a:xfrm>
        </p:grpSpPr>
        <p:grpSp>
          <p:nvGrpSpPr>
            <p:cNvPr id="57" name="Group 56"/>
            <p:cNvGrpSpPr/>
            <p:nvPr/>
          </p:nvGrpSpPr>
          <p:grpSpPr>
            <a:xfrm>
              <a:off x="4434929" y="3486708"/>
              <a:ext cx="1568238" cy="1568238"/>
              <a:chOff x="5702694" y="3404952"/>
              <a:chExt cx="1568238" cy="1568238"/>
            </a:xfrm>
          </p:grpSpPr>
          <p:pic>
            <p:nvPicPr>
              <p:cNvPr id="67" name="Picture 66" descr="22045.png"/>
              <p:cNvPicPr>
                <a:picLocks noChangeAspect="1"/>
              </p:cNvPicPr>
              <p:nvPr/>
            </p:nvPicPr>
            <p:blipFill>
              <a:blip r:embed="rId5">
                <a:duotone>
                  <a:srgbClr val="4BACC6">
                    <a:shade val="45000"/>
                    <a:satMod val="135000"/>
                  </a:srgbClr>
                  <a:prstClr val="white"/>
                </a:duotone>
                <a:extLst>
                  <a:ext uri="{28A0092B-C50C-407E-A947-70E740481C1C}">
                    <a14:useLocalDpi xmlns:a14="http://schemas.microsoft.com/office/drawing/2010/main"/>
                  </a:ext>
                </a:extLst>
              </a:blip>
              <a:stretch>
                <a:fillRect/>
              </a:stretch>
            </p:blipFill>
            <p:spPr>
              <a:xfrm rot="2700000">
                <a:off x="5702694" y="3404952"/>
                <a:ext cx="1568238" cy="1568238"/>
              </a:xfrm>
              <a:prstGeom prst="rect">
                <a:avLst/>
              </a:prstGeom>
            </p:spPr>
          </p:pic>
          <p:sp>
            <p:nvSpPr>
              <p:cNvPr id="68" name="TextBox 67"/>
              <p:cNvSpPr txBox="1"/>
              <p:nvPr/>
            </p:nvSpPr>
            <p:spPr>
              <a:xfrm>
                <a:off x="6032836" y="3933979"/>
                <a:ext cx="911584" cy="283408"/>
              </a:xfrm>
              <a:prstGeom prst="rect">
                <a:avLst/>
              </a:prstGeom>
              <a:noFill/>
            </p:spPr>
            <p:txBody>
              <a:bodyPr wrap="square" rtlCol="0">
                <a:spAutoFit/>
              </a:bodyPr>
              <a:lstStyle/>
              <a:p>
                <a:pPr algn="ctr">
                  <a:defRPr/>
                </a:pPr>
                <a:r>
                  <a:rPr lang="en-US" sz="1050" kern="0" dirty="0">
                    <a:solidFill>
                      <a:srgbClr val="323C53"/>
                    </a:solidFill>
                    <a:latin typeface="Gotham-Book"/>
                    <a:cs typeface="Gotham-Book"/>
                  </a:rPr>
                  <a:t>Protect IP</a:t>
                </a:r>
              </a:p>
            </p:txBody>
          </p:sp>
        </p:grpSp>
        <p:grpSp>
          <p:nvGrpSpPr>
            <p:cNvPr id="58" name="Group 57"/>
            <p:cNvGrpSpPr/>
            <p:nvPr/>
          </p:nvGrpSpPr>
          <p:grpSpPr>
            <a:xfrm>
              <a:off x="2869165" y="3119186"/>
              <a:ext cx="1568238" cy="1568238"/>
              <a:chOff x="5702690" y="3358088"/>
              <a:chExt cx="1568238" cy="1568238"/>
            </a:xfrm>
          </p:grpSpPr>
          <p:pic>
            <p:nvPicPr>
              <p:cNvPr id="65" name="Picture 64" descr="22045.png"/>
              <p:cNvPicPr>
                <a:picLocks noChangeAspect="1"/>
              </p:cNvPicPr>
              <p:nvPr/>
            </p:nvPicPr>
            <p:blipFill>
              <a:blip r:embed="rId5">
                <a:duotone>
                  <a:srgbClr val="4BACC6">
                    <a:shade val="45000"/>
                    <a:satMod val="135000"/>
                  </a:srgbClr>
                  <a:prstClr val="white"/>
                </a:duotone>
                <a:extLst>
                  <a:ext uri="{28A0092B-C50C-407E-A947-70E740481C1C}">
                    <a14:useLocalDpi xmlns:a14="http://schemas.microsoft.com/office/drawing/2010/main"/>
                  </a:ext>
                </a:extLst>
              </a:blip>
              <a:stretch>
                <a:fillRect/>
              </a:stretch>
            </p:blipFill>
            <p:spPr>
              <a:xfrm rot="2700000">
                <a:off x="5702690" y="3358088"/>
                <a:ext cx="1568238" cy="1568238"/>
              </a:xfrm>
              <a:prstGeom prst="rect">
                <a:avLst/>
              </a:prstGeom>
            </p:spPr>
          </p:pic>
          <p:sp>
            <p:nvSpPr>
              <p:cNvPr id="66" name="TextBox 65"/>
              <p:cNvSpPr txBox="1"/>
              <p:nvPr/>
            </p:nvSpPr>
            <p:spPr>
              <a:xfrm>
                <a:off x="6032836" y="3887119"/>
                <a:ext cx="911584" cy="463758"/>
              </a:xfrm>
              <a:prstGeom prst="rect">
                <a:avLst/>
              </a:prstGeom>
              <a:noFill/>
            </p:spPr>
            <p:txBody>
              <a:bodyPr wrap="square" rtlCol="0">
                <a:spAutoFit/>
              </a:bodyPr>
              <a:lstStyle/>
              <a:p>
                <a:pPr algn="ctr">
                  <a:defRPr/>
                </a:pPr>
                <a:r>
                  <a:rPr lang="en-US" sz="1050" kern="0" dirty="0">
                    <a:solidFill>
                      <a:srgbClr val="323C53"/>
                    </a:solidFill>
                    <a:latin typeface="Gotham-Book"/>
                    <a:cs typeface="Gotham-Book"/>
                  </a:rPr>
                  <a:t>Billing System</a:t>
                </a:r>
              </a:p>
            </p:txBody>
          </p:sp>
        </p:grpSp>
        <p:grpSp>
          <p:nvGrpSpPr>
            <p:cNvPr id="59" name="Group 58"/>
            <p:cNvGrpSpPr/>
            <p:nvPr/>
          </p:nvGrpSpPr>
          <p:grpSpPr>
            <a:xfrm>
              <a:off x="5933655" y="2997369"/>
              <a:ext cx="1568238" cy="1568238"/>
              <a:chOff x="5702690" y="3337096"/>
              <a:chExt cx="1568238" cy="1568238"/>
            </a:xfrm>
          </p:grpSpPr>
          <p:pic>
            <p:nvPicPr>
              <p:cNvPr id="63" name="Picture 62" descr="22045.png"/>
              <p:cNvPicPr>
                <a:picLocks noChangeAspect="1"/>
              </p:cNvPicPr>
              <p:nvPr/>
            </p:nvPicPr>
            <p:blipFill>
              <a:blip r:embed="rId5">
                <a:duotone>
                  <a:srgbClr val="4BACC6">
                    <a:shade val="45000"/>
                    <a:satMod val="135000"/>
                  </a:srgbClr>
                  <a:prstClr val="white"/>
                </a:duotone>
                <a:extLst>
                  <a:ext uri="{28A0092B-C50C-407E-A947-70E740481C1C}">
                    <a14:useLocalDpi xmlns:a14="http://schemas.microsoft.com/office/drawing/2010/main"/>
                  </a:ext>
                </a:extLst>
              </a:blip>
              <a:stretch>
                <a:fillRect/>
              </a:stretch>
            </p:blipFill>
            <p:spPr>
              <a:xfrm rot="2700000">
                <a:off x="5702690" y="3337096"/>
                <a:ext cx="1568238" cy="1568238"/>
              </a:xfrm>
              <a:prstGeom prst="rect">
                <a:avLst/>
              </a:prstGeom>
            </p:spPr>
          </p:pic>
          <p:sp>
            <p:nvSpPr>
              <p:cNvPr id="64" name="TextBox 63"/>
              <p:cNvSpPr txBox="1"/>
              <p:nvPr/>
            </p:nvSpPr>
            <p:spPr>
              <a:xfrm>
                <a:off x="6032836" y="3876623"/>
                <a:ext cx="911584" cy="463758"/>
              </a:xfrm>
              <a:prstGeom prst="rect">
                <a:avLst/>
              </a:prstGeom>
              <a:noFill/>
            </p:spPr>
            <p:txBody>
              <a:bodyPr wrap="square" rtlCol="0">
                <a:spAutoFit/>
              </a:bodyPr>
              <a:lstStyle/>
              <a:p>
                <a:pPr algn="ctr">
                  <a:defRPr/>
                </a:pPr>
                <a:r>
                  <a:rPr lang="en-US" sz="1050" kern="0" dirty="0">
                    <a:solidFill>
                      <a:srgbClr val="323C53"/>
                    </a:solidFill>
                    <a:latin typeface="Gotham-Book"/>
                    <a:cs typeface="Gotham-Book"/>
                  </a:rPr>
                  <a:t>Key</a:t>
                </a:r>
                <a:br>
                  <a:rPr lang="en-US" sz="1050" kern="0" dirty="0">
                    <a:solidFill>
                      <a:srgbClr val="323C53"/>
                    </a:solidFill>
                    <a:latin typeface="Gotham-Book"/>
                    <a:cs typeface="Gotham-Book"/>
                  </a:rPr>
                </a:br>
                <a:r>
                  <a:rPr lang="en-US" sz="1050" kern="0" dirty="0">
                    <a:solidFill>
                      <a:srgbClr val="323C53"/>
                    </a:solidFill>
                    <a:latin typeface="Gotham-Book"/>
                    <a:cs typeface="Gotham-Book"/>
                  </a:rPr>
                  <a:t>Hires</a:t>
                </a:r>
              </a:p>
            </p:txBody>
          </p:sp>
        </p:grpSp>
        <p:grpSp>
          <p:nvGrpSpPr>
            <p:cNvPr id="60" name="Group 59"/>
            <p:cNvGrpSpPr/>
            <p:nvPr/>
          </p:nvGrpSpPr>
          <p:grpSpPr>
            <a:xfrm>
              <a:off x="7408354" y="3295942"/>
              <a:ext cx="1568238" cy="1568238"/>
              <a:chOff x="5702690" y="3358088"/>
              <a:chExt cx="1568238" cy="1568238"/>
            </a:xfrm>
          </p:grpSpPr>
          <p:pic>
            <p:nvPicPr>
              <p:cNvPr id="61" name="Picture 60" descr="22045.png"/>
              <p:cNvPicPr>
                <a:picLocks noChangeAspect="1"/>
              </p:cNvPicPr>
              <p:nvPr/>
            </p:nvPicPr>
            <p:blipFill>
              <a:blip r:embed="rId5">
                <a:duotone>
                  <a:srgbClr val="4BACC6">
                    <a:shade val="45000"/>
                    <a:satMod val="135000"/>
                  </a:srgbClr>
                  <a:prstClr val="white"/>
                </a:duotone>
                <a:extLst>
                  <a:ext uri="{28A0092B-C50C-407E-A947-70E740481C1C}">
                    <a14:useLocalDpi xmlns:a14="http://schemas.microsoft.com/office/drawing/2010/main"/>
                  </a:ext>
                </a:extLst>
              </a:blip>
              <a:stretch>
                <a:fillRect/>
              </a:stretch>
            </p:blipFill>
            <p:spPr>
              <a:xfrm rot="2700000">
                <a:off x="5702690" y="3358088"/>
                <a:ext cx="1568238" cy="1568238"/>
              </a:xfrm>
              <a:prstGeom prst="rect">
                <a:avLst/>
              </a:prstGeom>
            </p:spPr>
          </p:pic>
          <p:sp>
            <p:nvSpPr>
              <p:cNvPr id="62" name="TextBox 61"/>
              <p:cNvSpPr txBox="1"/>
              <p:nvPr/>
            </p:nvSpPr>
            <p:spPr>
              <a:xfrm>
                <a:off x="6032836" y="3887119"/>
                <a:ext cx="911584" cy="463758"/>
              </a:xfrm>
              <a:prstGeom prst="rect">
                <a:avLst/>
              </a:prstGeom>
              <a:noFill/>
            </p:spPr>
            <p:txBody>
              <a:bodyPr wrap="square" rtlCol="0">
                <a:spAutoFit/>
              </a:bodyPr>
              <a:lstStyle/>
              <a:p>
                <a:pPr algn="ctr">
                  <a:defRPr/>
                </a:pPr>
                <a:r>
                  <a:rPr lang="en-US" sz="1050" kern="0" dirty="0">
                    <a:solidFill>
                      <a:srgbClr val="323C53"/>
                    </a:solidFill>
                    <a:latin typeface="Gotham-Book"/>
                    <a:cs typeface="Gotham-Book"/>
                  </a:rPr>
                  <a:t>Physical Assets</a:t>
                </a:r>
              </a:p>
            </p:txBody>
          </p:sp>
        </p:grpSp>
      </p:grpSp>
      <p:sp>
        <p:nvSpPr>
          <p:cNvPr id="41" name="Footer Placeholder 4"/>
          <p:cNvSpPr txBox="1">
            <a:spLocks/>
          </p:cNvSpPr>
          <p:nvPr/>
        </p:nvSpPr>
        <p:spPr>
          <a:xfrm>
            <a:off x="131563" y="6474088"/>
            <a:ext cx="1743536" cy="342900"/>
          </a:xfrm>
          <a:prstGeom prst="rect">
            <a:avLst/>
          </a:prstGeom>
        </p:spPr>
        <p:txBody>
          <a:bodyPr vert="horz" lIns="91440" tIns="45720" rIns="91440" bIns="45720" rtlCol="0" anchor="ctr"/>
          <a:lstStyle>
            <a:defPPr>
              <a:defRPr lang="en-US"/>
            </a:defPPr>
            <a:lvl1pPr marL="0" algn="l" defTabSz="457200" rtl="0" eaLnBrk="1" latinLnBrk="0" hangingPunct="1">
              <a:defRPr sz="1100" b="0" i="0" kern="1200">
                <a:solidFill>
                  <a:srgbClr val="F58220"/>
                </a:solidFill>
                <a:latin typeface="Gotham-Book"/>
                <a:ea typeface="+mn-ea"/>
                <a:cs typeface="Gotham-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a:solidFill>
                  <a:srgbClr val="C7C7C7"/>
                </a:solidFill>
              </a:rPr>
              <a:t>©  </a:t>
            </a:r>
            <a:r>
              <a:rPr lang="is-IS" sz="1000" dirty="0">
                <a:solidFill>
                  <a:srgbClr val="C7C7C7"/>
                </a:solidFill>
              </a:rPr>
              <a:t>2023</a:t>
            </a:r>
            <a:r>
              <a:rPr lang="en-US" sz="1000" dirty="0">
                <a:solidFill>
                  <a:srgbClr val="C7C7C7"/>
                </a:solidFill>
              </a:rPr>
              <a:t> </a:t>
            </a:r>
            <a:r>
              <a:rPr lang="en-US" sz="1000" dirty="0" err="1">
                <a:solidFill>
                  <a:srgbClr val="C7C7C7"/>
                </a:solidFill>
              </a:rPr>
              <a:t>theProductPath</a:t>
            </a:r>
            <a:endParaRPr lang="en-US" sz="1000" dirty="0">
              <a:solidFill>
                <a:srgbClr val="C7C7C7"/>
              </a:solidFill>
            </a:endParaRPr>
          </a:p>
        </p:txBody>
      </p:sp>
    </p:spTree>
    <p:extLst>
      <p:ext uri="{BB962C8B-B14F-4D97-AF65-F5344CB8AC3E}">
        <p14:creationId xmlns:p14="http://schemas.microsoft.com/office/powerpoint/2010/main" val="122023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eader Placeholder 5"/>
          <p:cNvSpPr txBox="1">
            <a:spLocks/>
          </p:cNvSpPr>
          <p:nvPr/>
        </p:nvSpPr>
        <p:spPr>
          <a:xfrm>
            <a:off x="1752601" y="448734"/>
            <a:ext cx="6029977" cy="313267"/>
          </a:xfrm>
          <a:prstGeom prst="rect">
            <a:avLst/>
          </a:prstGeom>
        </p:spPr>
        <p:txBody>
          <a:bodyPr/>
          <a:lstStyle>
            <a:defPPr>
              <a:defRPr lang="en-US"/>
            </a:defPPr>
            <a:lvl1pPr>
              <a:defRPr>
                <a:solidFill>
                  <a:srgbClr val="2D92AA"/>
                </a:solidFill>
                <a:latin typeface="Gotham-Book"/>
                <a:cs typeface="Gotham-Book"/>
              </a:defRPr>
            </a:lvl1pPr>
          </a:lstStyle>
          <a:p>
            <a:r>
              <a:rPr lang="en-US" dirty="0"/>
              <a:t>Go/No-Go Assessment Guide</a:t>
            </a:r>
          </a:p>
        </p:txBody>
      </p:sp>
      <p:sp>
        <p:nvSpPr>
          <p:cNvPr id="14" name="Notes Placeholder 2"/>
          <p:cNvSpPr txBox="1">
            <a:spLocks/>
          </p:cNvSpPr>
          <p:nvPr/>
        </p:nvSpPr>
        <p:spPr>
          <a:xfrm>
            <a:off x="6096000" y="2587346"/>
            <a:ext cx="4270804" cy="3965855"/>
          </a:xfrm>
          <a:prstGeom prst="rect">
            <a:avLst/>
          </a:prstGeom>
        </p:spPr>
        <p:txBody>
          <a:bodyPr/>
          <a:lstStyle/>
          <a:p>
            <a:pPr>
              <a:spcAft>
                <a:spcPts val="1500"/>
              </a:spcAft>
            </a:pPr>
            <a:r>
              <a:rPr lang="en-US" sz="1600" dirty="0">
                <a:solidFill>
                  <a:srgbClr val="323C53"/>
                </a:solidFill>
                <a:latin typeface="Gotham-Medium"/>
                <a:cs typeface="Gotham-Medium"/>
              </a:rPr>
              <a:t>Other considerations</a:t>
            </a:r>
          </a:p>
          <a:p>
            <a:pPr lvl="0">
              <a:defRPr/>
            </a:pPr>
            <a:r>
              <a:rPr lang="en-US" sz="1200" dirty="0">
                <a:solidFill>
                  <a:sysClr val="windowText" lastClr="000000"/>
                </a:solidFill>
                <a:latin typeface="Gotham-Book"/>
                <a:cs typeface="Gotham-Book"/>
              </a:rPr>
              <a:t>What will your customers expect from you when you launch (e.g. provisioning tools, documentation, training, support)?</a:t>
            </a:r>
          </a:p>
          <a:p>
            <a:pPr lvl="0">
              <a:defRPr/>
            </a:pPr>
            <a:endParaRPr lang="en-US" sz="1200" dirty="0">
              <a:solidFill>
                <a:sysClr val="windowText" lastClr="000000"/>
              </a:solidFill>
              <a:latin typeface="Gotham-Book"/>
              <a:cs typeface="Gotham-Book"/>
            </a:endParaRPr>
          </a:p>
          <a:p>
            <a:pPr lvl="0">
              <a:defRPr/>
            </a:pPr>
            <a:endParaRPr lang="en-US" sz="1200" dirty="0">
              <a:solidFill>
                <a:sysClr val="windowText" lastClr="000000"/>
              </a:solidFill>
              <a:latin typeface="Gotham-Book"/>
              <a:cs typeface="Gotham-Book"/>
            </a:endParaRPr>
          </a:p>
          <a:p>
            <a:pPr lvl="0">
              <a:defRPr/>
            </a:pPr>
            <a:endParaRPr lang="en-US" sz="1200" dirty="0">
              <a:solidFill>
                <a:sysClr val="windowText" lastClr="000000"/>
              </a:solidFill>
              <a:latin typeface="Gotham-Book"/>
              <a:cs typeface="Gotham-Book"/>
            </a:endParaRPr>
          </a:p>
          <a:p>
            <a:pPr lvl="0">
              <a:defRPr/>
            </a:pPr>
            <a:r>
              <a:rPr lang="en-US" sz="1200" dirty="0">
                <a:solidFill>
                  <a:sysClr val="windowText" lastClr="000000"/>
                </a:solidFill>
                <a:latin typeface="Gotham-Book"/>
                <a:cs typeface="Gotham-Book"/>
              </a:rPr>
              <a:t>If you expect to roll the solution out in stages, are there particular components that would be considered pre-requisites and must be deployed before downstream components?</a:t>
            </a:r>
          </a:p>
          <a:p>
            <a:pPr lvl="0">
              <a:defRPr/>
            </a:pPr>
            <a:endParaRPr lang="en-US" sz="1200" dirty="0">
              <a:solidFill>
                <a:sysClr val="windowText" lastClr="000000"/>
              </a:solidFill>
              <a:latin typeface="Gotham-Book"/>
              <a:cs typeface="Gotham-Book"/>
            </a:endParaRPr>
          </a:p>
          <a:p>
            <a:pPr lvl="0">
              <a:defRPr/>
            </a:pPr>
            <a:endParaRPr lang="en-US" sz="1200" dirty="0">
              <a:solidFill>
                <a:sysClr val="windowText" lastClr="000000"/>
              </a:solidFill>
              <a:latin typeface="Gotham-Book"/>
              <a:cs typeface="Gotham-Book"/>
            </a:endParaRPr>
          </a:p>
          <a:p>
            <a:pPr lvl="0">
              <a:defRPr/>
            </a:pPr>
            <a:endParaRPr lang="en-US" sz="1200" dirty="0">
              <a:solidFill>
                <a:sysClr val="windowText" lastClr="000000"/>
              </a:solidFill>
              <a:latin typeface="Gotham-Book"/>
              <a:cs typeface="Gotham-Book"/>
            </a:endParaRPr>
          </a:p>
          <a:p>
            <a:pPr lvl="0">
              <a:defRPr/>
            </a:pPr>
            <a:r>
              <a:rPr lang="en-US" sz="1200" dirty="0">
                <a:solidFill>
                  <a:sysClr val="windowText" lastClr="000000"/>
                </a:solidFill>
                <a:latin typeface="Gotham-Book"/>
                <a:cs typeface="Gotham-Book"/>
              </a:rPr>
              <a:t>If/when your solution takes off, what additional measures would need to be taken to accommodate and support rapid scaling?</a:t>
            </a:r>
          </a:p>
        </p:txBody>
      </p:sp>
      <p:sp>
        <p:nvSpPr>
          <p:cNvPr id="11" name="Rounded Rectangle 10"/>
          <p:cNvSpPr/>
          <p:nvPr/>
        </p:nvSpPr>
        <p:spPr>
          <a:xfrm>
            <a:off x="1828800" y="2667000"/>
            <a:ext cx="3962400" cy="3733800"/>
          </a:xfrm>
          <a:prstGeom prst="roundRect">
            <a:avLst>
              <a:gd name="adj" fmla="val 2064"/>
            </a:avLst>
          </a:prstGeom>
          <a:solidFill>
            <a:srgbClr val="323C53">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182880" tIns="228600" rIns="182880" rtlCol="0" anchor="t"/>
          <a:lstStyle/>
          <a:p>
            <a:pPr>
              <a:lnSpc>
                <a:spcPts val="1640"/>
              </a:lnSpc>
              <a:spcBef>
                <a:spcPts val="600"/>
              </a:spcBef>
              <a:defRPr/>
            </a:pPr>
            <a:r>
              <a:rPr lang="en-US" sz="1200" kern="0" dirty="0">
                <a:solidFill>
                  <a:srgbClr val="FFFFFF"/>
                </a:solidFill>
                <a:latin typeface="Gotham-Book"/>
                <a:cs typeface="Gotham-Book"/>
              </a:rPr>
              <a:t>“The success factors, or solution requirements, refer to any special needs or requirements that were identified during the investigation. Again, we’re not describing the product here, but rather making clear any dependencies or constraints. For example, if this is a product that will be sold through system integrators, then these types of partners have requirements around extensibility of the products they deliver. Similarly, there may be branding or partnership requirements.”</a:t>
            </a:r>
          </a:p>
          <a:p>
            <a:pPr marL="227013">
              <a:spcBef>
                <a:spcPts val="2400"/>
              </a:spcBef>
              <a:defRPr/>
            </a:pPr>
            <a:r>
              <a:rPr lang="en-US" sz="1100" i="1" kern="0" dirty="0">
                <a:solidFill>
                  <a:srgbClr val="FFFFFF"/>
                </a:solidFill>
                <a:latin typeface="Gotham-Book"/>
                <a:cs typeface="Gotham-Book"/>
              </a:rPr>
              <a:t>-</a:t>
            </a:r>
            <a:r>
              <a:rPr lang="en-US" sz="1100" i="1" kern="0" dirty="0" err="1">
                <a:solidFill>
                  <a:srgbClr val="FFFFFF"/>
                </a:solidFill>
                <a:latin typeface="Gotham-Book"/>
                <a:cs typeface="Gotham-Book"/>
              </a:rPr>
              <a:t>Cagan</a:t>
            </a:r>
            <a:r>
              <a:rPr lang="en-US" sz="1100" i="1" kern="0" dirty="0">
                <a:solidFill>
                  <a:srgbClr val="FFFFFF"/>
                </a:solidFill>
                <a:latin typeface="Gotham-Book"/>
                <a:cs typeface="Gotham-Book"/>
              </a:rPr>
              <a:t>, Marty (2008-06-04). Inspired: How To Create Products Customers Love.</a:t>
            </a:r>
          </a:p>
        </p:txBody>
      </p:sp>
      <p:cxnSp>
        <p:nvCxnSpPr>
          <p:cNvPr id="19" name="Straight Connector 18"/>
          <p:cNvCxnSpPr/>
          <p:nvPr/>
        </p:nvCxnSpPr>
        <p:spPr>
          <a:xfrm flipH="1">
            <a:off x="10366804" y="2286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0366804" y="32748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0366804" y="51842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0366804" y="6096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10366804" y="80736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0366804" y="12192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0366804" y="90306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10366804" y="70848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10366804" y="42636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9753600" y="1066801"/>
            <a:ext cx="927469" cy="412147"/>
            <a:chOff x="8229599" y="654653"/>
            <a:chExt cx="927469" cy="412147"/>
          </a:xfrm>
        </p:grpSpPr>
        <p:sp>
          <p:nvSpPr>
            <p:cNvPr id="41" name="Header Placeholder 5"/>
            <p:cNvSpPr txBox="1">
              <a:spLocks/>
            </p:cNvSpPr>
            <p:nvPr/>
          </p:nvSpPr>
          <p:spPr>
            <a:xfrm>
              <a:off x="8229599" y="753533"/>
              <a:ext cx="613204" cy="313267"/>
            </a:xfrm>
            <a:prstGeom prst="rect">
              <a:avLst/>
            </a:prstGeom>
            <a:ln>
              <a:noFill/>
            </a:ln>
          </p:spPr>
          <p:txBody>
            <a:bodyPr vert="horz" lIns="91440" tIns="45720" rIns="91440" bIns="45720" rtlCol="0"/>
            <a:lstStyle>
              <a:defPPr>
                <a:defRPr lang="en-US"/>
              </a:defPPr>
              <a:lvl1pPr marL="0" algn="l" defTabSz="457200" rtl="0" eaLnBrk="1" latinLnBrk="0" hangingPunct="1">
                <a:spcBef>
                  <a:spcPts val="1200"/>
                </a:spcBef>
                <a:defRPr sz="1800" b="0" i="0" kern="1200">
                  <a:solidFill>
                    <a:srgbClr val="F58220"/>
                  </a:solidFill>
                  <a:latin typeface="Gotham-Book"/>
                  <a:ea typeface="+mn-ea"/>
                  <a:cs typeface="Gotham-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solidFill>
                    <a:srgbClr val="2D92AA"/>
                  </a:solidFill>
                </a:rPr>
                <a:t>09</a:t>
              </a:r>
            </a:p>
          </p:txBody>
        </p:sp>
        <p:cxnSp>
          <p:nvCxnSpPr>
            <p:cNvPr id="42" name="Straight Connector 41"/>
            <p:cNvCxnSpPr/>
            <p:nvPr/>
          </p:nvCxnSpPr>
          <p:spPr>
            <a:xfrm flipH="1">
              <a:off x="8305800" y="654653"/>
              <a:ext cx="851268" cy="0"/>
            </a:xfrm>
            <a:prstGeom prst="line">
              <a:avLst/>
            </a:prstGeom>
            <a:ln w="127000" cmpd="sng">
              <a:solidFill>
                <a:srgbClr val="2D92AA"/>
              </a:solidFill>
              <a:tailEnd type="none"/>
            </a:ln>
          </p:spPr>
          <p:style>
            <a:lnRef idx="1">
              <a:schemeClr val="accent1"/>
            </a:lnRef>
            <a:fillRef idx="0">
              <a:schemeClr val="accent1"/>
            </a:fillRef>
            <a:effectRef idx="0">
              <a:schemeClr val="accent1"/>
            </a:effectRef>
            <a:fontRef idx="minor">
              <a:schemeClr val="tx1"/>
            </a:fontRef>
          </p:style>
        </p:cxnSp>
      </p:grpSp>
      <p:sp>
        <p:nvSpPr>
          <p:cNvPr id="44" name="Notes Placeholder 2"/>
          <p:cNvSpPr txBox="1">
            <a:spLocks/>
          </p:cNvSpPr>
          <p:nvPr/>
        </p:nvSpPr>
        <p:spPr>
          <a:xfrm>
            <a:off x="6699370" y="1066800"/>
            <a:ext cx="6108458" cy="1514928"/>
          </a:xfrm>
          <a:prstGeom prst="rect">
            <a:avLst/>
          </a:prstGeom>
          <a:ln>
            <a:noFill/>
          </a:ln>
        </p:spPr>
        <p:txBody>
          <a:bodyPr vert="horz" lIns="91440" tIns="45720" rIns="91440" bIns="45720" rtlCol="0"/>
          <a:lst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pPr marL="171450" indent="-171450">
              <a:spcBef>
                <a:spcPts val="12600"/>
              </a:spcBef>
              <a:buFont typeface="Arial"/>
              <a:buChar char="•"/>
              <a:defRPr/>
            </a:pPr>
            <a:endParaRPr lang="en-US" sz="1100" dirty="0">
              <a:solidFill>
                <a:sysClr val="windowText" lastClr="000000"/>
              </a:solidFill>
              <a:latin typeface="Gotham-Book"/>
              <a:cs typeface="Gotham-Book"/>
            </a:endParaRPr>
          </a:p>
        </p:txBody>
      </p:sp>
      <p:cxnSp>
        <p:nvCxnSpPr>
          <p:cNvPr id="46" name="Straight Connector 45"/>
          <p:cNvCxnSpPr/>
          <p:nvPr/>
        </p:nvCxnSpPr>
        <p:spPr>
          <a:xfrm>
            <a:off x="6172200" y="3878040"/>
            <a:ext cx="4114800" cy="0"/>
          </a:xfrm>
          <a:prstGeom prst="line">
            <a:avLst/>
          </a:prstGeom>
          <a:ln w="3175" cmpd="sng">
            <a:solidFill>
              <a:schemeClr val="bg2"/>
            </a:solidFill>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172200" y="5173440"/>
            <a:ext cx="4114800" cy="0"/>
          </a:xfrm>
          <a:prstGeom prst="line">
            <a:avLst/>
          </a:prstGeom>
          <a:ln w="3175" cmpd="sng">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1F06D81B-36C0-1564-0480-877FB7AEA70F}"/>
              </a:ext>
            </a:extLst>
          </p:cNvPr>
          <p:cNvSpPr>
            <a:spLocks noGrp="1"/>
          </p:cNvSpPr>
          <p:nvPr>
            <p:ph type="title"/>
          </p:nvPr>
        </p:nvSpPr>
        <p:spPr>
          <a:xfrm>
            <a:off x="1752601" y="835994"/>
            <a:ext cx="6029977" cy="535607"/>
          </a:xfrm>
        </p:spPr>
        <p:txBody>
          <a:bodyPr vert="horz" lIns="91440" tIns="45720" rIns="91440" bIns="45720" rtlCol="0" anchor="ctr">
            <a:normAutofit/>
          </a:bodyPr>
          <a:lstStyle/>
          <a:p>
            <a:r>
              <a:rPr lang="en-US" sz="3200" dirty="0">
                <a:solidFill>
                  <a:srgbClr val="F5882C"/>
                </a:solidFill>
                <a:latin typeface="Gotham-Book"/>
                <a:cs typeface="Gotham-Book"/>
              </a:rPr>
              <a:t>Solution Requirements</a:t>
            </a:r>
          </a:p>
        </p:txBody>
      </p:sp>
      <p:sp>
        <p:nvSpPr>
          <p:cNvPr id="2" name="Footer Placeholder 4">
            <a:extLst>
              <a:ext uri="{FF2B5EF4-FFF2-40B4-BE49-F238E27FC236}">
                <a16:creationId xmlns:a16="http://schemas.microsoft.com/office/drawing/2014/main" id="{E1105A29-F411-37BD-770F-2CA4131589CC}"/>
              </a:ext>
            </a:extLst>
          </p:cNvPr>
          <p:cNvSpPr txBox="1">
            <a:spLocks/>
          </p:cNvSpPr>
          <p:nvPr/>
        </p:nvSpPr>
        <p:spPr>
          <a:xfrm>
            <a:off x="131563" y="6474088"/>
            <a:ext cx="1743536" cy="342900"/>
          </a:xfrm>
          <a:prstGeom prst="rect">
            <a:avLst/>
          </a:prstGeom>
        </p:spPr>
        <p:txBody>
          <a:bodyPr vert="horz" lIns="91440" tIns="45720" rIns="91440" bIns="45720" rtlCol="0" anchor="ctr"/>
          <a:lstStyle>
            <a:defPPr>
              <a:defRPr lang="en-US"/>
            </a:defPPr>
            <a:lvl1pPr marL="0" algn="l" defTabSz="457200" rtl="0" eaLnBrk="1" latinLnBrk="0" hangingPunct="1">
              <a:defRPr sz="1100" b="0" i="0" kern="1200">
                <a:solidFill>
                  <a:srgbClr val="F58220"/>
                </a:solidFill>
                <a:latin typeface="Gotham-Book"/>
                <a:ea typeface="+mn-ea"/>
                <a:cs typeface="Gotham-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a:solidFill>
                  <a:srgbClr val="C7C7C7"/>
                </a:solidFill>
              </a:rPr>
              <a:t>©  </a:t>
            </a:r>
            <a:r>
              <a:rPr lang="is-IS" sz="1000" dirty="0">
                <a:solidFill>
                  <a:srgbClr val="C7C7C7"/>
                </a:solidFill>
              </a:rPr>
              <a:t>2023</a:t>
            </a:r>
            <a:r>
              <a:rPr lang="en-US" sz="1000" dirty="0">
                <a:solidFill>
                  <a:srgbClr val="C7C7C7"/>
                </a:solidFill>
              </a:rPr>
              <a:t> </a:t>
            </a:r>
            <a:r>
              <a:rPr lang="en-US" sz="1000" dirty="0" err="1">
                <a:solidFill>
                  <a:srgbClr val="C7C7C7"/>
                </a:solidFill>
              </a:rPr>
              <a:t>theProductPath</a:t>
            </a:r>
            <a:endParaRPr lang="en-US" sz="1000" dirty="0">
              <a:solidFill>
                <a:srgbClr val="C7C7C7"/>
              </a:solidFill>
            </a:endParaRPr>
          </a:p>
        </p:txBody>
      </p:sp>
    </p:spTree>
    <p:extLst>
      <p:ext uri="{BB962C8B-B14F-4D97-AF65-F5344CB8AC3E}">
        <p14:creationId xmlns:p14="http://schemas.microsoft.com/office/powerpoint/2010/main" val="323030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1" y="835994"/>
            <a:ext cx="6029977" cy="535607"/>
          </a:xfrm>
        </p:spPr>
        <p:txBody>
          <a:bodyPr vert="horz" lIns="91440" tIns="45720" rIns="91440" bIns="45720" rtlCol="0" anchor="ctr">
            <a:normAutofit/>
          </a:bodyPr>
          <a:lstStyle/>
          <a:p>
            <a:r>
              <a:rPr lang="en-US" sz="3200" dirty="0">
                <a:solidFill>
                  <a:srgbClr val="F5882C"/>
                </a:solidFill>
                <a:latin typeface="Gotham-Book"/>
                <a:cs typeface="Gotham-Book"/>
              </a:rPr>
              <a:t>Go or No-Go</a:t>
            </a:r>
          </a:p>
        </p:txBody>
      </p:sp>
      <p:sp>
        <p:nvSpPr>
          <p:cNvPr id="3" name="TextBox 2"/>
          <p:cNvSpPr txBox="1"/>
          <p:nvPr/>
        </p:nvSpPr>
        <p:spPr>
          <a:xfrm>
            <a:off x="6858000" y="2587344"/>
            <a:ext cx="3508804" cy="3813456"/>
          </a:xfrm>
          <a:prstGeom prst="rect">
            <a:avLst/>
          </a:prstGeom>
          <a:solidFill>
            <a:srgbClr val="EDEDED"/>
          </a:solidFill>
          <a:ln>
            <a:solidFill>
              <a:schemeClr val="tx2">
                <a:lumMod val="40000"/>
                <a:lumOff val="60000"/>
              </a:schemeClr>
            </a:solidFill>
          </a:ln>
        </p:spPr>
        <p:txBody>
          <a:bodyPr wrap="square" lIns="182880" tIns="91440" rIns="182880" rtlCol="0">
            <a:noAutofit/>
          </a:bodyPr>
          <a:lstStyle/>
          <a:p>
            <a:pPr marL="4763">
              <a:lnSpc>
                <a:spcPct val="170000"/>
              </a:lnSpc>
              <a:spcAft>
                <a:spcPts val="300"/>
              </a:spcAft>
            </a:pPr>
            <a:r>
              <a:rPr lang="en-US" sz="1200" dirty="0">
                <a:solidFill>
                  <a:srgbClr val="323C53"/>
                </a:solidFill>
                <a:latin typeface="Gotham-Medium"/>
                <a:cs typeface="Gotham-Medium"/>
              </a:rPr>
              <a:t>                   Making the final call</a:t>
            </a:r>
          </a:p>
          <a:p>
            <a:pPr>
              <a:spcBef>
                <a:spcPts val="1800"/>
              </a:spcBef>
            </a:pPr>
            <a:r>
              <a:rPr lang="en-US" sz="1100" dirty="0">
                <a:solidFill>
                  <a:srgbClr val="323C53"/>
                </a:solidFill>
                <a:latin typeface="Gotham-Book"/>
                <a:cs typeface="Gotham-Book"/>
              </a:rPr>
              <a:t>If the thumbs up/down answer isn’t completely obvious, step back and give it another look.</a:t>
            </a:r>
          </a:p>
          <a:p>
            <a:pPr>
              <a:spcBef>
                <a:spcPts val="600"/>
              </a:spcBef>
              <a:spcAft>
                <a:spcPts val="600"/>
              </a:spcAft>
            </a:pPr>
            <a:r>
              <a:rPr lang="en-US" sz="1100" dirty="0">
                <a:solidFill>
                  <a:srgbClr val="323C53"/>
                </a:solidFill>
                <a:latin typeface="Gotham-Book"/>
                <a:cs typeface="Gotham-Book"/>
              </a:rPr>
              <a:t>An article posted on </a:t>
            </a:r>
            <a:r>
              <a:rPr lang="en-US" sz="1100" dirty="0" err="1">
                <a:solidFill>
                  <a:srgbClr val="323C53"/>
                </a:solidFill>
                <a:latin typeface="Gotham-Book"/>
                <a:cs typeface="Gotham-Book"/>
              </a:rPr>
              <a:t>DreamDesignDeliver.org</a:t>
            </a:r>
            <a:r>
              <a:rPr lang="en-US" sz="1100" dirty="0">
                <a:solidFill>
                  <a:srgbClr val="323C53"/>
                </a:solidFill>
                <a:latin typeface="Gotham-Book"/>
                <a:cs typeface="Gotham-Book"/>
              </a:rPr>
              <a:t> suggests asking yourself these 5 general questions:</a:t>
            </a:r>
          </a:p>
          <a:p>
            <a:pPr marL="334963" indent="-228600">
              <a:spcBef>
                <a:spcPts val="600"/>
              </a:spcBef>
              <a:buFont typeface="+mj-lt"/>
              <a:buAutoNum type="arabicPeriod"/>
            </a:pPr>
            <a:r>
              <a:rPr lang="en-US" sz="1000" dirty="0">
                <a:solidFill>
                  <a:srgbClr val="323C53"/>
                </a:solidFill>
                <a:latin typeface="Gotham-Book"/>
                <a:cs typeface="Gotham-Book"/>
              </a:rPr>
              <a:t>Have you determined that your idea provides significant benefit to specific customers?</a:t>
            </a:r>
          </a:p>
          <a:p>
            <a:pPr marL="334963" indent="-228600">
              <a:spcBef>
                <a:spcPts val="600"/>
              </a:spcBef>
              <a:buFont typeface="+mj-lt"/>
              <a:buAutoNum type="arabicPeriod"/>
            </a:pPr>
            <a:r>
              <a:rPr lang="en-US" sz="1000" dirty="0">
                <a:solidFill>
                  <a:srgbClr val="323C53"/>
                </a:solidFill>
                <a:latin typeface="Gotham-Book"/>
                <a:cs typeface="Gotham-Book"/>
              </a:rPr>
              <a:t>Will it work under real-world conditions?</a:t>
            </a:r>
          </a:p>
          <a:p>
            <a:pPr marL="334963" indent="-228600">
              <a:spcBef>
                <a:spcPts val="600"/>
              </a:spcBef>
              <a:buFont typeface="+mj-lt"/>
              <a:buAutoNum type="arabicPeriod"/>
            </a:pPr>
            <a:r>
              <a:rPr lang="en-US" sz="1000" dirty="0">
                <a:solidFill>
                  <a:srgbClr val="323C53"/>
                </a:solidFill>
                <a:latin typeface="Gotham-Book"/>
                <a:cs typeface="Gotham-Book"/>
              </a:rPr>
              <a:t>Is it financially feasible / sensible?</a:t>
            </a:r>
          </a:p>
          <a:p>
            <a:pPr marL="334963" indent="-228600">
              <a:spcBef>
                <a:spcPts val="600"/>
              </a:spcBef>
              <a:buFont typeface="+mj-lt"/>
              <a:buAutoNum type="arabicPeriod"/>
            </a:pPr>
            <a:r>
              <a:rPr lang="en-US" sz="1000" dirty="0">
                <a:solidFill>
                  <a:srgbClr val="323C53"/>
                </a:solidFill>
                <a:latin typeface="Gotham-Book"/>
                <a:cs typeface="Gotham-Book"/>
              </a:rPr>
              <a:t>Do you have the technical know-how (skills and people) to make it work?</a:t>
            </a:r>
          </a:p>
          <a:p>
            <a:pPr marL="334963" indent="-228600">
              <a:spcBef>
                <a:spcPts val="600"/>
              </a:spcBef>
              <a:buFont typeface="+mj-lt"/>
              <a:buAutoNum type="arabicPeriod"/>
            </a:pPr>
            <a:r>
              <a:rPr lang="en-US" sz="1000" dirty="0">
                <a:solidFill>
                  <a:srgbClr val="323C53"/>
                </a:solidFill>
                <a:latin typeface="Gotham-Book"/>
                <a:cs typeface="Gotham-Book"/>
              </a:rPr>
              <a:t>Can you bring it to market? That is, do you have the necessary marketing and sales skills, or do you need partners?</a:t>
            </a:r>
          </a:p>
        </p:txBody>
      </p:sp>
      <p:sp>
        <p:nvSpPr>
          <p:cNvPr id="9" name="Header Placeholder 5"/>
          <p:cNvSpPr txBox="1">
            <a:spLocks/>
          </p:cNvSpPr>
          <p:nvPr/>
        </p:nvSpPr>
        <p:spPr>
          <a:xfrm>
            <a:off x="1752601" y="448734"/>
            <a:ext cx="6029977" cy="31326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2D92AA"/>
                </a:solidFill>
                <a:latin typeface="Gotham-Book"/>
                <a:cs typeface="Gotham-Book"/>
              </a:rPr>
              <a:t>Go/No-Go Assessment Guide</a:t>
            </a:r>
          </a:p>
        </p:txBody>
      </p:sp>
      <p:sp>
        <p:nvSpPr>
          <p:cNvPr id="14" name="Notes Placeholder 2"/>
          <p:cNvSpPr txBox="1">
            <a:spLocks/>
          </p:cNvSpPr>
          <p:nvPr/>
        </p:nvSpPr>
        <p:spPr>
          <a:xfrm>
            <a:off x="1752600" y="2587346"/>
            <a:ext cx="4648200" cy="3713325"/>
          </a:xfrm>
          <a:prstGeom prst="rect">
            <a:avLst/>
          </a:prstGeom>
        </p:spPr>
        <p:txBody>
          <a:bodyPr/>
          <a:lstStyle/>
          <a:p>
            <a:pPr>
              <a:spcAft>
                <a:spcPts val="900"/>
              </a:spcAft>
            </a:pPr>
            <a:r>
              <a:rPr lang="en-US" sz="1600" dirty="0">
                <a:solidFill>
                  <a:srgbClr val="323C53"/>
                </a:solidFill>
                <a:latin typeface="Gotham-Medium"/>
                <a:cs typeface="Gotham-Medium"/>
              </a:rPr>
              <a:t>Start here for help with this topic</a:t>
            </a:r>
          </a:p>
          <a:p>
            <a:r>
              <a:rPr lang="en-US" sz="1200" dirty="0">
                <a:latin typeface="Gotham-Book"/>
                <a:cs typeface="Gotham-Book"/>
              </a:rPr>
              <a:t>Complete the final step in this exercise to confirm the feasibility of your idea - ultimately you are recommending whether it will be worthwhile to pursue this opportunity.</a:t>
            </a:r>
          </a:p>
          <a:p>
            <a:pPr marL="341313" lvl="1" indent="-171450">
              <a:spcBef>
                <a:spcPts val="900"/>
              </a:spcBef>
              <a:spcAft>
                <a:spcPts val="900"/>
              </a:spcAft>
              <a:buFont typeface="Arial"/>
              <a:buChar char="•"/>
            </a:pPr>
            <a:r>
              <a:rPr lang="en-US" sz="1050" dirty="0">
                <a:solidFill>
                  <a:srgbClr val="2D92AA"/>
                </a:solidFill>
                <a:latin typeface="Gotham-Book"/>
                <a:cs typeface="Gotham-Book"/>
              </a:rPr>
              <a:t>The topics here force you to evaluate the viability of the idea from multiple angles</a:t>
            </a:r>
          </a:p>
          <a:p>
            <a:pPr marL="341313" lvl="1" indent="-171450">
              <a:buFont typeface="Arial"/>
              <a:buChar char="•"/>
            </a:pPr>
            <a:r>
              <a:rPr lang="en-US" sz="1050" dirty="0">
                <a:solidFill>
                  <a:srgbClr val="2D92AA"/>
                </a:solidFill>
                <a:latin typeface="Gotham-Book"/>
                <a:cs typeface="Gotham-Book"/>
              </a:rPr>
              <a:t>If you can provide answers to these questions - answers that you have confidence in, then you have set yourself up for the next phase: validation</a:t>
            </a:r>
          </a:p>
          <a:p>
            <a:pPr>
              <a:spcBef>
                <a:spcPts val="1800"/>
              </a:spcBef>
              <a:spcAft>
                <a:spcPts val="1800"/>
              </a:spcAft>
            </a:pPr>
            <a:r>
              <a:rPr lang="en-US" sz="1200" dirty="0">
                <a:latin typeface="Gotham-Medium"/>
                <a:cs typeface="Gotham-Medium"/>
              </a:rPr>
              <a:t>Jeff Patton </a:t>
            </a:r>
            <a:r>
              <a:rPr lang="en-US" sz="1200" dirty="0">
                <a:latin typeface="Gotham-Book"/>
                <a:cs typeface="Gotham-Book"/>
              </a:rPr>
              <a:t>provides the following advice</a:t>
            </a:r>
          </a:p>
        </p:txBody>
      </p:sp>
      <p:cxnSp>
        <p:nvCxnSpPr>
          <p:cNvPr id="27" name="Straight Connector 26"/>
          <p:cNvCxnSpPr/>
          <p:nvPr/>
        </p:nvCxnSpPr>
        <p:spPr>
          <a:xfrm flipH="1">
            <a:off x="10366804" y="2286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10366804" y="32748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10366804" y="51842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10366804" y="6096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10366804" y="80736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10366804" y="100194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10366804" y="90306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10366804" y="70848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10366804" y="42636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9753600" y="1154341"/>
            <a:ext cx="927469" cy="412147"/>
            <a:chOff x="8229599" y="654653"/>
            <a:chExt cx="927469" cy="412147"/>
          </a:xfrm>
        </p:grpSpPr>
        <p:sp>
          <p:nvSpPr>
            <p:cNvPr id="38" name="Header Placeholder 5"/>
            <p:cNvSpPr txBox="1">
              <a:spLocks/>
            </p:cNvSpPr>
            <p:nvPr/>
          </p:nvSpPr>
          <p:spPr>
            <a:xfrm>
              <a:off x="8229599" y="753533"/>
              <a:ext cx="613204" cy="313267"/>
            </a:xfrm>
            <a:prstGeom prst="rect">
              <a:avLst/>
            </a:prstGeom>
            <a:ln>
              <a:noFill/>
            </a:ln>
          </p:spPr>
          <p:txBody>
            <a:bodyPr vert="horz" lIns="91440" tIns="45720" rIns="91440" bIns="45720" rtlCol="0"/>
            <a:lstStyle>
              <a:defPPr>
                <a:defRPr lang="en-US"/>
              </a:defPPr>
              <a:lvl1pPr marL="0" algn="l" defTabSz="457200" rtl="0" eaLnBrk="1" latinLnBrk="0" hangingPunct="1">
                <a:spcBef>
                  <a:spcPts val="1200"/>
                </a:spcBef>
                <a:defRPr sz="1800" b="0" i="0" kern="1200">
                  <a:solidFill>
                    <a:srgbClr val="F58220"/>
                  </a:solidFill>
                  <a:latin typeface="Gotham-Book"/>
                  <a:ea typeface="+mn-ea"/>
                  <a:cs typeface="Gotham-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solidFill>
                    <a:srgbClr val="2D92AA"/>
                  </a:solidFill>
                </a:rPr>
                <a:t>10</a:t>
              </a:r>
            </a:p>
          </p:txBody>
        </p:sp>
        <p:cxnSp>
          <p:nvCxnSpPr>
            <p:cNvPr id="39" name="Straight Connector 38"/>
            <p:cNvCxnSpPr/>
            <p:nvPr/>
          </p:nvCxnSpPr>
          <p:spPr>
            <a:xfrm flipH="1">
              <a:off x="8305800" y="654653"/>
              <a:ext cx="851268" cy="0"/>
            </a:xfrm>
            <a:prstGeom prst="line">
              <a:avLst/>
            </a:prstGeom>
            <a:ln w="127000" cmpd="sng">
              <a:solidFill>
                <a:srgbClr val="2D92AA"/>
              </a:solidFill>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8746877" y="654653"/>
              <a:ext cx="397123" cy="0"/>
            </a:xfrm>
            <a:prstGeom prst="line">
              <a:avLst/>
            </a:prstGeom>
            <a:ln w="104775" cmpd="sng">
              <a:solidFill>
                <a:schemeClr val="bg1"/>
              </a:solidFill>
              <a:tailEnd type="none"/>
            </a:ln>
          </p:spPr>
          <p:style>
            <a:lnRef idx="1">
              <a:schemeClr val="accent1"/>
            </a:lnRef>
            <a:fillRef idx="0">
              <a:schemeClr val="accent1"/>
            </a:fillRef>
            <a:effectRef idx="0">
              <a:schemeClr val="accent1"/>
            </a:effectRef>
            <a:fontRef idx="minor">
              <a:schemeClr val="tx1"/>
            </a:fontRef>
          </p:style>
        </p:cxnSp>
      </p:grpSp>
      <p:pic>
        <p:nvPicPr>
          <p:cNvPr id="42" name="Picture 41" descr="hand-orang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65616" y="2685996"/>
            <a:ext cx="401985" cy="401985"/>
          </a:xfrm>
          <a:prstGeom prst="rect">
            <a:avLst/>
          </a:prstGeom>
        </p:spPr>
      </p:pic>
      <p:pic>
        <p:nvPicPr>
          <p:cNvPr id="43" name="Picture 42" descr="hand-orang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flipH="1" flipV="1">
            <a:off x="9829801" y="2722216"/>
            <a:ext cx="401985" cy="401985"/>
          </a:xfrm>
          <a:prstGeom prst="rect">
            <a:avLst/>
          </a:prstGeom>
        </p:spPr>
      </p:pic>
      <p:sp>
        <p:nvSpPr>
          <p:cNvPr id="4" name="Rounded Rectangular Callout 3"/>
          <p:cNvSpPr/>
          <p:nvPr/>
        </p:nvSpPr>
        <p:spPr>
          <a:xfrm>
            <a:off x="1981200" y="5410200"/>
            <a:ext cx="4343400" cy="990600"/>
          </a:xfrm>
          <a:prstGeom prst="wedgeRoundRectCallout">
            <a:avLst>
              <a:gd name="adj1" fmla="val -33794"/>
              <a:gd name="adj2" fmla="val -86779"/>
              <a:gd name="adj3" fmla="val 16667"/>
            </a:avLst>
          </a:prstGeom>
          <a:solidFill>
            <a:srgbClr val="EDEDED"/>
          </a:solidFill>
          <a:ln>
            <a:solidFill>
              <a:srgbClr val="C7C7C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45720" bIns="45720" numCol="1" spcCol="0" rtlCol="0" fromWordArt="0" anchor="ctr" anchorCtr="0" forceAA="0" compatLnSpc="1">
            <a:prstTxWarp prst="textNoShape">
              <a:avLst/>
            </a:prstTxWarp>
            <a:noAutofit/>
          </a:bodyPr>
          <a:lstStyle/>
          <a:p>
            <a:pPr>
              <a:lnSpc>
                <a:spcPts val="1740"/>
              </a:lnSpc>
              <a:spcBef>
                <a:spcPts val="1200"/>
              </a:spcBef>
              <a:spcAft>
                <a:spcPts val="1800"/>
              </a:spcAft>
            </a:pPr>
            <a:r>
              <a:rPr lang="en-US" sz="1200" dirty="0">
                <a:solidFill>
                  <a:srgbClr val="F58220"/>
                </a:solidFill>
                <a:latin typeface="Gotham-Book"/>
                <a:cs typeface="Gotham-Book"/>
              </a:rPr>
              <a:t>“a “go” decision doesn’t mean </a:t>
            </a:r>
            <a:r>
              <a:rPr lang="en-US" sz="1200" i="1" dirty="0">
                <a:solidFill>
                  <a:srgbClr val="F58220"/>
                </a:solidFill>
                <a:latin typeface="Gotham-Book"/>
                <a:cs typeface="Gotham-Book"/>
              </a:rPr>
              <a:t>build it</a:t>
            </a:r>
            <a:r>
              <a:rPr lang="en-US" sz="1200" dirty="0">
                <a:solidFill>
                  <a:srgbClr val="F58220"/>
                </a:solidFill>
                <a:latin typeface="Gotham-Book"/>
                <a:cs typeface="Gotham-Book"/>
              </a:rPr>
              <a:t>, rather it should be taken as a decision to spend more time validating whether you should build it.”</a:t>
            </a:r>
          </a:p>
        </p:txBody>
      </p:sp>
      <p:sp>
        <p:nvSpPr>
          <p:cNvPr id="5" name="Footer Placeholder 4">
            <a:extLst>
              <a:ext uri="{FF2B5EF4-FFF2-40B4-BE49-F238E27FC236}">
                <a16:creationId xmlns:a16="http://schemas.microsoft.com/office/drawing/2014/main" id="{2E8F8410-B019-12E6-B7FA-0E95CCF7A13C}"/>
              </a:ext>
            </a:extLst>
          </p:cNvPr>
          <p:cNvSpPr txBox="1">
            <a:spLocks/>
          </p:cNvSpPr>
          <p:nvPr/>
        </p:nvSpPr>
        <p:spPr>
          <a:xfrm>
            <a:off x="131563" y="6474088"/>
            <a:ext cx="1743536" cy="342900"/>
          </a:xfrm>
          <a:prstGeom prst="rect">
            <a:avLst/>
          </a:prstGeom>
        </p:spPr>
        <p:txBody>
          <a:bodyPr vert="horz" lIns="91440" tIns="45720" rIns="91440" bIns="45720" rtlCol="0" anchor="ctr"/>
          <a:lstStyle>
            <a:defPPr>
              <a:defRPr lang="en-US"/>
            </a:defPPr>
            <a:lvl1pPr marL="0" algn="l" defTabSz="457200" rtl="0" eaLnBrk="1" latinLnBrk="0" hangingPunct="1">
              <a:defRPr sz="1100" b="0" i="0" kern="1200">
                <a:solidFill>
                  <a:srgbClr val="F58220"/>
                </a:solidFill>
                <a:latin typeface="Gotham-Book"/>
                <a:ea typeface="+mn-ea"/>
                <a:cs typeface="Gotham-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a:solidFill>
                  <a:srgbClr val="C7C7C7"/>
                </a:solidFill>
              </a:rPr>
              <a:t>©  </a:t>
            </a:r>
            <a:r>
              <a:rPr lang="is-IS" sz="1000" dirty="0">
                <a:solidFill>
                  <a:srgbClr val="C7C7C7"/>
                </a:solidFill>
              </a:rPr>
              <a:t>2023</a:t>
            </a:r>
            <a:r>
              <a:rPr lang="en-US" sz="1000" dirty="0">
                <a:solidFill>
                  <a:srgbClr val="C7C7C7"/>
                </a:solidFill>
              </a:rPr>
              <a:t> </a:t>
            </a:r>
            <a:r>
              <a:rPr lang="en-US" sz="1000" dirty="0" err="1">
                <a:solidFill>
                  <a:srgbClr val="C7C7C7"/>
                </a:solidFill>
              </a:rPr>
              <a:t>theProductPath</a:t>
            </a:r>
            <a:endParaRPr lang="en-US" sz="1000" dirty="0">
              <a:solidFill>
                <a:srgbClr val="C7C7C7"/>
              </a:solidFill>
            </a:endParaRPr>
          </a:p>
        </p:txBody>
      </p:sp>
    </p:spTree>
    <p:extLst>
      <p:ext uri="{BB962C8B-B14F-4D97-AF65-F5344CB8AC3E}">
        <p14:creationId xmlns:p14="http://schemas.microsoft.com/office/powerpoint/2010/main" val="3690983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1" y="865894"/>
            <a:ext cx="6029977" cy="459407"/>
          </a:xfrm>
        </p:spPr>
        <p:txBody>
          <a:bodyPr vert="horz" lIns="91440" tIns="45720" rIns="91440" bIns="45720" rtlCol="0" anchor="ctr">
            <a:noAutofit/>
          </a:bodyPr>
          <a:lstStyle/>
          <a:p>
            <a:r>
              <a:rPr lang="en-US" sz="3200" dirty="0">
                <a:solidFill>
                  <a:srgbClr val="F5882C"/>
                </a:solidFill>
                <a:latin typeface="Gotham-Book"/>
                <a:cs typeface="Gotham-Book"/>
              </a:rPr>
              <a:t>Go or No-Go</a:t>
            </a:r>
          </a:p>
        </p:txBody>
      </p:sp>
      <p:sp>
        <p:nvSpPr>
          <p:cNvPr id="9" name="Header Placeholder 5"/>
          <p:cNvSpPr txBox="1">
            <a:spLocks/>
          </p:cNvSpPr>
          <p:nvPr/>
        </p:nvSpPr>
        <p:spPr>
          <a:xfrm>
            <a:off x="1752601" y="448734"/>
            <a:ext cx="6029977" cy="313267"/>
          </a:xfrm>
          <a:prstGeom prst="rect">
            <a:avLst/>
          </a:prstGeom>
        </p:spPr>
        <p:txBody>
          <a:bodyPr/>
          <a:lstStyle>
            <a:defPPr>
              <a:defRPr lang="en-US"/>
            </a:defPPr>
            <a:lvl1pPr>
              <a:defRPr>
                <a:solidFill>
                  <a:srgbClr val="2D92AA"/>
                </a:solidFill>
                <a:latin typeface="Gotham-Book"/>
                <a:cs typeface="Gotham-Book"/>
              </a:defRPr>
            </a:lvl1pPr>
          </a:lstStyle>
          <a:p>
            <a:r>
              <a:rPr lang="en-US" dirty="0"/>
              <a:t>Go/No-Go Assessment Guide</a:t>
            </a:r>
          </a:p>
        </p:txBody>
      </p:sp>
      <p:sp>
        <p:nvSpPr>
          <p:cNvPr id="44" name="Notes Placeholder 2"/>
          <p:cNvSpPr txBox="1">
            <a:spLocks/>
          </p:cNvSpPr>
          <p:nvPr/>
        </p:nvSpPr>
        <p:spPr>
          <a:xfrm>
            <a:off x="6699370" y="1066800"/>
            <a:ext cx="6108458" cy="1514928"/>
          </a:xfrm>
          <a:prstGeom prst="rect">
            <a:avLst/>
          </a:prstGeom>
          <a:ln>
            <a:noFill/>
          </a:ln>
        </p:spPr>
        <p:txBody>
          <a:bodyPr vert="horz" lIns="91440" tIns="45720" rIns="91440" bIns="45720" rtlCol="0"/>
          <a:lst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pPr marL="171450" indent="-171450">
              <a:spcBef>
                <a:spcPts val="12600"/>
              </a:spcBef>
              <a:buFont typeface="Arial"/>
              <a:buChar char="•"/>
              <a:defRPr/>
            </a:pPr>
            <a:endParaRPr lang="en-US" sz="1100" dirty="0">
              <a:solidFill>
                <a:sysClr val="windowText" lastClr="000000"/>
              </a:solidFill>
              <a:latin typeface="Gotham-Book"/>
              <a:cs typeface="Gotham-Book"/>
            </a:endParaRPr>
          </a:p>
        </p:txBody>
      </p:sp>
      <p:cxnSp>
        <p:nvCxnSpPr>
          <p:cNvPr id="26" name="Straight Connector 25"/>
          <p:cNvCxnSpPr/>
          <p:nvPr/>
        </p:nvCxnSpPr>
        <p:spPr>
          <a:xfrm flipH="1">
            <a:off x="10366804" y="2286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10366804" y="32748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10366804" y="51842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10366804" y="60960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10366804" y="80736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10366804" y="100194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10366804" y="90306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10366804" y="70848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10366804" y="426360"/>
            <a:ext cx="301197" cy="0"/>
          </a:xfrm>
          <a:prstGeom prst="line">
            <a:avLst/>
          </a:prstGeom>
          <a:ln w="38100">
            <a:solidFill>
              <a:srgbClr val="C7C7C7"/>
            </a:solidFill>
            <a:tailEnd type="none"/>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9753600" y="1154341"/>
            <a:ext cx="927469" cy="412147"/>
            <a:chOff x="8229599" y="654653"/>
            <a:chExt cx="927469" cy="412147"/>
          </a:xfrm>
        </p:grpSpPr>
        <p:sp>
          <p:nvSpPr>
            <p:cNvPr id="36" name="Header Placeholder 5"/>
            <p:cNvSpPr txBox="1">
              <a:spLocks/>
            </p:cNvSpPr>
            <p:nvPr/>
          </p:nvSpPr>
          <p:spPr>
            <a:xfrm>
              <a:off x="8229599" y="753533"/>
              <a:ext cx="613204" cy="313267"/>
            </a:xfrm>
            <a:prstGeom prst="rect">
              <a:avLst/>
            </a:prstGeom>
            <a:ln>
              <a:noFill/>
            </a:ln>
          </p:spPr>
          <p:txBody>
            <a:bodyPr vert="horz" lIns="91440" tIns="45720" rIns="91440" bIns="45720" rtlCol="0"/>
            <a:lstStyle>
              <a:defPPr>
                <a:defRPr lang="en-US"/>
              </a:defPPr>
              <a:lvl1pPr marL="0" algn="l" defTabSz="457200" rtl="0" eaLnBrk="1" latinLnBrk="0" hangingPunct="1">
                <a:spcBef>
                  <a:spcPts val="1200"/>
                </a:spcBef>
                <a:defRPr sz="1800" b="0" i="0" kern="1200">
                  <a:solidFill>
                    <a:srgbClr val="F58220"/>
                  </a:solidFill>
                  <a:latin typeface="Gotham-Book"/>
                  <a:ea typeface="+mn-ea"/>
                  <a:cs typeface="Gotham-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solidFill>
                    <a:srgbClr val="2D92AA"/>
                  </a:solidFill>
                </a:rPr>
                <a:t>10</a:t>
              </a:r>
            </a:p>
          </p:txBody>
        </p:sp>
        <p:cxnSp>
          <p:nvCxnSpPr>
            <p:cNvPr id="37" name="Straight Connector 36"/>
            <p:cNvCxnSpPr/>
            <p:nvPr/>
          </p:nvCxnSpPr>
          <p:spPr>
            <a:xfrm flipH="1">
              <a:off x="8305800" y="654653"/>
              <a:ext cx="851268" cy="0"/>
            </a:xfrm>
            <a:prstGeom prst="line">
              <a:avLst/>
            </a:prstGeom>
            <a:ln w="127000" cmpd="sng">
              <a:solidFill>
                <a:srgbClr val="2D92AA"/>
              </a:solidFill>
              <a:tailEnd type="none"/>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1828801" y="3370888"/>
            <a:ext cx="8458199" cy="3111611"/>
            <a:chOff x="589751" y="2043554"/>
            <a:chExt cx="8396466" cy="4384918"/>
          </a:xfrm>
        </p:grpSpPr>
        <p:sp>
          <p:nvSpPr>
            <p:cNvPr id="48" name="Text Placeholder 2"/>
            <p:cNvSpPr txBox="1">
              <a:spLocks/>
            </p:cNvSpPr>
            <p:nvPr/>
          </p:nvSpPr>
          <p:spPr>
            <a:xfrm>
              <a:off x="589751" y="2043554"/>
              <a:ext cx="6051508" cy="4384918"/>
            </a:xfrm>
            <a:prstGeom prst="rect">
              <a:avLst/>
            </a:prstGeom>
          </p:spPr>
          <p:txBody>
            <a:bodyPr tIns="9144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1100" dirty="0">
                  <a:solidFill>
                    <a:srgbClr val="2D92AA"/>
                  </a:solidFill>
                  <a:latin typeface="Gotham-Book"/>
                  <a:cs typeface="Gotham-Book"/>
                </a:rPr>
                <a:t>Build your problem hypothesis from your first 2 answers, then validate</a:t>
              </a:r>
            </a:p>
            <a:p>
              <a:pPr marL="0" indent="0">
                <a:spcBef>
                  <a:spcPts val="3300"/>
                </a:spcBef>
                <a:spcAft>
                  <a:spcPts val="600"/>
                </a:spcAft>
                <a:buNone/>
              </a:pPr>
              <a:r>
                <a:rPr lang="en-US" sz="1100" dirty="0">
                  <a:solidFill>
                    <a:srgbClr val="2D92AA"/>
                  </a:solidFill>
                  <a:latin typeface="Gotham-Book"/>
                  <a:cs typeface="Gotham-Book"/>
                </a:rPr>
                <a:t>Validate your early market size and user assumptions</a:t>
              </a:r>
            </a:p>
            <a:p>
              <a:pPr marL="0" indent="0">
                <a:spcBef>
                  <a:spcPts val="4000"/>
                </a:spcBef>
                <a:buNone/>
              </a:pPr>
              <a:r>
                <a:rPr lang="en-US" sz="1100" dirty="0">
                  <a:solidFill>
                    <a:srgbClr val="2D92AA"/>
                  </a:solidFill>
                  <a:latin typeface="Gotham-Book"/>
                  <a:cs typeface="Gotham-Book"/>
                </a:rPr>
                <a:t>Explore any weaknesses in your current org. &amp; create a plan to address them</a:t>
              </a:r>
            </a:p>
            <a:p>
              <a:pPr marL="0" indent="0">
                <a:spcBef>
                  <a:spcPts val="2200"/>
                </a:spcBef>
                <a:buNone/>
              </a:pPr>
              <a:r>
                <a:rPr lang="en-US" sz="1100" dirty="0">
                  <a:solidFill>
                    <a:srgbClr val="2D92AA"/>
                  </a:solidFill>
                  <a:latin typeface="Gotham-Book"/>
                  <a:cs typeface="Gotham-Book"/>
                </a:rPr>
                <a:t>Review the competitive threats and prepare your team for objections and roadblocks</a:t>
              </a:r>
            </a:p>
            <a:p>
              <a:pPr marL="0" indent="0">
                <a:spcBef>
                  <a:spcPts val="2000"/>
                </a:spcBef>
                <a:buNone/>
              </a:pPr>
              <a:r>
                <a:rPr lang="en-US" sz="1100" dirty="0">
                  <a:solidFill>
                    <a:srgbClr val="2D92AA"/>
                  </a:solidFill>
                  <a:latin typeface="Gotham-Book"/>
                  <a:cs typeface="Gotham-Book"/>
                </a:rPr>
                <a:t>Start outlining your solution to ensure everyone is on the same page</a:t>
              </a:r>
            </a:p>
            <a:p>
              <a:pPr marL="0" indent="0">
                <a:spcBef>
                  <a:spcPts val="2100"/>
                </a:spcBef>
                <a:buNone/>
              </a:pPr>
              <a:r>
                <a:rPr lang="en-US" sz="1100" dirty="0">
                  <a:solidFill>
                    <a:srgbClr val="2D92AA"/>
                  </a:solidFill>
                  <a:latin typeface="Gotham-Book"/>
                  <a:cs typeface="Gotham-Book"/>
                </a:rPr>
                <a:t>Determine the actual revenue potential</a:t>
              </a:r>
            </a:p>
          </p:txBody>
        </p:sp>
        <p:sp>
          <p:nvSpPr>
            <p:cNvPr id="49" name="Pentagon 48"/>
            <p:cNvSpPr/>
            <p:nvPr/>
          </p:nvSpPr>
          <p:spPr>
            <a:xfrm>
              <a:off x="6762220" y="2053064"/>
              <a:ext cx="332901" cy="394527"/>
            </a:xfrm>
            <a:prstGeom prst="homePlate">
              <a:avLst/>
            </a:prstGeom>
            <a:solidFill>
              <a:srgbClr val="FFFFFF"/>
            </a:solidFill>
            <a:ln>
              <a:solidFill>
                <a:srgbClr val="F5822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200" dirty="0">
                <a:latin typeface="Gotham-Book"/>
                <a:cs typeface="Gotham-Book"/>
              </a:endParaRPr>
            </a:p>
          </p:txBody>
        </p:sp>
        <p:sp>
          <p:nvSpPr>
            <p:cNvPr id="50" name="Rounded Rectangle 49"/>
            <p:cNvSpPr/>
            <p:nvPr/>
          </p:nvSpPr>
          <p:spPr>
            <a:xfrm>
              <a:off x="7170767" y="2053064"/>
              <a:ext cx="1815450" cy="394527"/>
            </a:xfrm>
            <a:prstGeom prst="round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r>
                <a:rPr lang="en-US" sz="1100" dirty="0">
                  <a:latin typeface="Gotham-Book"/>
                  <a:cs typeface="Gotham-Book"/>
                </a:rPr>
                <a:t>Problem validation</a:t>
              </a:r>
            </a:p>
          </p:txBody>
        </p:sp>
        <p:sp>
          <p:nvSpPr>
            <p:cNvPr id="51" name="Pentagon 50"/>
            <p:cNvSpPr/>
            <p:nvPr/>
          </p:nvSpPr>
          <p:spPr>
            <a:xfrm>
              <a:off x="6762220" y="2628372"/>
              <a:ext cx="332901" cy="394527"/>
            </a:xfrm>
            <a:prstGeom prst="homePlate">
              <a:avLst/>
            </a:prstGeom>
            <a:solidFill>
              <a:srgbClr val="FFFFFF"/>
            </a:solidFill>
            <a:ln>
              <a:solidFill>
                <a:srgbClr val="F5822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200" dirty="0">
                <a:latin typeface="Gotham-Book"/>
                <a:cs typeface="Gotham-Book"/>
              </a:endParaRPr>
            </a:p>
          </p:txBody>
        </p:sp>
        <p:sp>
          <p:nvSpPr>
            <p:cNvPr id="52" name="Rounded Rectangle 51"/>
            <p:cNvSpPr/>
            <p:nvPr/>
          </p:nvSpPr>
          <p:spPr>
            <a:xfrm>
              <a:off x="7170766" y="2628372"/>
              <a:ext cx="1815450" cy="394527"/>
            </a:xfrm>
            <a:prstGeom prst="round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r>
                <a:rPr lang="en-US" sz="1100" dirty="0">
                  <a:latin typeface="Gotham-Book"/>
                  <a:cs typeface="Gotham-Book"/>
                </a:rPr>
                <a:t>Market segmentation</a:t>
              </a:r>
            </a:p>
          </p:txBody>
        </p:sp>
        <p:sp>
          <p:nvSpPr>
            <p:cNvPr id="53" name="Pentagon 52"/>
            <p:cNvSpPr/>
            <p:nvPr/>
          </p:nvSpPr>
          <p:spPr>
            <a:xfrm>
              <a:off x="6762220" y="3150641"/>
              <a:ext cx="332901" cy="394527"/>
            </a:xfrm>
            <a:prstGeom prst="homePlate">
              <a:avLst/>
            </a:prstGeom>
            <a:solidFill>
              <a:srgbClr val="FFFFFF"/>
            </a:solidFill>
            <a:ln>
              <a:solidFill>
                <a:srgbClr val="F5822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200" dirty="0">
                <a:latin typeface="Gotham-Book"/>
                <a:cs typeface="Gotham-Book"/>
              </a:endParaRPr>
            </a:p>
          </p:txBody>
        </p:sp>
        <p:sp>
          <p:nvSpPr>
            <p:cNvPr id="54" name="Rounded Rectangle 53"/>
            <p:cNvSpPr/>
            <p:nvPr/>
          </p:nvSpPr>
          <p:spPr>
            <a:xfrm>
              <a:off x="7170766" y="3150641"/>
              <a:ext cx="1815450" cy="394527"/>
            </a:xfrm>
            <a:prstGeom prst="round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r>
                <a:rPr lang="en-US" sz="1100" dirty="0">
                  <a:latin typeface="Gotham-Book"/>
                  <a:cs typeface="Gotham-Book"/>
                </a:rPr>
                <a:t>User &amp; buyer personas</a:t>
              </a:r>
            </a:p>
          </p:txBody>
        </p:sp>
        <p:sp>
          <p:nvSpPr>
            <p:cNvPr id="55" name="Pentagon 54"/>
            <p:cNvSpPr/>
            <p:nvPr/>
          </p:nvSpPr>
          <p:spPr>
            <a:xfrm>
              <a:off x="6762220" y="3870353"/>
              <a:ext cx="332901" cy="394527"/>
            </a:xfrm>
            <a:prstGeom prst="homePlate">
              <a:avLst/>
            </a:prstGeom>
            <a:solidFill>
              <a:srgbClr val="FFFFFF"/>
            </a:solidFill>
            <a:ln>
              <a:solidFill>
                <a:srgbClr val="F5822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200" dirty="0">
                <a:latin typeface="Gotham-Book"/>
                <a:cs typeface="Gotham-Book"/>
              </a:endParaRPr>
            </a:p>
          </p:txBody>
        </p:sp>
        <p:sp>
          <p:nvSpPr>
            <p:cNvPr id="56" name="Rounded Rectangle 55"/>
            <p:cNvSpPr/>
            <p:nvPr/>
          </p:nvSpPr>
          <p:spPr>
            <a:xfrm>
              <a:off x="7170766" y="3870353"/>
              <a:ext cx="1815450" cy="394527"/>
            </a:xfrm>
            <a:prstGeom prst="round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r>
                <a:rPr lang="en-US" sz="1100" dirty="0">
                  <a:latin typeface="Gotham-Book"/>
                  <a:cs typeface="Gotham-Book"/>
                </a:rPr>
                <a:t>Recruiting talent</a:t>
              </a:r>
            </a:p>
          </p:txBody>
        </p:sp>
        <p:sp>
          <p:nvSpPr>
            <p:cNvPr id="57" name="Pentagon 56"/>
            <p:cNvSpPr/>
            <p:nvPr/>
          </p:nvSpPr>
          <p:spPr>
            <a:xfrm>
              <a:off x="6762220" y="4622027"/>
              <a:ext cx="332901" cy="394527"/>
            </a:xfrm>
            <a:prstGeom prst="homePlate">
              <a:avLst/>
            </a:prstGeom>
            <a:solidFill>
              <a:srgbClr val="FFFFFF"/>
            </a:solidFill>
            <a:ln>
              <a:solidFill>
                <a:srgbClr val="F5822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200" dirty="0">
                <a:latin typeface="Gotham-Book"/>
                <a:cs typeface="Gotham-Book"/>
              </a:endParaRPr>
            </a:p>
          </p:txBody>
        </p:sp>
        <p:sp>
          <p:nvSpPr>
            <p:cNvPr id="58" name="Rounded Rectangle 57"/>
            <p:cNvSpPr/>
            <p:nvPr/>
          </p:nvSpPr>
          <p:spPr>
            <a:xfrm>
              <a:off x="7170766" y="4622027"/>
              <a:ext cx="1815450" cy="394527"/>
            </a:xfrm>
            <a:prstGeom prst="round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r>
                <a:rPr lang="en-US" sz="1100" dirty="0">
                  <a:latin typeface="Gotham-Book"/>
                  <a:cs typeface="Gotham-Book"/>
                </a:rPr>
                <a:t>Competitive analysis</a:t>
              </a:r>
            </a:p>
          </p:txBody>
        </p:sp>
        <p:sp>
          <p:nvSpPr>
            <p:cNvPr id="59" name="Pentagon 58"/>
            <p:cNvSpPr/>
            <p:nvPr/>
          </p:nvSpPr>
          <p:spPr>
            <a:xfrm>
              <a:off x="6762220" y="5274521"/>
              <a:ext cx="332901" cy="394527"/>
            </a:xfrm>
            <a:prstGeom prst="homePlate">
              <a:avLst/>
            </a:prstGeom>
            <a:solidFill>
              <a:srgbClr val="FFFFFF"/>
            </a:solidFill>
            <a:ln>
              <a:solidFill>
                <a:srgbClr val="F5822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200" dirty="0">
                <a:latin typeface="Gotham-Book"/>
                <a:cs typeface="Gotham-Book"/>
              </a:endParaRPr>
            </a:p>
          </p:txBody>
        </p:sp>
        <p:sp>
          <p:nvSpPr>
            <p:cNvPr id="60" name="Rounded Rectangle 59"/>
            <p:cNvSpPr/>
            <p:nvPr/>
          </p:nvSpPr>
          <p:spPr>
            <a:xfrm>
              <a:off x="7170766" y="5274521"/>
              <a:ext cx="1815450" cy="394527"/>
            </a:xfrm>
            <a:prstGeom prst="round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r>
                <a:rPr lang="en-US" sz="1100" dirty="0">
                  <a:latin typeface="Gotham-Book"/>
                  <a:cs typeface="Gotham-Book"/>
                </a:rPr>
                <a:t>Solution validation</a:t>
              </a:r>
            </a:p>
          </p:txBody>
        </p:sp>
        <p:cxnSp>
          <p:nvCxnSpPr>
            <p:cNvPr id="61" name="Straight Connector 60"/>
            <p:cNvCxnSpPr/>
            <p:nvPr/>
          </p:nvCxnSpPr>
          <p:spPr>
            <a:xfrm>
              <a:off x="691840" y="2537991"/>
              <a:ext cx="5949418" cy="0"/>
            </a:xfrm>
            <a:prstGeom prst="line">
              <a:avLst/>
            </a:prstGeom>
            <a:ln w="9525" cmpd="sng">
              <a:solidFill>
                <a:srgbClr val="2D92AA"/>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91840" y="3659751"/>
              <a:ext cx="5949418" cy="0"/>
            </a:xfrm>
            <a:prstGeom prst="line">
              <a:avLst/>
            </a:prstGeom>
            <a:ln w="9525" cmpd="sng">
              <a:solidFill>
                <a:srgbClr val="2D92AA"/>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691840" y="4406943"/>
              <a:ext cx="5949418" cy="0"/>
            </a:xfrm>
            <a:prstGeom prst="line">
              <a:avLst/>
            </a:prstGeom>
            <a:ln w="9525" cmpd="sng">
              <a:solidFill>
                <a:srgbClr val="2D92AA"/>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91840" y="5180080"/>
              <a:ext cx="5949418" cy="0"/>
            </a:xfrm>
            <a:prstGeom prst="line">
              <a:avLst/>
            </a:prstGeom>
            <a:ln w="9525" cmpd="sng">
              <a:solidFill>
                <a:srgbClr val="2D92AA"/>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691840" y="5816446"/>
              <a:ext cx="5949418" cy="0"/>
            </a:xfrm>
            <a:prstGeom prst="line">
              <a:avLst/>
            </a:prstGeom>
            <a:ln w="9525" cmpd="sng">
              <a:solidFill>
                <a:srgbClr val="2D92AA"/>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66" name="Pentagon 65"/>
            <p:cNvSpPr/>
            <p:nvPr/>
          </p:nvSpPr>
          <p:spPr>
            <a:xfrm>
              <a:off x="6762220" y="5882545"/>
              <a:ext cx="332901" cy="394527"/>
            </a:xfrm>
            <a:prstGeom prst="homePlate">
              <a:avLst/>
            </a:prstGeom>
            <a:solidFill>
              <a:srgbClr val="FFFFFF"/>
            </a:solidFill>
            <a:ln>
              <a:solidFill>
                <a:srgbClr val="F5822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200" dirty="0">
                <a:latin typeface="Gotham-Book"/>
                <a:cs typeface="Gotham-Book"/>
              </a:endParaRPr>
            </a:p>
          </p:txBody>
        </p:sp>
        <p:sp>
          <p:nvSpPr>
            <p:cNvPr id="67" name="Rounded Rectangle 66"/>
            <p:cNvSpPr/>
            <p:nvPr/>
          </p:nvSpPr>
          <p:spPr>
            <a:xfrm>
              <a:off x="7170766" y="5882545"/>
              <a:ext cx="1815450" cy="394527"/>
            </a:xfrm>
            <a:prstGeom prst="round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r>
                <a:rPr lang="en-US" sz="1100" dirty="0">
                  <a:latin typeface="Gotham-Book"/>
                  <a:cs typeface="Gotham-Book"/>
                </a:rPr>
                <a:t>Revenue model</a:t>
              </a:r>
            </a:p>
          </p:txBody>
        </p:sp>
      </p:grpSp>
      <p:sp>
        <p:nvSpPr>
          <p:cNvPr id="86" name="Notes Placeholder 2"/>
          <p:cNvSpPr txBox="1">
            <a:spLocks/>
          </p:cNvSpPr>
          <p:nvPr/>
        </p:nvSpPr>
        <p:spPr>
          <a:xfrm>
            <a:off x="1752600" y="2506322"/>
            <a:ext cx="8534399" cy="714091"/>
          </a:xfrm>
          <a:prstGeom prst="rect">
            <a:avLst/>
          </a:prstGeom>
        </p:spPr>
        <p:txBody>
          <a:bodyPr/>
          <a:lstStyle/>
          <a:p>
            <a:pPr>
              <a:spcAft>
                <a:spcPts val="300"/>
              </a:spcAft>
            </a:pPr>
            <a:r>
              <a:rPr lang="en-US" sz="1600" dirty="0">
                <a:solidFill>
                  <a:srgbClr val="323C53"/>
                </a:solidFill>
                <a:latin typeface="Gotham-Medium"/>
                <a:cs typeface="Gotham-Medium"/>
              </a:rPr>
              <a:t>What comes next?</a:t>
            </a:r>
          </a:p>
          <a:p>
            <a:pPr lvl="0"/>
            <a:r>
              <a:rPr lang="en-US" sz="1200" dirty="0">
                <a:solidFill>
                  <a:srgbClr val="000000"/>
                </a:solidFill>
                <a:latin typeface="Gotham-Book"/>
                <a:cs typeface="Gotham-Book"/>
              </a:rPr>
              <a:t>Invariably, in the answers captured here, you will have developed a good set of assumptions that can be validated. </a:t>
            </a:r>
            <a:br>
              <a:rPr lang="en-US" sz="1200" dirty="0">
                <a:solidFill>
                  <a:srgbClr val="000000"/>
                </a:solidFill>
                <a:latin typeface="Gotham-Book"/>
                <a:cs typeface="Gotham-Book"/>
              </a:rPr>
            </a:br>
            <a:r>
              <a:rPr lang="en-US" sz="1200" dirty="0">
                <a:solidFill>
                  <a:srgbClr val="000000"/>
                </a:solidFill>
                <a:latin typeface="Gotham-Book"/>
                <a:cs typeface="Gotham-Book"/>
              </a:rPr>
              <a:t>Explore these options for how you might choose to proceed.</a:t>
            </a:r>
          </a:p>
        </p:txBody>
      </p:sp>
      <p:sp>
        <p:nvSpPr>
          <p:cNvPr id="3" name="Footer Placeholder 4">
            <a:extLst>
              <a:ext uri="{FF2B5EF4-FFF2-40B4-BE49-F238E27FC236}">
                <a16:creationId xmlns:a16="http://schemas.microsoft.com/office/drawing/2014/main" id="{42BEB2ED-8259-7F68-4348-BF10E72AC8C6}"/>
              </a:ext>
            </a:extLst>
          </p:cNvPr>
          <p:cNvSpPr txBox="1">
            <a:spLocks/>
          </p:cNvSpPr>
          <p:nvPr/>
        </p:nvSpPr>
        <p:spPr>
          <a:xfrm>
            <a:off x="131563" y="6474088"/>
            <a:ext cx="1743536" cy="342900"/>
          </a:xfrm>
          <a:prstGeom prst="rect">
            <a:avLst/>
          </a:prstGeom>
        </p:spPr>
        <p:txBody>
          <a:bodyPr vert="horz" lIns="91440" tIns="45720" rIns="91440" bIns="45720" rtlCol="0" anchor="ctr"/>
          <a:lstStyle>
            <a:defPPr>
              <a:defRPr lang="en-US"/>
            </a:defPPr>
            <a:lvl1pPr marL="0" algn="l" defTabSz="457200" rtl="0" eaLnBrk="1" latinLnBrk="0" hangingPunct="1">
              <a:defRPr sz="1100" b="0" i="0" kern="1200">
                <a:solidFill>
                  <a:srgbClr val="F58220"/>
                </a:solidFill>
                <a:latin typeface="Gotham-Book"/>
                <a:ea typeface="+mn-ea"/>
                <a:cs typeface="Gotham-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a:solidFill>
                  <a:srgbClr val="C7C7C7"/>
                </a:solidFill>
              </a:rPr>
              <a:t>©  </a:t>
            </a:r>
            <a:r>
              <a:rPr lang="is-IS" sz="1000" dirty="0">
                <a:solidFill>
                  <a:srgbClr val="C7C7C7"/>
                </a:solidFill>
              </a:rPr>
              <a:t>2023</a:t>
            </a:r>
            <a:r>
              <a:rPr lang="en-US" sz="1000" dirty="0">
                <a:solidFill>
                  <a:srgbClr val="C7C7C7"/>
                </a:solidFill>
              </a:rPr>
              <a:t> </a:t>
            </a:r>
            <a:r>
              <a:rPr lang="en-US" sz="1000" dirty="0" err="1">
                <a:solidFill>
                  <a:srgbClr val="C7C7C7"/>
                </a:solidFill>
              </a:rPr>
              <a:t>theProductPath</a:t>
            </a:r>
            <a:endParaRPr lang="en-US" sz="1000" dirty="0">
              <a:solidFill>
                <a:srgbClr val="C7C7C7"/>
              </a:solidFill>
            </a:endParaRPr>
          </a:p>
        </p:txBody>
      </p:sp>
    </p:spTree>
    <p:extLst>
      <p:ext uri="{BB962C8B-B14F-4D97-AF65-F5344CB8AC3E}">
        <p14:creationId xmlns:p14="http://schemas.microsoft.com/office/powerpoint/2010/main" val="678292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2D92AA"/>
        </a:solidFill>
        <a:effectLst/>
      </p:bgPr>
    </p:bg>
    <p:spTree>
      <p:nvGrpSpPr>
        <p:cNvPr id="1" name=""/>
        <p:cNvGrpSpPr/>
        <p:nvPr/>
      </p:nvGrpSpPr>
      <p:grpSpPr>
        <a:xfrm>
          <a:off x="0" y="0"/>
          <a:ext cx="0" cy="0"/>
          <a:chOff x="0" y="0"/>
          <a:chExt cx="0" cy="0"/>
        </a:xfrm>
      </p:grpSpPr>
      <p:sp>
        <p:nvSpPr>
          <p:cNvPr id="6" name="Rounded Rectangle 5"/>
          <p:cNvSpPr/>
          <p:nvPr/>
        </p:nvSpPr>
        <p:spPr>
          <a:xfrm>
            <a:off x="4606638" y="1371600"/>
            <a:ext cx="2216727" cy="2133600"/>
          </a:xfrm>
          <a:prstGeom prst="roundRect">
            <a:avLst>
              <a:gd name="adj" fmla="val 42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400" dirty="0"/>
          </a:p>
        </p:txBody>
      </p:sp>
      <p:sp>
        <p:nvSpPr>
          <p:cNvPr id="3" name="Title 2"/>
          <p:cNvSpPr>
            <a:spLocks noGrp="1"/>
          </p:cNvSpPr>
          <p:nvPr>
            <p:ph type="ctrTitle"/>
          </p:nvPr>
        </p:nvSpPr>
        <p:spPr>
          <a:xfrm>
            <a:off x="4368665" y="3241876"/>
            <a:ext cx="5707738" cy="1845490"/>
          </a:xfrm>
        </p:spPr>
        <p:txBody>
          <a:bodyPr/>
          <a:lstStyle/>
          <a:p>
            <a:r>
              <a:rPr lang="en-US" sz="4400" dirty="0">
                <a:solidFill>
                  <a:schemeClr val="bg1"/>
                </a:solidFill>
                <a:latin typeface="Gotham-Book"/>
                <a:cs typeface="Gotham-Book"/>
              </a:rPr>
              <a:t>Full Reference Example</a:t>
            </a:r>
          </a:p>
        </p:txBody>
      </p:sp>
      <p:sp>
        <p:nvSpPr>
          <p:cNvPr id="4" name="Subtitle 3"/>
          <p:cNvSpPr>
            <a:spLocks noGrp="1"/>
          </p:cNvSpPr>
          <p:nvPr>
            <p:ph type="subTitle" idx="1"/>
          </p:nvPr>
        </p:nvSpPr>
        <p:spPr>
          <a:xfrm>
            <a:off x="4495986" y="5315857"/>
            <a:ext cx="6939799" cy="1161143"/>
          </a:xfrm>
        </p:spPr>
        <p:txBody>
          <a:bodyPr/>
          <a:lstStyle/>
          <a:p>
            <a:pPr algn="l"/>
            <a:r>
              <a:rPr lang="en-US" dirty="0">
                <a:solidFill>
                  <a:schemeClr val="bg1"/>
                </a:solidFill>
                <a:latin typeface="Gotham-Book"/>
                <a:cs typeface="Gotham-Book"/>
              </a:rPr>
              <a:t>A simple example that shows how a completed Assessment looks and behaves in the Multi-Tool</a:t>
            </a:r>
          </a:p>
        </p:txBody>
      </p:sp>
      <p:pic>
        <p:nvPicPr>
          <p:cNvPr id="2" name="Picture 1" descr="PowerPoint-logo.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829494" y="1559480"/>
            <a:ext cx="1799907" cy="1799907"/>
          </a:xfrm>
          <a:prstGeom prst="rect">
            <a:avLst/>
          </a:prstGeom>
        </p:spPr>
      </p:pic>
      <p:sp>
        <p:nvSpPr>
          <p:cNvPr id="7" name="Footer Placeholder 4"/>
          <p:cNvSpPr txBox="1">
            <a:spLocks/>
          </p:cNvSpPr>
          <p:nvPr/>
        </p:nvSpPr>
        <p:spPr>
          <a:xfrm>
            <a:off x="10404920" y="6476999"/>
            <a:ext cx="1736926" cy="342900"/>
          </a:xfrm>
          <a:prstGeom prst="rect">
            <a:avLst/>
          </a:prstGeom>
        </p:spPr>
        <p:txBody>
          <a:bodyPr vert="horz" lIns="91440" tIns="45720" rIns="91440" bIns="45720" rtlCol="0" anchor="ctr"/>
          <a:lstStyle>
            <a:defPPr>
              <a:defRPr lang="en-US"/>
            </a:defPPr>
            <a:lvl1pPr marL="0" algn="l" defTabSz="457200" rtl="0" eaLnBrk="1" latinLnBrk="0" hangingPunct="1">
              <a:defRPr sz="1100" b="0" i="0" kern="1200">
                <a:solidFill>
                  <a:srgbClr val="F58220"/>
                </a:solidFill>
                <a:latin typeface="Gotham-Book"/>
                <a:ea typeface="+mn-ea"/>
                <a:cs typeface="Gotham-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a:solidFill>
                  <a:srgbClr val="C7C7C7"/>
                </a:solidFill>
              </a:rPr>
              <a:t>©  </a:t>
            </a:r>
            <a:r>
              <a:rPr lang="is-IS" sz="1000" dirty="0">
                <a:solidFill>
                  <a:srgbClr val="C7C7C7"/>
                </a:solidFill>
              </a:rPr>
              <a:t>2023</a:t>
            </a:r>
            <a:r>
              <a:rPr lang="en-US" sz="1000" dirty="0">
                <a:solidFill>
                  <a:srgbClr val="C7C7C7"/>
                </a:solidFill>
              </a:rPr>
              <a:t> </a:t>
            </a:r>
            <a:r>
              <a:rPr lang="en-US" sz="1000" dirty="0" err="1">
                <a:solidFill>
                  <a:srgbClr val="C7C7C7"/>
                </a:solidFill>
              </a:rPr>
              <a:t>theProductPath</a:t>
            </a:r>
            <a:r>
              <a:rPr lang="en-US" sz="1000" dirty="0">
                <a:solidFill>
                  <a:srgbClr val="C7C7C7"/>
                </a:solidFill>
              </a:rPr>
              <a:t> </a:t>
            </a:r>
          </a:p>
        </p:txBody>
      </p:sp>
    </p:spTree>
    <p:extLst>
      <p:ext uri="{BB962C8B-B14F-4D97-AF65-F5344CB8AC3E}">
        <p14:creationId xmlns:p14="http://schemas.microsoft.com/office/powerpoint/2010/main" val="1319950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a:t>December 31, 20XX</a:t>
            </a:r>
          </a:p>
        </p:txBody>
      </p:sp>
      <p:sp>
        <p:nvSpPr>
          <p:cNvPr id="5" name="Text Placeholder 4"/>
          <p:cNvSpPr>
            <a:spLocks noGrp="1"/>
          </p:cNvSpPr>
          <p:nvPr>
            <p:ph type="body" sz="quarter" idx="10"/>
          </p:nvPr>
        </p:nvSpPr>
        <p:spPr>
          <a:xfrm>
            <a:off x="3925512" y="3513668"/>
            <a:ext cx="7609416" cy="1407583"/>
          </a:xfrm>
        </p:spPr>
        <p:txBody>
          <a:bodyPr>
            <a:normAutofit/>
          </a:bodyPr>
          <a:lstStyle/>
          <a:p>
            <a:r>
              <a:rPr lang="en-US" sz="4400" dirty="0"/>
              <a:t>Guide to Finding a </a:t>
            </a:r>
            <a:br>
              <a:rPr lang="en-US" sz="4400" dirty="0"/>
            </a:br>
            <a:r>
              <a:rPr lang="en-US" sz="4400" dirty="0"/>
              <a:t>Software Developer</a:t>
            </a:r>
          </a:p>
        </p:txBody>
      </p:sp>
      <p:pic>
        <p:nvPicPr>
          <p:cNvPr id="3" name="Picture 2"/>
          <p:cNvPicPr>
            <a:picLocks noChangeAspect="1"/>
          </p:cNvPicPr>
          <p:nvPr/>
        </p:nvPicPr>
        <p:blipFill>
          <a:blip r:embed="rId3"/>
          <a:stretch>
            <a:fillRect/>
          </a:stretch>
        </p:blipFill>
        <p:spPr>
          <a:xfrm>
            <a:off x="2015674" y="566521"/>
            <a:ext cx="7594600" cy="1384300"/>
          </a:xfrm>
          <a:prstGeom prst="rect">
            <a:avLst/>
          </a:prstGeom>
        </p:spPr>
      </p:pic>
      <p:sp>
        <p:nvSpPr>
          <p:cNvPr id="6" name="Rectangle 5"/>
          <p:cNvSpPr/>
          <p:nvPr/>
        </p:nvSpPr>
        <p:spPr>
          <a:xfrm>
            <a:off x="10668" y="4904"/>
            <a:ext cx="12170664" cy="6853097"/>
          </a:xfrm>
          <a:prstGeom prst="rect">
            <a:avLst/>
          </a:prstGeom>
          <a:noFill/>
          <a:ln w="28575">
            <a:solidFill>
              <a:srgbClr val="323C5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400" dirty="0"/>
          </a:p>
        </p:txBody>
      </p:sp>
    </p:spTree>
    <p:extLst>
      <p:ext uri="{BB962C8B-B14F-4D97-AF65-F5344CB8AC3E}">
        <p14:creationId xmlns:p14="http://schemas.microsoft.com/office/powerpoint/2010/main" val="13504021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Puzzle_orang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840546" y="1530476"/>
            <a:ext cx="510773" cy="510773"/>
          </a:xfrm>
          <a:prstGeom prst="rect">
            <a:avLst/>
          </a:prstGeom>
        </p:spPr>
      </p:pic>
      <p:grpSp>
        <p:nvGrpSpPr>
          <p:cNvPr id="27" name="Group 26"/>
          <p:cNvGrpSpPr/>
          <p:nvPr/>
        </p:nvGrpSpPr>
        <p:grpSpPr>
          <a:xfrm>
            <a:off x="5963102" y="2049248"/>
            <a:ext cx="236753" cy="236753"/>
            <a:chOff x="958427" y="1878599"/>
            <a:chExt cx="502509" cy="502509"/>
          </a:xfrm>
        </p:grpSpPr>
        <p:sp>
          <p:nvSpPr>
            <p:cNvPr id="28" name="Oval 27"/>
            <p:cNvSpPr/>
            <p:nvPr/>
          </p:nvSpPr>
          <p:spPr>
            <a:xfrm>
              <a:off x="958427" y="1878599"/>
              <a:ext cx="502509" cy="502509"/>
            </a:xfrm>
            <a:prstGeom prst="ellipse">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sp>
          <p:nvSpPr>
            <p:cNvPr id="29" name="Oval 28"/>
            <p:cNvSpPr/>
            <p:nvPr/>
          </p:nvSpPr>
          <p:spPr>
            <a:xfrm>
              <a:off x="1043183" y="1963357"/>
              <a:ext cx="343220" cy="3432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grpSp>
      <p:sp>
        <p:nvSpPr>
          <p:cNvPr id="8" name="Text Placeholder 7"/>
          <p:cNvSpPr>
            <a:spLocks noGrp="1"/>
          </p:cNvSpPr>
          <p:nvPr>
            <p:ph type="body" sz="quarter" idx="13"/>
          </p:nvPr>
        </p:nvSpPr>
        <p:spPr>
          <a:xfrm>
            <a:off x="267707" y="1230537"/>
            <a:ext cx="3212689" cy="5411787"/>
          </a:xfrm>
        </p:spPr>
        <p:txBody>
          <a:bodyPr/>
          <a:lstStyle/>
          <a:p>
            <a:pPr marL="0" indent="0">
              <a:buNone/>
            </a:pPr>
            <a:r>
              <a:rPr lang="en-US" dirty="0">
                <a:solidFill>
                  <a:schemeClr val="bg1"/>
                </a:solidFill>
              </a:rPr>
              <a:t>There are people who have their own ideas for new websites and/or mobile products but who lack any under-standing of what it takes to build them and therefore don’t know where to begin.</a:t>
            </a:r>
          </a:p>
        </p:txBody>
      </p:sp>
      <p:sp>
        <p:nvSpPr>
          <p:cNvPr id="3" name="Title 2"/>
          <p:cNvSpPr>
            <a:spLocks noGrp="1"/>
          </p:cNvSpPr>
          <p:nvPr>
            <p:ph type="title"/>
          </p:nvPr>
        </p:nvSpPr>
        <p:spPr/>
        <p:txBody>
          <a:bodyPr>
            <a:normAutofit fontScale="90000"/>
          </a:bodyPr>
          <a:lstStyle/>
          <a:p>
            <a:r>
              <a:rPr lang="en-US" dirty="0"/>
              <a:t>1 - Value Proposition</a:t>
            </a:r>
          </a:p>
        </p:txBody>
      </p:sp>
      <p:sp>
        <p:nvSpPr>
          <p:cNvPr id="4" name="Text Placeholder 3"/>
          <p:cNvSpPr>
            <a:spLocks noGrp="1"/>
          </p:cNvSpPr>
          <p:nvPr>
            <p:ph type="body" sz="quarter" idx="10"/>
          </p:nvPr>
        </p:nvSpPr>
        <p:spPr>
          <a:xfrm>
            <a:off x="357369" y="740197"/>
            <a:ext cx="11614579" cy="422009"/>
          </a:xfrm>
        </p:spPr>
        <p:txBody>
          <a:bodyPr/>
          <a:lstStyle/>
          <a:p>
            <a:r>
              <a:rPr lang="en-US" dirty="0"/>
              <a:t>Exactly what problem are we trying to solve?</a:t>
            </a:r>
          </a:p>
        </p:txBody>
      </p:sp>
      <p:pic>
        <p:nvPicPr>
          <p:cNvPr id="7" name="Picture 6" descr="Puzzle_orange.png">
            <a:hlinkClick r:id="rId4" action="ppaction://hlinksldjump"/>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166162" y="199226"/>
            <a:ext cx="892516" cy="892516"/>
          </a:xfrm>
          <a:prstGeom prst="rect">
            <a:avLst/>
          </a:prstGeom>
        </p:spPr>
      </p:pic>
      <p:sp>
        <p:nvSpPr>
          <p:cNvPr id="2" name="Pentagon 1"/>
          <p:cNvSpPr/>
          <p:nvPr/>
        </p:nvSpPr>
        <p:spPr>
          <a:xfrm flipH="1">
            <a:off x="3306726" y="3632274"/>
            <a:ext cx="584023" cy="652860"/>
          </a:xfrm>
          <a:prstGeom prst="homePlate">
            <a:avLst/>
          </a:prstGeom>
          <a:solidFill>
            <a:srgbClr val="ACD3DA"/>
          </a:solidFill>
          <a:ln>
            <a:solidFill>
              <a:srgbClr val="ACD3DA"/>
            </a:solid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400" dirty="0"/>
          </a:p>
        </p:txBody>
      </p:sp>
      <p:sp>
        <p:nvSpPr>
          <p:cNvPr id="5" name="Text Placeholder 10">
            <a:extLst>
              <a:ext uri="{FF2B5EF4-FFF2-40B4-BE49-F238E27FC236}">
                <a16:creationId xmlns:a16="http://schemas.microsoft.com/office/drawing/2014/main" id="{5CCE2F45-4169-A9C1-F6E0-C8B5B7A041C9}"/>
              </a:ext>
            </a:extLst>
          </p:cNvPr>
          <p:cNvSpPr>
            <a:spLocks noGrp="1"/>
          </p:cNvSpPr>
          <p:nvPr>
            <p:ph type="body" sz="quarter" idx="14"/>
          </p:nvPr>
        </p:nvSpPr>
        <p:spPr>
          <a:xfrm>
            <a:off x="3900176" y="1230538"/>
            <a:ext cx="8092016" cy="5431432"/>
          </a:xfrm>
        </p:spPr>
        <p:txBody>
          <a:bodyPr/>
          <a:lstStyle/>
          <a:p>
            <a:r>
              <a:rPr lang="en-US" dirty="0"/>
              <a:t>There are people who have their own ideas for new websites and/or mobile products but who lack any understanding of what it takes to build them and therefore don’t know where to begin.</a:t>
            </a:r>
          </a:p>
          <a:p>
            <a:pPr lvl="1"/>
            <a:r>
              <a:rPr lang="en-US" sz="1500" b="1" dirty="0">
                <a:solidFill>
                  <a:srgbClr val="FFFFFF"/>
                </a:solidFill>
              </a:rPr>
              <a:t>They are looking for guidance from a trusted source to help them understand their options and possibly even navigate through their chosen path.</a:t>
            </a:r>
          </a:p>
          <a:p>
            <a:pPr lvl="1"/>
            <a:r>
              <a:rPr lang="en-US" sz="1500" b="1" dirty="0">
                <a:solidFill>
                  <a:srgbClr val="FFFFFF"/>
                </a:solidFill>
              </a:rPr>
              <a:t>These people often make the assumption that they have to hire a developer to move forward with their idea.</a:t>
            </a:r>
          </a:p>
          <a:p>
            <a:r>
              <a:rPr lang="en-US" dirty="0"/>
              <a:t>Some of the customers may not actually need a developer and would discover that by consuming the product.</a:t>
            </a:r>
          </a:p>
          <a:p>
            <a:r>
              <a:rPr lang="en-US" dirty="0"/>
              <a:t>Small Potatoes Studio was founded, in part to help people who are unfamiliar with software development get their software/product ideas built.</a:t>
            </a:r>
          </a:p>
        </p:txBody>
      </p:sp>
    </p:spTree>
    <p:extLst>
      <p:ext uri="{BB962C8B-B14F-4D97-AF65-F5344CB8AC3E}">
        <p14:creationId xmlns:p14="http://schemas.microsoft.com/office/powerpoint/2010/main" val="42252090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4294967295"/>
          </p:nvPr>
        </p:nvSpPr>
        <p:spPr>
          <a:xfrm>
            <a:off x="914575" y="1250182"/>
            <a:ext cx="3286970" cy="5411787"/>
          </a:xfrm>
          <a:solidFill>
            <a:srgbClr val="2D92AA"/>
          </a:solidFill>
        </p:spPr>
        <p:txBody>
          <a:bodyPr>
            <a:normAutofit/>
          </a:bodyPr>
          <a:lstStyle/>
          <a:p>
            <a:pPr marL="0" indent="0">
              <a:buNone/>
            </a:pPr>
            <a:r>
              <a:rPr lang="en-US" sz="1800" dirty="0">
                <a:solidFill>
                  <a:schemeClr val="bg1"/>
                </a:solidFill>
              </a:rPr>
              <a:t>Companies struggle to meet aggressive recruiting goals</a:t>
            </a:r>
          </a:p>
          <a:p>
            <a:r>
              <a:rPr lang="en-US" sz="1800" dirty="0">
                <a:solidFill>
                  <a:schemeClr val="bg1"/>
                </a:solidFill>
              </a:rPr>
              <a:t>Existing process cannot scale</a:t>
            </a:r>
          </a:p>
          <a:p>
            <a:r>
              <a:rPr lang="en-US" sz="1800" dirty="0">
                <a:solidFill>
                  <a:schemeClr val="bg1"/>
                </a:solidFill>
              </a:rPr>
              <a:t>Internal resources are not adequate</a:t>
            </a:r>
          </a:p>
          <a:p>
            <a:endParaRPr lang="en-US" sz="1800" dirty="0">
              <a:solidFill>
                <a:schemeClr val="bg1"/>
              </a:solidFill>
            </a:endParaRPr>
          </a:p>
          <a:p>
            <a:pPr marL="0" indent="0">
              <a:buNone/>
            </a:pPr>
            <a:r>
              <a:rPr lang="en-US" sz="1800" dirty="0">
                <a:solidFill>
                  <a:schemeClr val="bg1"/>
                </a:solidFill>
              </a:rPr>
              <a:t>Failing to acquire the necessary talent impacts many business goals and hinders company growth.</a:t>
            </a:r>
          </a:p>
        </p:txBody>
      </p:sp>
      <p:sp>
        <p:nvSpPr>
          <p:cNvPr id="20" name="Pentagon 19">
            <a:extLst>
              <a:ext uri="{FF2B5EF4-FFF2-40B4-BE49-F238E27FC236}">
                <a16:creationId xmlns:a16="http://schemas.microsoft.com/office/drawing/2014/main" id="{AE0C5D89-33F8-12E5-0113-97E0468BD8FC}"/>
              </a:ext>
            </a:extLst>
          </p:cNvPr>
          <p:cNvSpPr/>
          <p:nvPr/>
        </p:nvSpPr>
        <p:spPr>
          <a:xfrm flipH="1">
            <a:off x="3897036" y="3632274"/>
            <a:ext cx="584023" cy="652860"/>
          </a:xfrm>
          <a:prstGeom prst="homePlate">
            <a:avLst/>
          </a:prstGeom>
          <a:solidFill>
            <a:srgbClr val="ACD3DA"/>
          </a:solidFill>
          <a:ln>
            <a:solidFill>
              <a:srgbClr val="ACD3DA"/>
            </a:solid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400" dirty="0"/>
          </a:p>
        </p:txBody>
      </p:sp>
      <p:sp>
        <p:nvSpPr>
          <p:cNvPr id="6" name="Text Placeholder 5"/>
          <p:cNvSpPr>
            <a:spLocks noGrp="1"/>
          </p:cNvSpPr>
          <p:nvPr>
            <p:ph type="body" sz="quarter" idx="4294967295"/>
          </p:nvPr>
        </p:nvSpPr>
        <p:spPr>
          <a:xfrm>
            <a:off x="4433949" y="1261294"/>
            <a:ext cx="6069012" cy="5400675"/>
          </a:xfrm>
        </p:spPr>
        <p:txBody>
          <a:bodyPr>
            <a:normAutofit fontScale="55000" lnSpcReduction="20000"/>
          </a:bodyPr>
          <a:lstStyle/>
          <a:p>
            <a:pPr marL="155575" indent="0">
              <a:lnSpc>
                <a:spcPct val="120000"/>
              </a:lnSpc>
              <a:spcBef>
                <a:spcPts val="0"/>
              </a:spcBef>
              <a:buNone/>
            </a:pPr>
            <a:r>
              <a:rPr lang="en-US" dirty="0"/>
              <a:t>Companies struggle with their recruiting process, especially around aggressive hiring goals</a:t>
            </a:r>
          </a:p>
          <a:p>
            <a:pPr>
              <a:lnSpc>
                <a:spcPct val="120000"/>
              </a:lnSpc>
              <a:spcBef>
                <a:spcPts val="0"/>
              </a:spcBef>
            </a:pPr>
            <a:r>
              <a:rPr lang="en-US" dirty="0"/>
              <a:t>Experiencing a hiring spike</a:t>
            </a:r>
          </a:p>
          <a:p>
            <a:pPr lvl="1">
              <a:lnSpc>
                <a:spcPct val="120000"/>
              </a:lnSpc>
              <a:spcBef>
                <a:spcPts val="0"/>
              </a:spcBef>
            </a:pPr>
            <a:r>
              <a:rPr lang="en-US" dirty="0"/>
              <a:t>Company is having a growth spurt</a:t>
            </a:r>
          </a:p>
          <a:p>
            <a:pPr lvl="2">
              <a:lnSpc>
                <a:spcPct val="120000"/>
              </a:lnSpc>
              <a:spcBef>
                <a:spcPts val="0"/>
              </a:spcBef>
            </a:pPr>
            <a:r>
              <a:rPr lang="en-US" dirty="0"/>
              <a:t>Need to hire multiple people over a shortened time period</a:t>
            </a:r>
          </a:p>
          <a:p>
            <a:pPr lvl="1">
              <a:lnSpc>
                <a:spcPct val="120000"/>
              </a:lnSpc>
              <a:spcBef>
                <a:spcPts val="0"/>
              </a:spcBef>
            </a:pPr>
            <a:r>
              <a:rPr lang="en-US" dirty="0"/>
              <a:t>Higher-than-average hiring goals, if only for a limited time.</a:t>
            </a:r>
          </a:p>
          <a:p>
            <a:pPr lvl="2">
              <a:lnSpc>
                <a:spcPct val="120000"/>
              </a:lnSpc>
              <a:spcBef>
                <a:spcPts val="0"/>
              </a:spcBef>
            </a:pPr>
            <a:r>
              <a:rPr lang="en-US" dirty="0"/>
              <a:t>Ramping up teams</a:t>
            </a:r>
          </a:p>
          <a:p>
            <a:pPr lvl="2">
              <a:lnSpc>
                <a:spcPct val="120000"/>
              </a:lnSpc>
              <a:spcBef>
                <a:spcPts val="0"/>
              </a:spcBef>
            </a:pPr>
            <a:r>
              <a:rPr lang="en-US" dirty="0"/>
              <a:t>Expanding to new locations</a:t>
            </a:r>
          </a:p>
          <a:p>
            <a:pPr>
              <a:lnSpc>
                <a:spcPct val="120000"/>
              </a:lnSpc>
              <a:spcBef>
                <a:spcPts val="0"/>
              </a:spcBef>
            </a:pPr>
            <a:r>
              <a:rPr lang="en-US" dirty="0"/>
              <a:t>Has no recruiting process</a:t>
            </a:r>
          </a:p>
          <a:p>
            <a:pPr lvl="1">
              <a:lnSpc>
                <a:spcPct val="120000"/>
              </a:lnSpc>
              <a:spcBef>
                <a:spcPts val="0"/>
              </a:spcBef>
            </a:pPr>
            <a:r>
              <a:rPr lang="en-US" dirty="0"/>
              <a:t>No repeatable process, not a single transaction</a:t>
            </a:r>
          </a:p>
          <a:p>
            <a:pPr lvl="1">
              <a:lnSpc>
                <a:spcPct val="120000"/>
              </a:lnSpc>
              <a:spcBef>
                <a:spcPts val="0"/>
              </a:spcBef>
            </a:pPr>
            <a:r>
              <a:rPr lang="en-US" dirty="0"/>
              <a:t>When the process of hiring is broken</a:t>
            </a:r>
          </a:p>
          <a:p>
            <a:pPr lvl="1">
              <a:lnSpc>
                <a:spcPct val="120000"/>
              </a:lnSpc>
              <a:spcBef>
                <a:spcPts val="0"/>
              </a:spcBef>
            </a:pPr>
            <a:r>
              <a:rPr lang="en-US" dirty="0"/>
              <a:t>Current process is not meeting the hiring goals</a:t>
            </a:r>
          </a:p>
          <a:p>
            <a:pPr>
              <a:lnSpc>
                <a:spcPct val="120000"/>
              </a:lnSpc>
              <a:spcBef>
                <a:spcPts val="0"/>
              </a:spcBef>
            </a:pPr>
            <a:r>
              <a:rPr lang="en-US" dirty="0"/>
              <a:t>Don't have a dedicated internal resource</a:t>
            </a:r>
          </a:p>
          <a:p>
            <a:pPr lvl="1">
              <a:lnSpc>
                <a:spcPct val="120000"/>
              </a:lnSpc>
              <a:spcBef>
                <a:spcPts val="0"/>
              </a:spcBef>
            </a:pPr>
            <a:r>
              <a:rPr lang="en-US" dirty="0"/>
              <a:t>Interim gap</a:t>
            </a:r>
          </a:p>
          <a:p>
            <a:pPr lvl="2">
              <a:lnSpc>
                <a:spcPct val="120000"/>
              </a:lnSpc>
              <a:spcBef>
                <a:spcPts val="0"/>
              </a:spcBef>
            </a:pPr>
            <a:r>
              <a:rPr lang="en-US" dirty="0"/>
              <a:t>Resource leaving</a:t>
            </a:r>
          </a:p>
          <a:p>
            <a:pPr lvl="3">
              <a:lnSpc>
                <a:spcPct val="120000"/>
              </a:lnSpc>
              <a:spcBef>
                <a:spcPts val="0"/>
              </a:spcBef>
            </a:pPr>
            <a:r>
              <a:rPr lang="en-US" dirty="0"/>
              <a:t>Lose a recruiter</a:t>
            </a:r>
          </a:p>
          <a:p>
            <a:pPr lvl="3">
              <a:lnSpc>
                <a:spcPct val="120000"/>
              </a:lnSpc>
              <a:spcBef>
                <a:spcPts val="0"/>
              </a:spcBef>
            </a:pPr>
            <a:r>
              <a:rPr lang="en-US" dirty="0"/>
              <a:t>Maternity leave</a:t>
            </a:r>
          </a:p>
          <a:p>
            <a:pPr lvl="2">
              <a:lnSpc>
                <a:spcPct val="120000"/>
              </a:lnSpc>
              <a:spcBef>
                <a:spcPts val="0"/>
              </a:spcBef>
            </a:pPr>
            <a:r>
              <a:rPr lang="en-US" dirty="0"/>
              <a:t>Fired for bad results</a:t>
            </a:r>
          </a:p>
          <a:p>
            <a:pPr lvl="1">
              <a:lnSpc>
                <a:spcPct val="120000"/>
              </a:lnSpc>
              <a:spcBef>
                <a:spcPts val="0"/>
              </a:spcBef>
            </a:pPr>
            <a:r>
              <a:rPr lang="en-US" dirty="0"/>
              <a:t>Wrong resource in place</a:t>
            </a:r>
          </a:p>
          <a:p>
            <a:pPr lvl="2">
              <a:lnSpc>
                <a:spcPct val="120000"/>
              </a:lnSpc>
              <a:spcBef>
                <a:spcPts val="0"/>
              </a:spcBef>
            </a:pPr>
            <a:r>
              <a:rPr lang="en-US" dirty="0"/>
              <a:t>Firms may have recruiters but often it is a "process jockey", proactively calling people</a:t>
            </a:r>
          </a:p>
          <a:p>
            <a:pPr lvl="2">
              <a:lnSpc>
                <a:spcPct val="120000"/>
              </a:lnSpc>
              <a:spcBef>
                <a:spcPts val="0"/>
              </a:spcBef>
            </a:pPr>
            <a:r>
              <a:rPr lang="en-US" dirty="0"/>
              <a:t>In some cases, the HR person might also be tasked with handling recruiting</a:t>
            </a:r>
          </a:p>
          <a:p>
            <a:pPr lvl="2">
              <a:lnSpc>
                <a:spcPct val="120000"/>
              </a:lnSpc>
              <a:spcBef>
                <a:spcPts val="0"/>
              </a:spcBef>
            </a:pPr>
            <a:r>
              <a:rPr lang="en-US" dirty="0"/>
              <a:t>Active vs. passive</a:t>
            </a:r>
          </a:p>
          <a:p>
            <a:pPr>
              <a:lnSpc>
                <a:spcPct val="120000"/>
              </a:lnSpc>
              <a:spcBef>
                <a:spcPts val="0"/>
              </a:spcBef>
            </a:pPr>
            <a:r>
              <a:rPr lang="en-US" dirty="0"/>
              <a:t>Cost containment?</a:t>
            </a:r>
          </a:p>
          <a:p>
            <a:pPr lvl="1">
              <a:lnSpc>
                <a:spcPct val="120000"/>
              </a:lnSpc>
              <a:spcBef>
                <a:spcPts val="0"/>
              </a:spcBef>
            </a:pPr>
            <a:r>
              <a:rPr lang="en-US" dirty="0"/>
              <a:t>Paying too many fees to outside firms</a:t>
            </a:r>
          </a:p>
        </p:txBody>
      </p:sp>
      <p:sp>
        <p:nvSpPr>
          <p:cNvPr id="3" name="Title 2"/>
          <p:cNvSpPr>
            <a:spLocks noGrp="1"/>
          </p:cNvSpPr>
          <p:nvPr>
            <p:ph type="title"/>
          </p:nvPr>
        </p:nvSpPr>
        <p:spPr/>
        <p:txBody>
          <a:bodyPr>
            <a:normAutofit fontScale="90000"/>
          </a:bodyPr>
          <a:lstStyle/>
          <a:p>
            <a:r>
              <a:rPr lang="en-US" dirty="0"/>
              <a:t>[#] – [Assessment Topic]</a:t>
            </a:r>
          </a:p>
        </p:txBody>
      </p:sp>
      <p:sp>
        <p:nvSpPr>
          <p:cNvPr id="4" name="Text Placeholder 3"/>
          <p:cNvSpPr>
            <a:spLocks noGrp="1"/>
          </p:cNvSpPr>
          <p:nvPr>
            <p:ph type="body" sz="quarter" idx="10"/>
          </p:nvPr>
        </p:nvSpPr>
        <p:spPr/>
        <p:txBody>
          <a:bodyPr/>
          <a:lstStyle/>
          <a:p>
            <a:r>
              <a:rPr lang="en-US" dirty="0"/>
              <a:t>[Prompter]</a:t>
            </a:r>
          </a:p>
        </p:txBody>
      </p:sp>
      <p:pic>
        <p:nvPicPr>
          <p:cNvPr id="9" name="Picture 8" descr="Manual with Logo.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77894" y="215676"/>
            <a:ext cx="681443" cy="681443"/>
          </a:xfrm>
          <a:prstGeom prst="rect">
            <a:avLst/>
          </a:prstGeom>
        </p:spPr>
      </p:pic>
      <p:grpSp>
        <p:nvGrpSpPr>
          <p:cNvPr id="7" name="Group 6"/>
          <p:cNvGrpSpPr/>
          <p:nvPr/>
        </p:nvGrpSpPr>
        <p:grpSpPr>
          <a:xfrm>
            <a:off x="-2456909" y="943713"/>
            <a:ext cx="2543700" cy="3751593"/>
            <a:chOff x="-2275673" y="1281591"/>
            <a:chExt cx="2543700" cy="3751593"/>
          </a:xfrm>
        </p:grpSpPr>
        <p:sp>
          <p:nvSpPr>
            <p:cNvPr id="13" name="Rounded Rectangle 12"/>
            <p:cNvSpPr/>
            <p:nvPr/>
          </p:nvSpPr>
          <p:spPr>
            <a:xfrm>
              <a:off x="-2255645" y="1883896"/>
              <a:ext cx="2089144" cy="3149288"/>
            </a:xfrm>
            <a:prstGeom prst="roundRect">
              <a:avLst>
                <a:gd name="adj" fmla="val 3797"/>
              </a:avLst>
            </a:prstGeom>
            <a:solidFill>
              <a:schemeClr val="bg1"/>
            </a:solidFill>
            <a:ln w="38100" cmpd="sng">
              <a:solidFill>
                <a:srgbClr val="F5822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37160" rIns="45720" bIns="45720" numCol="1" spcCol="0" rtlCol="0" fromWordArt="0" anchor="t" anchorCtr="0" forceAA="0" compatLnSpc="1">
              <a:prstTxWarp prst="textNoShape">
                <a:avLst/>
              </a:prstTxWarp>
              <a:noAutofit/>
            </a:bodyPr>
            <a:lstStyle/>
            <a:p>
              <a:pPr>
                <a:lnSpc>
                  <a:spcPct val="90000"/>
                </a:lnSpc>
                <a:spcBef>
                  <a:spcPts val="600"/>
                </a:spcBef>
              </a:pPr>
              <a:r>
                <a:rPr lang="en-US" sz="2300" dirty="0">
                  <a:solidFill>
                    <a:srgbClr val="323C53"/>
                  </a:solidFill>
                  <a:latin typeface="Gotham-Book"/>
                  <a:cs typeface="Gotham-Book"/>
                </a:rPr>
                <a:t>Create the presentation</a:t>
              </a:r>
            </a:p>
            <a:p>
              <a:pPr>
                <a:lnSpc>
                  <a:spcPct val="90000"/>
                </a:lnSpc>
                <a:spcBef>
                  <a:spcPts val="1200"/>
                </a:spcBef>
              </a:pPr>
              <a:r>
                <a:rPr lang="en-US" sz="1400" dirty="0">
                  <a:solidFill>
                    <a:srgbClr val="323C53"/>
                  </a:solidFill>
                  <a:latin typeface="Gotham-Book"/>
                  <a:cs typeface="Gotham-Book"/>
                </a:rPr>
                <a:t>Now use the Multi-Tool to present to your stakeholders.</a:t>
              </a:r>
            </a:p>
            <a:p>
              <a:pPr>
                <a:lnSpc>
                  <a:spcPct val="90000"/>
                </a:lnSpc>
                <a:spcBef>
                  <a:spcPts val="1200"/>
                </a:spcBef>
              </a:pPr>
              <a:r>
                <a:rPr lang="en-US" sz="1400" dirty="0">
                  <a:solidFill>
                    <a:srgbClr val="323C53"/>
                  </a:solidFill>
                  <a:latin typeface="Gotham-Book"/>
                  <a:cs typeface="Gotham-Book"/>
                </a:rPr>
                <a:t>Summarize your best responses in this smaller box on the left.</a:t>
              </a:r>
            </a:p>
            <a:p>
              <a:pPr>
                <a:lnSpc>
                  <a:spcPct val="90000"/>
                </a:lnSpc>
                <a:spcBef>
                  <a:spcPts val="1200"/>
                </a:spcBef>
              </a:pPr>
              <a:r>
                <a:rPr lang="en-US" sz="1400" dirty="0">
                  <a:solidFill>
                    <a:srgbClr val="323C53"/>
                  </a:solidFill>
                  <a:latin typeface="Gotham-Book"/>
                  <a:cs typeface="Gotham-Book"/>
                </a:rPr>
                <a:t>Try it now – switch to presentation mode to see the effect.</a:t>
              </a:r>
            </a:p>
          </p:txBody>
        </p:sp>
        <p:sp>
          <p:nvSpPr>
            <p:cNvPr id="12" name="Pentagon 11"/>
            <p:cNvSpPr/>
            <p:nvPr/>
          </p:nvSpPr>
          <p:spPr>
            <a:xfrm>
              <a:off x="-2275673" y="1281591"/>
              <a:ext cx="2543700" cy="64891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r>
                <a:rPr lang="en-US" sz="2400" dirty="0">
                  <a:latin typeface="Gotham-Bold"/>
                  <a:cs typeface="Gotham-Bold"/>
                </a:rPr>
                <a:t>Step 2</a:t>
              </a:r>
            </a:p>
          </p:txBody>
        </p:sp>
      </p:grpSp>
      <p:sp>
        <p:nvSpPr>
          <p:cNvPr id="19" name="Rectangle 18"/>
          <p:cNvSpPr/>
          <p:nvPr/>
        </p:nvSpPr>
        <p:spPr>
          <a:xfrm>
            <a:off x="4433948" y="1258715"/>
            <a:ext cx="7300851" cy="5411787"/>
          </a:xfrm>
          <a:prstGeom prst="rect">
            <a:avLst/>
          </a:prstGeom>
          <a:solidFill>
            <a:srgbClr val="323C53"/>
          </a:solidFill>
        </p:spPr>
        <p:txBody>
          <a:bodyPr vert="horz" lIns="0" tIns="137160" rIns="0" bIns="45720" rtlCol="0">
            <a:normAutofit fontScale="85000" lnSpcReduction="20000"/>
          </a:bodyPr>
          <a:lstStyle/>
          <a:p>
            <a:pPr marL="155575">
              <a:lnSpc>
                <a:spcPct val="120000"/>
              </a:lnSpc>
              <a:buClr>
                <a:schemeClr val="accent6"/>
              </a:buClr>
            </a:pPr>
            <a:r>
              <a:rPr lang="en-US" dirty="0">
                <a:solidFill>
                  <a:schemeClr val="bg1"/>
                </a:solidFill>
                <a:latin typeface="Gotham-Book"/>
                <a:cs typeface="Gotham-Book"/>
              </a:rPr>
              <a:t>Companies struggle with their recruiting process, especially around aggressive hiring goals</a:t>
            </a:r>
          </a:p>
          <a:p>
            <a:pPr marL="155575">
              <a:lnSpc>
                <a:spcPct val="120000"/>
              </a:lnSpc>
              <a:buClr>
                <a:schemeClr val="accent6"/>
              </a:buClr>
            </a:pPr>
            <a:r>
              <a:rPr lang="en-US" dirty="0">
                <a:solidFill>
                  <a:schemeClr val="bg1"/>
                </a:solidFill>
                <a:latin typeface="Gotham-Book"/>
                <a:cs typeface="Gotham-Book"/>
              </a:rPr>
              <a:t>Experiencing a hiring spike</a:t>
            </a:r>
          </a:p>
          <a:p>
            <a:pPr marL="742950" lvl="1" indent="-285750">
              <a:lnSpc>
                <a:spcPct val="120000"/>
              </a:lnSpc>
              <a:buFont typeface="Arial" pitchFamily="34" charset="0"/>
              <a:buChar char="–"/>
            </a:pPr>
            <a:r>
              <a:rPr lang="en-US" dirty="0">
                <a:solidFill>
                  <a:schemeClr val="bg1"/>
                </a:solidFill>
                <a:latin typeface="Gotham-Book"/>
                <a:cs typeface="Gotham-Book"/>
              </a:rPr>
              <a:t>Company is having a growth spurt</a:t>
            </a:r>
          </a:p>
          <a:p>
            <a:pPr marL="1097280" lvl="2" indent="-182880">
              <a:lnSpc>
                <a:spcPct val="120000"/>
              </a:lnSpc>
              <a:buFont typeface="Arial" pitchFamily="34" charset="0"/>
              <a:buChar char="•"/>
            </a:pPr>
            <a:r>
              <a:rPr lang="en-US" sz="1600" dirty="0">
                <a:solidFill>
                  <a:schemeClr val="bg1"/>
                </a:solidFill>
                <a:latin typeface="Gotham-Book"/>
                <a:cs typeface="Gotham-Book"/>
              </a:rPr>
              <a:t>Need to hire multiple people over a shortened time period</a:t>
            </a:r>
          </a:p>
          <a:p>
            <a:pPr marL="742950" lvl="1" indent="-285750">
              <a:lnSpc>
                <a:spcPct val="120000"/>
              </a:lnSpc>
              <a:buFont typeface="Arial" pitchFamily="34" charset="0"/>
              <a:buChar char="–"/>
            </a:pPr>
            <a:r>
              <a:rPr lang="en-US" dirty="0">
                <a:solidFill>
                  <a:schemeClr val="bg1"/>
                </a:solidFill>
                <a:latin typeface="Gotham-Book"/>
                <a:cs typeface="Gotham-Book"/>
              </a:rPr>
              <a:t>Higher-than-average hiring goals, if only for a limited time.</a:t>
            </a:r>
          </a:p>
          <a:p>
            <a:pPr marL="1097280" lvl="2" indent="-182880">
              <a:lnSpc>
                <a:spcPct val="120000"/>
              </a:lnSpc>
              <a:buFont typeface="Arial" pitchFamily="34" charset="0"/>
              <a:buChar char="•"/>
            </a:pPr>
            <a:r>
              <a:rPr lang="en-US" sz="1600" dirty="0">
                <a:solidFill>
                  <a:schemeClr val="bg1"/>
                </a:solidFill>
                <a:latin typeface="Gotham-Book"/>
                <a:cs typeface="Gotham-Book"/>
              </a:rPr>
              <a:t>Ramping up teams</a:t>
            </a:r>
          </a:p>
          <a:p>
            <a:pPr marL="1097280" lvl="2" indent="-182880">
              <a:lnSpc>
                <a:spcPct val="120000"/>
              </a:lnSpc>
              <a:buFont typeface="Arial" pitchFamily="34" charset="0"/>
              <a:buChar char="•"/>
            </a:pPr>
            <a:r>
              <a:rPr lang="en-US" sz="1600" dirty="0">
                <a:solidFill>
                  <a:schemeClr val="bg1"/>
                </a:solidFill>
                <a:latin typeface="Gotham-Book"/>
                <a:cs typeface="Gotham-Book"/>
              </a:rPr>
              <a:t>Expanding to new locations</a:t>
            </a:r>
          </a:p>
          <a:p>
            <a:pPr marL="155575">
              <a:lnSpc>
                <a:spcPct val="120000"/>
              </a:lnSpc>
              <a:buClr>
                <a:schemeClr val="accent6"/>
              </a:buClr>
            </a:pPr>
            <a:r>
              <a:rPr lang="en-US" dirty="0">
                <a:solidFill>
                  <a:schemeClr val="bg1"/>
                </a:solidFill>
                <a:latin typeface="Gotham-Book"/>
                <a:cs typeface="Gotham-Book"/>
              </a:rPr>
              <a:t>Has no recruiting process</a:t>
            </a:r>
          </a:p>
          <a:p>
            <a:pPr marL="742950" lvl="1" indent="-285750">
              <a:lnSpc>
                <a:spcPct val="120000"/>
              </a:lnSpc>
              <a:buFont typeface="Arial" pitchFamily="34" charset="0"/>
              <a:buChar char="–"/>
            </a:pPr>
            <a:r>
              <a:rPr lang="en-US" dirty="0">
                <a:solidFill>
                  <a:schemeClr val="bg1"/>
                </a:solidFill>
                <a:latin typeface="Gotham-Book"/>
                <a:cs typeface="Gotham-Book"/>
              </a:rPr>
              <a:t>No repeatable process, not a single transaction</a:t>
            </a:r>
          </a:p>
          <a:p>
            <a:pPr marL="742950" lvl="1" indent="-285750">
              <a:lnSpc>
                <a:spcPct val="120000"/>
              </a:lnSpc>
              <a:buFont typeface="Arial" pitchFamily="34" charset="0"/>
              <a:buChar char="–"/>
            </a:pPr>
            <a:r>
              <a:rPr lang="en-US" dirty="0">
                <a:solidFill>
                  <a:schemeClr val="bg1"/>
                </a:solidFill>
                <a:latin typeface="Gotham-Book"/>
                <a:cs typeface="Gotham-Book"/>
              </a:rPr>
              <a:t>When the process of hiring is broken</a:t>
            </a:r>
          </a:p>
          <a:p>
            <a:pPr marL="742950" lvl="1" indent="-285750">
              <a:lnSpc>
                <a:spcPct val="120000"/>
              </a:lnSpc>
              <a:buFont typeface="Arial" pitchFamily="34" charset="0"/>
              <a:buChar char="–"/>
            </a:pPr>
            <a:r>
              <a:rPr lang="en-US" dirty="0">
                <a:solidFill>
                  <a:schemeClr val="bg1"/>
                </a:solidFill>
                <a:latin typeface="Gotham-Book"/>
                <a:cs typeface="Gotham-Book"/>
              </a:rPr>
              <a:t>Current process is not meeting the hiring goals</a:t>
            </a:r>
          </a:p>
          <a:p>
            <a:pPr marL="155575">
              <a:lnSpc>
                <a:spcPct val="120000"/>
              </a:lnSpc>
              <a:buClr>
                <a:schemeClr val="accent6"/>
              </a:buClr>
            </a:pPr>
            <a:r>
              <a:rPr lang="en-US" dirty="0">
                <a:solidFill>
                  <a:schemeClr val="bg1"/>
                </a:solidFill>
                <a:latin typeface="Gotham-Book"/>
                <a:cs typeface="Gotham-Book"/>
              </a:rPr>
              <a:t>Don't have a dedicated internal resource</a:t>
            </a:r>
          </a:p>
          <a:p>
            <a:pPr marL="742950" lvl="1" indent="-285750">
              <a:lnSpc>
                <a:spcPct val="120000"/>
              </a:lnSpc>
              <a:buFont typeface="Arial" pitchFamily="34" charset="0"/>
              <a:buChar char="–"/>
            </a:pPr>
            <a:r>
              <a:rPr lang="en-US" dirty="0">
                <a:solidFill>
                  <a:schemeClr val="bg1"/>
                </a:solidFill>
                <a:latin typeface="Gotham-Book"/>
                <a:cs typeface="Gotham-Book"/>
              </a:rPr>
              <a:t>Interim gap</a:t>
            </a:r>
          </a:p>
          <a:p>
            <a:pPr marL="1097280" lvl="2" indent="-182880">
              <a:lnSpc>
                <a:spcPct val="120000"/>
              </a:lnSpc>
              <a:buFont typeface="Arial" pitchFamily="34" charset="0"/>
              <a:buChar char="•"/>
            </a:pPr>
            <a:r>
              <a:rPr lang="en-US" sz="1600" dirty="0">
                <a:solidFill>
                  <a:schemeClr val="bg1"/>
                </a:solidFill>
                <a:latin typeface="Gotham-Book"/>
                <a:cs typeface="Gotham-Book"/>
              </a:rPr>
              <a:t>Resource leaving</a:t>
            </a:r>
          </a:p>
          <a:p>
            <a:pPr marL="1600200" lvl="3" indent="-228600">
              <a:lnSpc>
                <a:spcPct val="120000"/>
              </a:lnSpc>
              <a:buFont typeface="Arial" pitchFamily="34" charset="0"/>
              <a:buChar char="–"/>
            </a:pPr>
            <a:r>
              <a:rPr lang="en-US" sz="1600" dirty="0">
                <a:solidFill>
                  <a:schemeClr val="bg1"/>
                </a:solidFill>
                <a:latin typeface="Gotham-Book"/>
                <a:cs typeface="Gotham-Book"/>
              </a:rPr>
              <a:t>Lose a recruiter</a:t>
            </a:r>
          </a:p>
          <a:p>
            <a:pPr marL="1600200" lvl="3" indent="-228600">
              <a:lnSpc>
                <a:spcPct val="120000"/>
              </a:lnSpc>
              <a:buFont typeface="Arial" pitchFamily="34" charset="0"/>
              <a:buChar char="–"/>
            </a:pPr>
            <a:r>
              <a:rPr lang="en-US" sz="1600" dirty="0">
                <a:solidFill>
                  <a:schemeClr val="bg1"/>
                </a:solidFill>
                <a:latin typeface="Gotham-Book"/>
                <a:cs typeface="Gotham-Book"/>
              </a:rPr>
              <a:t>Maternity leave</a:t>
            </a:r>
          </a:p>
          <a:p>
            <a:pPr marL="1097280" lvl="2" indent="-182880">
              <a:lnSpc>
                <a:spcPct val="120000"/>
              </a:lnSpc>
              <a:buFont typeface="Arial" pitchFamily="34" charset="0"/>
              <a:buChar char="•"/>
            </a:pPr>
            <a:r>
              <a:rPr lang="en-US" sz="1600" dirty="0">
                <a:solidFill>
                  <a:schemeClr val="bg1"/>
                </a:solidFill>
                <a:latin typeface="Gotham-Book"/>
                <a:cs typeface="Gotham-Book"/>
              </a:rPr>
              <a:t>Fired for bad results</a:t>
            </a:r>
          </a:p>
          <a:p>
            <a:pPr marL="742950" lvl="1" indent="-285750">
              <a:lnSpc>
                <a:spcPct val="120000"/>
              </a:lnSpc>
              <a:buFont typeface="Arial" pitchFamily="34" charset="0"/>
              <a:buChar char="–"/>
            </a:pPr>
            <a:r>
              <a:rPr lang="en-US" dirty="0">
                <a:solidFill>
                  <a:schemeClr val="bg1"/>
                </a:solidFill>
                <a:latin typeface="Gotham-Book"/>
                <a:cs typeface="Gotham-Book"/>
              </a:rPr>
              <a:t>Wrong resource in place</a:t>
            </a:r>
          </a:p>
          <a:p>
            <a:pPr marL="1097280" lvl="2" indent="-182880">
              <a:lnSpc>
                <a:spcPct val="120000"/>
              </a:lnSpc>
              <a:buFont typeface="Arial" pitchFamily="34" charset="0"/>
              <a:buChar char="•"/>
            </a:pPr>
            <a:r>
              <a:rPr lang="en-US" sz="1600" dirty="0">
                <a:solidFill>
                  <a:schemeClr val="bg1"/>
                </a:solidFill>
                <a:latin typeface="Gotham-Book"/>
                <a:cs typeface="Gotham-Book"/>
              </a:rPr>
              <a:t>Firms may have recruiters but often it is a "process jockey", proactively calling people</a:t>
            </a:r>
          </a:p>
          <a:p>
            <a:pPr marL="1097280" lvl="2" indent="-182880">
              <a:lnSpc>
                <a:spcPct val="120000"/>
              </a:lnSpc>
              <a:buFont typeface="Arial" pitchFamily="34" charset="0"/>
              <a:buChar char="•"/>
            </a:pPr>
            <a:r>
              <a:rPr lang="en-US" sz="1600" dirty="0">
                <a:solidFill>
                  <a:schemeClr val="bg1"/>
                </a:solidFill>
                <a:latin typeface="Gotham-Book"/>
                <a:cs typeface="Gotham-Book"/>
              </a:rPr>
              <a:t>In some cases, the HR person might also be tasked with handling recruiting</a:t>
            </a:r>
          </a:p>
          <a:p>
            <a:pPr marL="1097280" lvl="2" indent="-182880">
              <a:lnSpc>
                <a:spcPct val="120000"/>
              </a:lnSpc>
              <a:buFont typeface="Arial" pitchFamily="34" charset="0"/>
              <a:buChar char="•"/>
            </a:pPr>
            <a:r>
              <a:rPr lang="en-US" sz="1600" dirty="0">
                <a:solidFill>
                  <a:schemeClr val="bg1"/>
                </a:solidFill>
                <a:latin typeface="Gotham-Book"/>
                <a:cs typeface="Gotham-Book"/>
              </a:rPr>
              <a:t>Active vs. passive</a:t>
            </a:r>
          </a:p>
          <a:p>
            <a:pPr marL="155575">
              <a:lnSpc>
                <a:spcPct val="120000"/>
              </a:lnSpc>
              <a:buClr>
                <a:schemeClr val="accent6"/>
              </a:buClr>
            </a:pPr>
            <a:r>
              <a:rPr lang="en-US" dirty="0">
                <a:solidFill>
                  <a:schemeClr val="bg1"/>
                </a:solidFill>
                <a:latin typeface="Gotham-Book"/>
                <a:cs typeface="Gotham-Book"/>
              </a:rPr>
              <a:t>Cost containment?</a:t>
            </a:r>
          </a:p>
          <a:p>
            <a:pPr marL="742950" lvl="1" indent="-285750">
              <a:lnSpc>
                <a:spcPct val="120000"/>
              </a:lnSpc>
              <a:buFont typeface="Arial" pitchFamily="34" charset="0"/>
              <a:buChar char="–"/>
            </a:pPr>
            <a:r>
              <a:rPr lang="en-US" dirty="0">
                <a:solidFill>
                  <a:schemeClr val="bg1"/>
                </a:solidFill>
                <a:latin typeface="Gotham-Book"/>
                <a:cs typeface="Gotham-Book"/>
              </a:rPr>
              <a:t>Paying too many fees to outside firms</a:t>
            </a:r>
          </a:p>
        </p:txBody>
      </p:sp>
      <p:sp>
        <p:nvSpPr>
          <p:cNvPr id="16" name="TextBox 15"/>
          <p:cNvSpPr txBox="1"/>
          <p:nvPr/>
        </p:nvSpPr>
        <p:spPr>
          <a:xfrm rot="19319095">
            <a:off x="2111678" y="2687221"/>
            <a:ext cx="7157785" cy="1569660"/>
          </a:xfrm>
          <a:prstGeom prst="rect">
            <a:avLst/>
          </a:prstGeom>
          <a:noFill/>
        </p:spPr>
        <p:txBody>
          <a:bodyPr wrap="square" rtlCol="0">
            <a:spAutoFit/>
          </a:bodyPr>
          <a:lstStyle/>
          <a:p>
            <a:pPr algn="ctr">
              <a:buClr>
                <a:schemeClr val="accent6"/>
              </a:buClr>
            </a:pPr>
            <a:r>
              <a:rPr lang="en-US" sz="9600" dirty="0">
                <a:ln>
                  <a:solidFill>
                    <a:srgbClr val="F58220"/>
                  </a:solidFill>
                </a:ln>
                <a:solidFill>
                  <a:schemeClr val="accent2"/>
                </a:solidFill>
                <a:latin typeface="Gotham-Medium"/>
                <a:cs typeface="Gotham-Medium"/>
              </a:rPr>
              <a:t>EXAMPLE</a:t>
            </a:r>
          </a:p>
        </p:txBody>
      </p:sp>
      <p:grpSp>
        <p:nvGrpSpPr>
          <p:cNvPr id="17" name="Group 16"/>
          <p:cNvGrpSpPr/>
          <p:nvPr/>
        </p:nvGrpSpPr>
        <p:grpSpPr>
          <a:xfrm>
            <a:off x="12208196" y="950631"/>
            <a:ext cx="2451767" cy="4292266"/>
            <a:chOff x="8978961" y="950631"/>
            <a:chExt cx="2451767" cy="4292266"/>
          </a:xfrm>
        </p:grpSpPr>
        <p:sp>
          <p:nvSpPr>
            <p:cNvPr id="11" name="Rounded Rectangle 10"/>
            <p:cNvSpPr/>
            <p:nvPr/>
          </p:nvSpPr>
          <p:spPr>
            <a:xfrm>
              <a:off x="9333347" y="1541287"/>
              <a:ext cx="2085730" cy="3701610"/>
            </a:xfrm>
            <a:prstGeom prst="roundRect">
              <a:avLst>
                <a:gd name="adj" fmla="val 3686"/>
              </a:avLst>
            </a:prstGeom>
            <a:solidFill>
              <a:schemeClr val="bg1"/>
            </a:solidFill>
            <a:ln w="38100" cmpd="sng">
              <a:solidFill>
                <a:srgbClr val="F5822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37160" rIns="45720" bIns="45720" numCol="1" spcCol="0" rtlCol="0" fromWordArt="0" anchor="t" anchorCtr="0" forceAA="0" compatLnSpc="1">
              <a:prstTxWarp prst="textNoShape">
                <a:avLst/>
              </a:prstTxWarp>
              <a:noAutofit/>
            </a:bodyPr>
            <a:lstStyle/>
            <a:p>
              <a:pPr algn="ctr">
                <a:lnSpc>
                  <a:spcPct val="90000"/>
                </a:lnSpc>
                <a:spcBef>
                  <a:spcPts val="600"/>
                </a:spcBef>
              </a:pPr>
              <a:r>
                <a:rPr lang="en-US" sz="2400" dirty="0">
                  <a:solidFill>
                    <a:srgbClr val="323C53"/>
                  </a:solidFill>
                  <a:latin typeface="Gotham-Book"/>
                  <a:cs typeface="Gotham-Book"/>
                </a:rPr>
                <a:t>Take notes for a rough draft </a:t>
              </a:r>
            </a:p>
            <a:p>
              <a:pPr>
                <a:lnSpc>
                  <a:spcPct val="90000"/>
                </a:lnSpc>
                <a:spcBef>
                  <a:spcPts val="1200"/>
                </a:spcBef>
              </a:pPr>
              <a:r>
                <a:rPr lang="en-US" sz="1400" dirty="0">
                  <a:solidFill>
                    <a:srgbClr val="323C53"/>
                  </a:solidFill>
                  <a:latin typeface="Gotham-Book"/>
                  <a:cs typeface="Gotham-Book"/>
                </a:rPr>
                <a:t>Start by use the Multi-Tool just for note-taking.</a:t>
              </a:r>
            </a:p>
            <a:p>
              <a:pPr>
                <a:lnSpc>
                  <a:spcPct val="90000"/>
                </a:lnSpc>
                <a:spcBef>
                  <a:spcPts val="1200"/>
                </a:spcBef>
              </a:pPr>
              <a:r>
                <a:rPr lang="en-US" sz="1400" dirty="0">
                  <a:solidFill>
                    <a:srgbClr val="323C53"/>
                  </a:solidFill>
                  <a:latin typeface="Gotham-Book"/>
                  <a:cs typeface="Gotham-Book"/>
                </a:rPr>
                <a:t>Capture &amp; organize all your raw ideas for each topic in this larger box on the right half of each slide.</a:t>
              </a:r>
            </a:p>
            <a:p>
              <a:pPr>
                <a:lnSpc>
                  <a:spcPct val="90000"/>
                </a:lnSpc>
                <a:spcBef>
                  <a:spcPts val="1200"/>
                </a:spcBef>
              </a:pPr>
              <a:r>
                <a:rPr lang="en-US" sz="1400" dirty="0">
                  <a:solidFill>
                    <a:srgbClr val="323C53"/>
                  </a:solidFill>
                  <a:latin typeface="Gotham-Book"/>
                  <a:cs typeface="Gotham-Book"/>
                </a:rPr>
                <a:t>The text in this box will be hidden when you present the slides. Click back to show them if needed.</a:t>
              </a:r>
            </a:p>
          </p:txBody>
        </p:sp>
        <p:sp>
          <p:nvSpPr>
            <p:cNvPr id="10" name="Pentagon 9"/>
            <p:cNvSpPr/>
            <p:nvPr/>
          </p:nvSpPr>
          <p:spPr>
            <a:xfrm flipH="1">
              <a:off x="8978961" y="950631"/>
              <a:ext cx="2451767" cy="64891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r>
                <a:rPr lang="en-US" sz="2400" dirty="0">
                  <a:latin typeface="Gotham-Bold"/>
                  <a:cs typeface="Gotham-Bold"/>
                </a:rPr>
                <a:t>Step 1</a:t>
              </a:r>
            </a:p>
          </p:txBody>
        </p:sp>
      </p:grpSp>
      <p:grpSp>
        <p:nvGrpSpPr>
          <p:cNvPr id="18" name="Group 17"/>
          <p:cNvGrpSpPr/>
          <p:nvPr/>
        </p:nvGrpSpPr>
        <p:grpSpPr>
          <a:xfrm>
            <a:off x="-2434916" y="5036784"/>
            <a:ext cx="2109174" cy="1917784"/>
            <a:chOff x="-2275675" y="5036784"/>
            <a:chExt cx="2109174" cy="1917784"/>
          </a:xfrm>
        </p:grpSpPr>
        <p:sp>
          <p:nvSpPr>
            <p:cNvPr id="14" name="Rounded Rectangle 13"/>
            <p:cNvSpPr/>
            <p:nvPr/>
          </p:nvSpPr>
          <p:spPr>
            <a:xfrm>
              <a:off x="-2260474" y="5036784"/>
              <a:ext cx="2075939" cy="1564894"/>
            </a:xfrm>
            <a:prstGeom prst="roundRect">
              <a:avLst>
                <a:gd name="adj" fmla="val 3808"/>
              </a:avLst>
            </a:prstGeom>
            <a:solidFill>
              <a:schemeClr val="bg1"/>
            </a:solidFill>
            <a:ln w="38100" cmpd="sng">
              <a:solidFill>
                <a:srgbClr val="F5822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45720" bIns="45720" numCol="1" spcCol="0" rtlCol="0" fromWordArt="0" anchor="t" anchorCtr="0" forceAA="0" compatLnSpc="1">
              <a:prstTxWarp prst="textNoShape">
                <a:avLst/>
              </a:prstTxWarp>
              <a:noAutofit/>
            </a:bodyPr>
            <a:lstStyle/>
            <a:p>
              <a:pPr algn="ctr">
                <a:lnSpc>
                  <a:spcPct val="90000"/>
                </a:lnSpc>
                <a:spcBef>
                  <a:spcPts val="600"/>
                </a:spcBef>
              </a:pPr>
              <a:r>
                <a:rPr lang="en-US" sz="2000" dirty="0">
                  <a:solidFill>
                    <a:srgbClr val="323C53"/>
                  </a:solidFill>
                  <a:latin typeface="Gotham-Book"/>
                  <a:cs typeface="Gotham-Book"/>
                </a:rPr>
                <a:t>Use the Guide</a:t>
              </a:r>
              <a:endParaRPr lang="en-US" sz="2400" dirty="0">
                <a:solidFill>
                  <a:srgbClr val="323C53"/>
                </a:solidFill>
                <a:latin typeface="Gotham-Book"/>
                <a:cs typeface="Gotham-Book"/>
              </a:endParaRPr>
            </a:p>
            <a:p>
              <a:pPr>
                <a:lnSpc>
                  <a:spcPct val="90000"/>
                </a:lnSpc>
                <a:spcBef>
                  <a:spcPts val="1200"/>
                </a:spcBef>
              </a:pPr>
              <a:r>
                <a:rPr lang="en-US" sz="1400" dirty="0">
                  <a:solidFill>
                    <a:srgbClr val="323C53"/>
                  </a:solidFill>
                  <a:latin typeface="Gotham-Book"/>
                  <a:cs typeface="Gotham-Book"/>
                </a:rPr>
                <a:t>View notes for each slide or print the Guide to access a wealth of additional material for each topic.</a:t>
              </a:r>
            </a:p>
          </p:txBody>
        </p:sp>
        <p:sp>
          <p:nvSpPr>
            <p:cNvPr id="15" name="Pentagon 14"/>
            <p:cNvSpPr/>
            <p:nvPr/>
          </p:nvSpPr>
          <p:spPr>
            <a:xfrm rot="5400000">
              <a:off x="-1412163" y="5708906"/>
              <a:ext cx="382150" cy="210917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2400" dirty="0">
                <a:latin typeface="Gotham-Bold"/>
                <a:cs typeface="Gotham-Bold"/>
              </a:endParaRPr>
            </a:p>
          </p:txBody>
        </p:sp>
      </p:grpSp>
      <p:sp>
        <p:nvSpPr>
          <p:cNvPr id="8" name="TextBox 7"/>
          <p:cNvSpPr txBox="1"/>
          <p:nvPr/>
        </p:nvSpPr>
        <p:spPr>
          <a:xfrm>
            <a:off x="441178" y="1139865"/>
            <a:ext cx="11396606" cy="5530637"/>
          </a:xfrm>
          <a:prstGeom prst="rect">
            <a:avLst/>
          </a:prstGeom>
          <a:solidFill>
            <a:srgbClr val="ACD4DB"/>
          </a:solidFill>
        </p:spPr>
        <p:txBody>
          <a:bodyPr wrap="none" rtlCol="0" anchor="ctr">
            <a:noAutofit/>
          </a:bodyPr>
          <a:lstStyle/>
          <a:p>
            <a:pPr algn="ctr">
              <a:buClr>
                <a:schemeClr val="accent6"/>
              </a:buClr>
            </a:pPr>
            <a:r>
              <a:rPr lang="mr-IN" sz="3600" dirty="0">
                <a:solidFill>
                  <a:schemeClr val="tx2"/>
                </a:solidFill>
                <a:latin typeface="Gotham-Book" charset="0"/>
                <a:ea typeface="Gotham-Book" charset="0"/>
                <a:cs typeface="Gotham-Book" charset="0"/>
              </a:rPr>
              <a:t>–</a:t>
            </a:r>
            <a:r>
              <a:rPr lang="en-US" sz="3600" dirty="0">
                <a:solidFill>
                  <a:schemeClr val="tx2"/>
                </a:solidFill>
                <a:latin typeface="Gotham-Book" charset="0"/>
                <a:ea typeface="Gotham-Book" charset="0"/>
                <a:cs typeface="Gotham-Book" charset="0"/>
              </a:rPr>
              <a:t> !!! </a:t>
            </a:r>
            <a:r>
              <a:rPr lang="mr-IN" sz="3600" dirty="0">
                <a:solidFill>
                  <a:schemeClr val="tx2"/>
                </a:solidFill>
                <a:latin typeface="Gotham-Book" charset="0"/>
                <a:ea typeface="Gotham-Book" charset="0"/>
                <a:cs typeface="Gotham-Book" charset="0"/>
              </a:rPr>
              <a:t>–</a:t>
            </a:r>
            <a:endParaRPr lang="en-US" sz="3600" dirty="0">
              <a:solidFill>
                <a:schemeClr val="tx2"/>
              </a:solidFill>
              <a:latin typeface="Gotham-Book" charset="0"/>
              <a:ea typeface="Gotham-Book" charset="0"/>
              <a:cs typeface="Gotham-Book" charset="0"/>
            </a:endParaRPr>
          </a:p>
          <a:p>
            <a:pPr marL="571500" indent="-571500" algn="ctr">
              <a:buClr>
                <a:schemeClr val="accent6"/>
              </a:buClr>
              <a:buFontTx/>
              <a:buChar char="-"/>
            </a:pPr>
            <a:endParaRPr lang="en-US" sz="3600" dirty="0">
              <a:solidFill>
                <a:schemeClr val="tx2"/>
              </a:solidFill>
              <a:latin typeface="Gotham-Book" charset="0"/>
              <a:ea typeface="Gotham-Book" charset="0"/>
              <a:cs typeface="Gotham-Book" charset="0"/>
            </a:endParaRPr>
          </a:p>
          <a:p>
            <a:pPr algn="ctr">
              <a:buClr>
                <a:schemeClr val="accent6"/>
              </a:buClr>
            </a:pPr>
            <a:r>
              <a:rPr lang="en-US" sz="3600" dirty="0">
                <a:solidFill>
                  <a:schemeClr val="tx2"/>
                </a:solidFill>
                <a:latin typeface="Gotham-Book" charset="0"/>
                <a:ea typeface="Gotham-Book" charset="0"/>
                <a:cs typeface="Gotham-Book" charset="0"/>
              </a:rPr>
              <a:t>Please switch to</a:t>
            </a:r>
          </a:p>
          <a:p>
            <a:pPr algn="ctr">
              <a:buClr>
                <a:schemeClr val="accent6"/>
              </a:buClr>
            </a:pPr>
            <a:r>
              <a:rPr lang="en-US" sz="3600" dirty="0">
                <a:solidFill>
                  <a:schemeClr val="tx2"/>
                </a:solidFill>
                <a:latin typeface="Gotham-Book" charset="0"/>
                <a:ea typeface="Gotham-Book" charset="0"/>
                <a:cs typeface="Gotham-Book" charset="0"/>
              </a:rPr>
              <a:t>presentation mode</a:t>
            </a:r>
          </a:p>
          <a:p>
            <a:pPr algn="ctr">
              <a:buClr>
                <a:schemeClr val="accent6"/>
              </a:buClr>
            </a:pPr>
            <a:r>
              <a:rPr lang="en-US" sz="3600" dirty="0">
                <a:solidFill>
                  <a:schemeClr val="tx2"/>
                </a:solidFill>
                <a:latin typeface="Gotham-Book" charset="0"/>
                <a:ea typeface="Gotham-Book" charset="0"/>
                <a:cs typeface="Gotham-Book" charset="0"/>
              </a:rPr>
              <a:t>to view this slide</a:t>
            </a:r>
          </a:p>
          <a:p>
            <a:pPr algn="ctr">
              <a:buClr>
                <a:schemeClr val="accent6"/>
              </a:buClr>
            </a:pPr>
            <a:endParaRPr lang="en-US" sz="3600" dirty="0">
              <a:solidFill>
                <a:schemeClr val="tx2"/>
              </a:solidFill>
              <a:latin typeface="Gotham-Book" charset="0"/>
              <a:ea typeface="Gotham-Book" charset="0"/>
              <a:cs typeface="Gotham-Book" charset="0"/>
            </a:endParaRPr>
          </a:p>
          <a:p>
            <a:pPr algn="ctr">
              <a:buClr>
                <a:schemeClr val="accent6"/>
              </a:buClr>
            </a:pPr>
            <a:r>
              <a:rPr lang="mr-IN" sz="3600" dirty="0">
                <a:solidFill>
                  <a:schemeClr val="tx2"/>
                </a:solidFill>
                <a:latin typeface="Gotham-Book" charset="0"/>
                <a:ea typeface="Gotham-Book" charset="0"/>
                <a:cs typeface="Gotham-Book" charset="0"/>
              </a:rPr>
              <a:t>–</a:t>
            </a:r>
            <a:r>
              <a:rPr lang="en-US" sz="3600" dirty="0">
                <a:solidFill>
                  <a:schemeClr val="tx2"/>
                </a:solidFill>
                <a:latin typeface="Gotham-Book" charset="0"/>
                <a:ea typeface="Gotham-Book" charset="0"/>
                <a:cs typeface="Gotham-Book" charset="0"/>
              </a:rPr>
              <a:t> !!! </a:t>
            </a:r>
            <a:r>
              <a:rPr lang="mr-IN" sz="3600" dirty="0">
                <a:solidFill>
                  <a:schemeClr val="tx2"/>
                </a:solidFill>
                <a:latin typeface="Gotham-Book" charset="0"/>
                <a:ea typeface="Gotham-Book" charset="0"/>
                <a:cs typeface="Gotham-Book" charset="0"/>
              </a:rPr>
              <a:t>–</a:t>
            </a:r>
            <a:endParaRPr lang="en-US" sz="3600" dirty="0">
              <a:solidFill>
                <a:schemeClr val="tx2"/>
              </a:solidFill>
              <a:latin typeface="Gotham-Book" charset="0"/>
              <a:ea typeface="Gotham-Book" charset="0"/>
              <a:cs typeface="Gotham-Book" charset="0"/>
            </a:endParaRPr>
          </a:p>
        </p:txBody>
      </p:sp>
    </p:spTree>
    <p:extLst>
      <p:ext uri="{BB962C8B-B14F-4D97-AF65-F5344CB8AC3E}">
        <p14:creationId xmlns:p14="http://schemas.microsoft.com/office/powerpoint/2010/main" val="4400002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charRg st="4294967295" end="4294967295"/>
                                            </p:txEl>
                                          </p:spTgt>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7"/>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0" presetClass="path" presetSubtype="0" accel="50000" decel="50000" fill="hold" nodeType="withEffect">
                                  <p:stCondLst>
                                    <p:cond delay="0"/>
                                  </p:stCondLst>
                                  <p:childTnLst>
                                    <p:animMotion origin="layout" path="M -2.91667E-6 -3.7037E-7 L -0.25573 -0.00139 " pathEditMode="relative" rAng="0" ptsTypes="AA">
                                      <p:cBhvr>
                                        <p:cTn id="18" dur="500" fill="hold"/>
                                        <p:tgtEl>
                                          <p:spTgt spid="17"/>
                                        </p:tgtEl>
                                        <p:attrNameLst>
                                          <p:attrName>ppt_x</p:attrName>
                                          <p:attrName>ppt_y</p:attrName>
                                        </p:attrNameLst>
                                      </p:cBhvr>
                                      <p:rCtr x="-12786" y="-69"/>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0" presetClass="path" presetSubtype="0" accel="50000" decel="50000" fill="hold" nodeType="withEffect">
                                  <p:stCondLst>
                                    <p:cond delay="0"/>
                                  </p:stCondLst>
                                  <p:childTnLst>
                                    <p:animMotion origin="layout" path="M -4.58333E-6 -1.11111E-6 L 0.25183 0.00185 " pathEditMode="relative" rAng="0" ptsTypes="AA">
                                      <p:cBhvr>
                                        <p:cTn id="24" dur="500" fill="hold"/>
                                        <p:tgtEl>
                                          <p:spTgt spid="7"/>
                                        </p:tgtEl>
                                        <p:attrNameLst>
                                          <p:attrName>ppt_x</p:attrName>
                                          <p:attrName>ppt_y</p:attrName>
                                        </p:attrNameLst>
                                      </p:cBhvr>
                                      <p:rCtr x="12591" y="93"/>
                                    </p:animMotion>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1.04167E-6 4.44444E-6 L 0.64114 -0.02014 " pathEditMode="relative" rAng="0" ptsTypes="AA">
                                      <p:cBhvr>
                                        <p:cTn id="28" dur="500" fill="hold"/>
                                        <p:tgtEl>
                                          <p:spTgt spid="18"/>
                                        </p:tgtEl>
                                        <p:attrNameLst>
                                          <p:attrName>ppt_x</p:attrName>
                                          <p:attrName>ppt_y</p:attrName>
                                        </p:attrNameLst>
                                      </p:cBhvr>
                                      <p:rCtr x="32057" y="-1019"/>
                                    </p:animMotion>
                                  </p:childTnLst>
                                </p:cTn>
                              </p:par>
                              <p:par>
                                <p:cTn id="29" presetID="1" presetClass="exit"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autoUpdateAnimBg="0"/>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2 - Target Market</a:t>
            </a:r>
          </a:p>
        </p:txBody>
      </p:sp>
      <p:sp>
        <p:nvSpPr>
          <p:cNvPr id="4" name="Text Placeholder 3"/>
          <p:cNvSpPr>
            <a:spLocks noGrp="1"/>
          </p:cNvSpPr>
          <p:nvPr>
            <p:ph type="body" sz="quarter" idx="10"/>
          </p:nvPr>
        </p:nvSpPr>
        <p:spPr/>
        <p:txBody>
          <a:bodyPr/>
          <a:lstStyle/>
          <a:p>
            <a:r>
              <a:rPr lang="en-US" dirty="0"/>
              <a:t>For whom do we solve that problem?</a:t>
            </a:r>
          </a:p>
        </p:txBody>
      </p:sp>
      <p:pic>
        <p:nvPicPr>
          <p:cNvPr id="7" name="Picture 6" descr="Target_orang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167144" y="106020"/>
            <a:ext cx="981768" cy="981768"/>
          </a:xfrm>
          <a:prstGeom prst="rect">
            <a:avLst/>
          </a:prstGeom>
        </p:spPr>
      </p:pic>
      <p:grpSp>
        <p:nvGrpSpPr>
          <p:cNvPr id="33" name="Group 32"/>
          <p:cNvGrpSpPr/>
          <p:nvPr/>
        </p:nvGrpSpPr>
        <p:grpSpPr>
          <a:xfrm>
            <a:off x="7529577" y="2049248"/>
            <a:ext cx="236753" cy="236753"/>
            <a:chOff x="958427" y="1878599"/>
            <a:chExt cx="502509" cy="502509"/>
          </a:xfrm>
        </p:grpSpPr>
        <p:sp>
          <p:nvSpPr>
            <p:cNvPr id="34" name="Oval 33"/>
            <p:cNvSpPr/>
            <p:nvPr/>
          </p:nvSpPr>
          <p:spPr>
            <a:xfrm>
              <a:off x="958427" y="1878599"/>
              <a:ext cx="502509" cy="502509"/>
            </a:xfrm>
            <a:prstGeom prst="ellipse">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sp>
          <p:nvSpPr>
            <p:cNvPr id="35" name="Oval 34"/>
            <p:cNvSpPr/>
            <p:nvPr/>
          </p:nvSpPr>
          <p:spPr>
            <a:xfrm>
              <a:off x="1043183" y="1963357"/>
              <a:ext cx="343220" cy="3432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grpSp>
      <p:pic>
        <p:nvPicPr>
          <p:cNvPr id="36" name="Picture 35" descr="Target_orang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424743" y="1444548"/>
            <a:ext cx="644448" cy="644448"/>
          </a:xfrm>
          <a:prstGeom prst="rect">
            <a:avLst/>
          </a:prstGeom>
        </p:spPr>
      </p:pic>
      <p:pic>
        <p:nvPicPr>
          <p:cNvPr id="37" name="Picture 36" descr="Puzzle_orange.png"/>
          <p:cNvPicPr>
            <a:picLocks noChangeAspect="1"/>
          </p:cNvPicPr>
          <p:nvPr/>
        </p:nvPicPr>
        <p:blipFill>
          <a:blip r:embed="rId4" cstate="print">
            <a:duotone>
              <a:prstClr val="black"/>
              <a:srgbClr val="ACD3DA">
                <a:tint val="45000"/>
                <a:satMod val="400000"/>
              </a:srgbClr>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5840613" y="1538475"/>
            <a:ext cx="510773" cy="510773"/>
          </a:xfrm>
          <a:prstGeom prst="rect">
            <a:avLst/>
          </a:prstGeom>
          <a:ln>
            <a:noFill/>
          </a:ln>
        </p:spPr>
      </p:pic>
      <p:sp>
        <p:nvSpPr>
          <p:cNvPr id="11" name="Text Placeholder 7">
            <a:extLst>
              <a:ext uri="{FF2B5EF4-FFF2-40B4-BE49-F238E27FC236}">
                <a16:creationId xmlns:a16="http://schemas.microsoft.com/office/drawing/2014/main" id="{2EF3B64A-F013-A611-5AA3-5C00EDCE5F4F}"/>
              </a:ext>
            </a:extLst>
          </p:cNvPr>
          <p:cNvSpPr>
            <a:spLocks noGrp="1"/>
          </p:cNvSpPr>
          <p:nvPr>
            <p:ph type="body" sz="quarter" idx="13"/>
          </p:nvPr>
        </p:nvSpPr>
        <p:spPr>
          <a:xfrm>
            <a:off x="267707" y="1230537"/>
            <a:ext cx="3212689" cy="5411787"/>
          </a:xfrm>
        </p:spPr>
        <p:txBody>
          <a:bodyPr/>
          <a:lstStyle/>
          <a:p>
            <a:pPr marL="182880" indent="-182880">
              <a:buFont typeface="Arial" pitchFamily="34" charset="0"/>
              <a:buChar char="•"/>
            </a:pPr>
            <a:r>
              <a:rPr lang="en-US" dirty="0"/>
              <a:t>New, small-scale entrepreneurs, bootstrapping business owners, and business-minded creative types/tinkerers</a:t>
            </a:r>
          </a:p>
          <a:p>
            <a:pPr marL="182880" indent="-182880">
              <a:buFont typeface="Arial" pitchFamily="34" charset="0"/>
              <a:buChar char="•"/>
            </a:pPr>
            <a:r>
              <a:rPr lang="en-US" dirty="0"/>
              <a:t>College and even high school students</a:t>
            </a:r>
          </a:p>
          <a:p>
            <a:pPr marL="182880" indent="-182880">
              <a:buFont typeface="Arial" pitchFamily="34" charset="0"/>
              <a:buChar char="•"/>
            </a:pPr>
            <a:r>
              <a:rPr lang="en-US" dirty="0"/>
              <a:t>Stay at home parents</a:t>
            </a:r>
          </a:p>
        </p:txBody>
      </p:sp>
      <p:sp>
        <p:nvSpPr>
          <p:cNvPr id="12" name="Text Placeholder 10">
            <a:extLst>
              <a:ext uri="{FF2B5EF4-FFF2-40B4-BE49-F238E27FC236}">
                <a16:creationId xmlns:a16="http://schemas.microsoft.com/office/drawing/2014/main" id="{F6E6AEBE-B63E-C944-1483-51FB6DEBD121}"/>
              </a:ext>
            </a:extLst>
          </p:cNvPr>
          <p:cNvSpPr>
            <a:spLocks noGrp="1"/>
          </p:cNvSpPr>
          <p:nvPr>
            <p:ph type="body" sz="quarter" idx="14"/>
          </p:nvPr>
        </p:nvSpPr>
        <p:spPr>
          <a:xfrm>
            <a:off x="3900176" y="1230538"/>
            <a:ext cx="8092016" cy="5431432"/>
          </a:xfrm>
        </p:spPr>
        <p:txBody>
          <a:bodyPr/>
          <a:lstStyle/>
          <a:p>
            <a:r>
              <a:rPr lang="en-US" dirty="0"/>
              <a:t>New, small-scale entrepreneurs; bootstrapping business owners; and business-minded creative types/tinkerers</a:t>
            </a:r>
          </a:p>
          <a:p>
            <a:pPr lvl="1"/>
            <a:r>
              <a:rPr lang="en-US" sz="1800" dirty="0"/>
              <a:t>These people are serious about their idea (not just daydreaming). They have a bug and are eager to make some progress.</a:t>
            </a:r>
          </a:p>
          <a:p>
            <a:pPr lvl="1"/>
            <a:r>
              <a:rPr lang="en-US" sz="1800" dirty="0"/>
              <a:t>It is quite possible that they have already gone down the path of trying to do it on their own and failed.</a:t>
            </a:r>
          </a:p>
          <a:p>
            <a:r>
              <a:rPr lang="en-US" dirty="0"/>
              <a:t>College and even high school students</a:t>
            </a:r>
          </a:p>
          <a:p>
            <a:pPr lvl="1"/>
            <a:r>
              <a:rPr lang="en-US" sz="1800" dirty="0"/>
              <a:t>Especially with the rise of and their own familiarity with mobile products</a:t>
            </a:r>
          </a:p>
          <a:p>
            <a:r>
              <a:rPr lang="en-US" dirty="0"/>
              <a:t>Stay at home parents</a:t>
            </a:r>
          </a:p>
          <a:p>
            <a:pPr lvl="1"/>
            <a:r>
              <a:rPr lang="en-US" sz="1800" dirty="0"/>
              <a:t>Moms especially, likely to be more humble, start small, do-it-yourself</a:t>
            </a:r>
          </a:p>
          <a:p>
            <a:pPr lvl="2"/>
            <a:r>
              <a:rPr lang="en-US" sz="1600" dirty="0"/>
              <a:t>Vs. men who might bite off too much</a:t>
            </a:r>
          </a:p>
          <a:p>
            <a:pPr lvl="1"/>
            <a:r>
              <a:rPr lang="en-US" sz="1800" dirty="0"/>
              <a:t>Tinkering on the side but don’t have a lot of time to invest</a:t>
            </a:r>
          </a:p>
        </p:txBody>
      </p:sp>
      <p:sp>
        <p:nvSpPr>
          <p:cNvPr id="13" name="Pentagon 12">
            <a:extLst>
              <a:ext uri="{FF2B5EF4-FFF2-40B4-BE49-F238E27FC236}">
                <a16:creationId xmlns:a16="http://schemas.microsoft.com/office/drawing/2014/main" id="{C858B5D7-DD7C-9857-F159-25CB802FE2A1}"/>
              </a:ext>
            </a:extLst>
          </p:cNvPr>
          <p:cNvSpPr/>
          <p:nvPr/>
        </p:nvSpPr>
        <p:spPr>
          <a:xfrm flipH="1">
            <a:off x="3306726" y="3632274"/>
            <a:ext cx="584023" cy="652860"/>
          </a:xfrm>
          <a:prstGeom prst="homePlate">
            <a:avLst/>
          </a:prstGeom>
          <a:solidFill>
            <a:srgbClr val="ACD3DA"/>
          </a:solidFill>
          <a:ln>
            <a:solidFill>
              <a:srgbClr val="ACD3DA"/>
            </a:solid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400" dirty="0"/>
          </a:p>
        </p:txBody>
      </p:sp>
    </p:spTree>
    <p:extLst>
      <p:ext uri="{BB962C8B-B14F-4D97-AF65-F5344CB8AC3E}">
        <p14:creationId xmlns:p14="http://schemas.microsoft.com/office/powerpoint/2010/main" val="2247932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3 - Market Size</a:t>
            </a:r>
          </a:p>
        </p:txBody>
      </p:sp>
      <p:sp>
        <p:nvSpPr>
          <p:cNvPr id="4" name="Text Placeholder 3"/>
          <p:cNvSpPr>
            <a:spLocks noGrp="1"/>
          </p:cNvSpPr>
          <p:nvPr>
            <p:ph type="body" sz="quarter" idx="10"/>
          </p:nvPr>
        </p:nvSpPr>
        <p:spPr/>
        <p:txBody>
          <a:bodyPr/>
          <a:lstStyle/>
          <a:p>
            <a:r>
              <a:rPr lang="en-US" dirty="0"/>
              <a:t>How big is the opportunity?</a:t>
            </a:r>
          </a:p>
        </p:txBody>
      </p:sp>
      <p:pic>
        <p:nvPicPr>
          <p:cNvPr id="7" name="Picture 6" descr="Charts_orang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236025" y="278436"/>
            <a:ext cx="737616" cy="737616"/>
          </a:xfrm>
          <a:prstGeom prst="rect">
            <a:avLst/>
          </a:prstGeom>
        </p:spPr>
      </p:pic>
      <p:grpSp>
        <p:nvGrpSpPr>
          <p:cNvPr id="37" name="Group 36"/>
          <p:cNvGrpSpPr/>
          <p:nvPr/>
        </p:nvGrpSpPr>
        <p:grpSpPr>
          <a:xfrm>
            <a:off x="9129752" y="2049248"/>
            <a:ext cx="236753" cy="236753"/>
            <a:chOff x="958427" y="1878599"/>
            <a:chExt cx="502509" cy="502509"/>
          </a:xfrm>
        </p:grpSpPr>
        <p:sp>
          <p:nvSpPr>
            <p:cNvPr id="38" name="Oval 37"/>
            <p:cNvSpPr/>
            <p:nvPr/>
          </p:nvSpPr>
          <p:spPr>
            <a:xfrm>
              <a:off x="958427" y="1878599"/>
              <a:ext cx="502509" cy="502509"/>
            </a:xfrm>
            <a:prstGeom prst="ellipse">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sp>
          <p:nvSpPr>
            <p:cNvPr id="39" name="Oval 38"/>
            <p:cNvSpPr/>
            <p:nvPr/>
          </p:nvSpPr>
          <p:spPr>
            <a:xfrm>
              <a:off x="1043183" y="1963357"/>
              <a:ext cx="343220" cy="3432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grpSp>
      <p:pic>
        <p:nvPicPr>
          <p:cNvPr id="41" name="Picture 40" descr="Charts_orang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018523" y="1536836"/>
            <a:ext cx="444364" cy="444364"/>
          </a:xfrm>
          <a:prstGeom prst="rect">
            <a:avLst/>
          </a:prstGeom>
        </p:spPr>
      </p:pic>
      <p:pic>
        <p:nvPicPr>
          <p:cNvPr id="6" name="Picture 5" descr="Target_orange.png">
            <a:extLst>
              <a:ext uri="{FF2B5EF4-FFF2-40B4-BE49-F238E27FC236}">
                <a16:creationId xmlns:a16="http://schemas.microsoft.com/office/drawing/2014/main" id="{DFF08A83-9230-89BF-9001-D38750B29AFC}"/>
              </a:ext>
            </a:extLst>
          </p:cNvPr>
          <p:cNvPicPr>
            <a:picLocks noChangeAspect="1"/>
          </p:cNvPicPr>
          <p:nvPr/>
        </p:nvPicPr>
        <p:blipFill>
          <a:blip r:embed="rId4" cstate="print">
            <a:duotone>
              <a:prstClr val="black"/>
              <a:srgbClr val="ACD3DA">
                <a:tint val="45000"/>
                <a:satMod val="400000"/>
              </a:srgbClr>
            </a:duotone>
            <a:extLst>
              <a:ext uri="{28A0092B-C50C-407E-A947-70E740481C1C}">
                <a14:useLocalDpi xmlns:a14="http://schemas.microsoft.com/office/drawing/2010/main"/>
              </a:ext>
            </a:extLst>
          </a:blip>
          <a:stretch>
            <a:fillRect/>
          </a:stretch>
        </p:blipFill>
        <p:spPr>
          <a:xfrm>
            <a:off x="7424743" y="1444548"/>
            <a:ext cx="644448" cy="644448"/>
          </a:xfrm>
          <a:prstGeom prst="rect">
            <a:avLst/>
          </a:prstGeom>
        </p:spPr>
      </p:pic>
      <p:pic>
        <p:nvPicPr>
          <p:cNvPr id="8" name="Picture 7" descr="Puzzle_orange.png">
            <a:extLst>
              <a:ext uri="{FF2B5EF4-FFF2-40B4-BE49-F238E27FC236}">
                <a16:creationId xmlns:a16="http://schemas.microsoft.com/office/drawing/2014/main" id="{C47C675F-1851-731C-F094-D716D8D46236}"/>
              </a:ext>
            </a:extLst>
          </p:cNvPr>
          <p:cNvPicPr>
            <a:picLocks noChangeAspect="1"/>
          </p:cNvPicPr>
          <p:nvPr/>
        </p:nvPicPr>
        <p:blipFill>
          <a:blip r:embed="rId5" cstate="print">
            <a:duotone>
              <a:prstClr val="black"/>
              <a:srgbClr val="ACD3DA">
                <a:tint val="45000"/>
                <a:satMod val="400000"/>
              </a:srgbClr>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tretch>
            <a:fillRect/>
          </a:stretch>
        </p:blipFill>
        <p:spPr>
          <a:xfrm>
            <a:off x="5840613" y="1538475"/>
            <a:ext cx="510773" cy="510773"/>
          </a:xfrm>
          <a:prstGeom prst="rect">
            <a:avLst/>
          </a:prstGeom>
          <a:ln>
            <a:noFill/>
          </a:ln>
        </p:spPr>
      </p:pic>
      <p:sp>
        <p:nvSpPr>
          <p:cNvPr id="10" name="Text Placeholder 7">
            <a:extLst>
              <a:ext uri="{FF2B5EF4-FFF2-40B4-BE49-F238E27FC236}">
                <a16:creationId xmlns:a16="http://schemas.microsoft.com/office/drawing/2014/main" id="{8273673B-D3BB-7720-2524-C3FFD88BF765}"/>
              </a:ext>
            </a:extLst>
          </p:cNvPr>
          <p:cNvSpPr>
            <a:spLocks noGrp="1"/>
          </p:cNvSpPr>
          <p:nvPr>
            <p:ph type="body" sz="quarter" idx="13"/>
          </p:nvPr>
        </p:nvSpPr>
        <p:spPr>
          <a:xfrm>
            <a:off x="267707" y="1230537"/>
            <a:ext cx="3212689" cy="5411787"/>
          </a:xfrm>
        </p:spPr>
        <p:txBody>
          <a:bodyPr/>
          <a:lstStyle/>
          <a:p>
            <a:pPr marL="0" indent="0">
              <a:buNone/>
            </a:pPr>
            <a:r>
              <a:rPr lang="en-US" dirty="0"/>
              <a:t>Prospects are likely to number in the 100,000s</a:t>
            </a:r>
          </a:p>
        </p:txBody>
      </p:sp>
      <p:sp>
        <p:nvSpPr>
          <p:cNvPr id="11" name="Pentagon 10">
            <a:extLst>
              <a:ext uri="{FF2B5EF4-FFF2-40B4-BE49-F238E27FC236}">
                <a16:creationId xmlns:a16="http://schemas.microsoft.com/office/drawing/2014/main" id="{8C174891-B3FC-D287-2E2C-609548A291FD}"/>
              </a:ext>
            </a:extLst>
          </p:cNvPr>
          <p:cNvSpPr/>
          <p:nvPr/>
        </p:nvSpPr>
        <p:spPr>
          <a:xfrm flipH="1">
            <a:off x="3306726" y="3632274"/>
            <a:ext cx="584023" cy="652860"/>
          </a:xfrm>
          <a:prstGeom prst="homePlate">
            <a:avLst/>
          </a:prstGeom>
          <a:solidFill>
            <a:srgbClr val="ACD3DA"/>
          </a:solidFill>
          <a:ln>
            <a:solidFill>
              <a:srgbClr val="ACD3DA"/>
            </a:solid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400" dirty="0"/>
          </a:p>
        </p:txBody>
      </p:sp>
      <p:sp>
        <p:nvSpPr>
          <p:cNvPr id="12" name="Text Placeholder 10">
            <a:extLst>
              <a:ext uri="{FF2B5EF4-FFF2-40B4-BE49-F238E27FC236}">
                <a16:creationId xmlns:a16="http://schemas.microsoft.com/office/drawing/2014/main" id="{531DE48F-77F7-2149-2ECB-03954402F4EB}"/>
              </a:ext>
            </a:extLst>
          </p:cNvPr>
          <p:cNvSpPr>
            <a:spLocks noGrp="1"/>
          </p:cNvSpPr>
          <p:nvPr>
            <p:ph type="body" sz="quarter" idx="14"/>
          </p:nvPr>
        </p:nvSpPr>
        <p:spPr>
          <a:xfrm>
            <a:off x="3900176" y="1230538"/>
            <a:ext cx="8092016" cy="5431432"/>
          </a:xfrm>
        </p:spPr>
        <p:txBody>
          <a:bodyPr/>
          <a:lstStyle/>
          <a:p>
            <a:r>
              <a:rPr lang="en-US" dirty="0"/>
              <a:t>Have every reason to believe this is a worldwide problem although likely to target English-speaking population initially.</a:t>
            </a:r>
          </a:p>
          <a:p>
            <a:pPr lvl="1"/>
            <a:r>
              <a:rPr lang="en-US" sz="1800" dirty="0"/>
              <a:t>Filters</a:t>
            </a:r>
            <a:endParaRPr lang="en-US" dirty="0"/>
          </a:p>
          <a:p>
            <a:pPr lvl="2"/>
            <a:r>
              <a:rPr lang="en-US" sz="1400" dirty="0"/>
              <a:t>People who haven’t yet launched their idea</a:t>
            </a:r>
          </a:p>
          <a:p>
            <a:pPr lvl="2"/>
            <a:r>
              <a:rPr lang="en-US" sz="1400" dirty="0"/>
              <a:t>People already considering investing money in their idea</a:t>
            </a:r>
            <a:endParaRPr lang="en-US" dirty="0"/>
          </a:p>
          <a:p>
            <a:r>
              <a:rPr lang="en-US" dirty="0"/>
              <a:t>Prospects are likely to number in the 100,000s</a:t>
            </a:r>
          </a:p>
        </p:txBody>
      </p:sp>
    </p:spTree>
    <p:extLst>
      <p:ext uri="{BB962C8B-B14F-4D97-AF65-F5344CB8AC3E}">
        <p14:creationId xmlns:p14="http://schemas.microsoft.com/office/powerpoint/2010/main" val="1731663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4 - Business Metrics / Revenue Strategy</a:t>
            </a:r>
          </a:p>
        </p:txBody>
      </p:sp>
      <p:sp>
        <p:nvSpPr>
          <p:cNvPr id="4" name="Text Placeholder 3"/>
          <p:cNvSpPr>
            <a:spLocks noGrp="1"/>
          </p:cNvSpPr>
          <p:nvPr>
            <p:ph type="body" sz="quarter" idx="10"/>
          </p:nvPr>
        </p:nvSpPr>
        <p:spPr/>
        <p:txBody>
          <a:bodyPr/>
          <a:lstStyle/>
          <a:p>
            <a:r>
              <a:rPr lang="en-US" dirty="0"/>
              <a:t>How will we measure success?</a:t>
            </a:r>
          </a:p>
        </p:txBody>
      </p:sp>
      <p:pic>
        <p:nvPicPr>
          <p:cNvPr id="7" name="Picture 6" descr="Graphs_orang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265117" y="224396"/>
            <a:ext cx="757035" cy="757035"/>
          </a:xfrm>
          <a:prstGeom prst="rect">
            <a:avLst/>
          </a:prstGeom>
        </p:spPr>
      </p:pic>
      <p:grpSp>
        <p:nvGrpSpPr>
          <p:cNvPr id="35" name="Group 34"/>
          <p:cNvGrpSpPr/>
          <p:nvPr/>
        </p:nvGrpSpPr>
        <p:grpSpPr>
          <a:xfrm>
            <a:off x="9129752" y="3768395"/>
            <a:ext cx="236753" cy="236753"/>
            <a:chOff x="958427" y="1878599"/>
            <a:chExt cx="502509" cy="502509"/>
          </a:xfrm>
        </p:grpSpPr>
        <p:sp>
          <p:nvSpPr>
            <p:cNvPr id="36" name="Oval 35"/>
            <p:cNvSpPr/>
            <p:nvPr/>
          </p:nvSpPr>
          <p:spPr>
            <a:xfrm>
              <a:off x="958427" y="1878599"/>
              <a:ext cx="502509" cy="502509"/>
            </a:xfrm>
            <a:prstGeom prst="ellipse">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sp>
          <p:nvSpPr>
            <p:cNvPr id="37" name="Oval 36"/>
            <p:cNvSpPr/>
            <p:nvPr/>
          </p:nvSpPr>
          <p:spPr>
            <a:xfrm>
              <a:off x="1043183" y="1963357"/>
              <a:ext cx="343220" cy="3432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grpSp>
      <p:pic>
        <p:nvPicPr>
          <p:cNvPr id="41" name="Picture 40" descr="Graphs_orang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976045" y="3233854"/>
            <a:ext cx="510773" cy="510773"/>
          </a:xfrm>
          <a:prstGeom prst="rect">
            <a:avLst/>
          </a:prstGeom>
        </p:spPr>
      </p:pic>
      <p:pic>
        <p:nvPicPr>
          <p:cNvPr id="8" name="Picture 7" descr="Charts_orange.png">
            <a:extLst>
              <a:ext uri="{FF2B5EF4-FFF2-40B4-BE49-F238E27FC236}">
                <a16:creationId xmlns:a16="http://schemas.microsoft.com/office/drawing/2014/main" id="{13FCF6B4-1BFB-5276-B398-86EA5204BAAC}"/>
              </a:ext>
            </a:extLst>
          </p:cNvPr>
          <p:cNvPicPr>
            <a:picLocks noChangeAspect="1"/>
          </p:cNvPicPr>
          <p:nvPr/>
        </p:nvPicPr>
        <p:blipFill>
          <a:blip r:embed="rId4" cstate="print">
            <a:duotone>
              <a:prstClr val="black"/>
              <a:srgbClr val="ACD3DA">
                <a:tint val="45000"/>
                <a:satMod val="400000"/>
              </a:srgbClr>
            </a:duotone>
            <a:extLst>
              <a:ext uri="{28A0092B-C50C-407E-A947-70E740481C1C}">
                <a14:useLocalDpi xmlns:a14="http://schemas.microsoft.com/office/drawing/2010/main"/>
              </a:ext>
            </a:extLst>
          </a:blip>
          <a:stretch>
            <a:fillRect/>
          </a:stretch>
        </p:blipFill>
        <p:spPr>
          <a:xfrm>
            <a:off x="9018523" y="1536836"/>
            <a:ext cx="444364" cy="444364"/>
          </a:xfrm>
          <a:prstGeom prst="rect">
            <a:avLst/>
          </a:prstGeom>
        </p:spPr>
      </p:pic>
      <p:pic>
        <p:nvPicPr>
          <p:cNvPr id="9" name="Picture 8" descr="Target_orange.png">
            <a:extLst>
              <a:ext uri="{FF2B5EF4-FFF2-40B4-BE49-F238E27FC236}">
                <a16:creationId xmlns:a16="http://schemas.microsoft.com/office/drawing/2014/main" id="{AC924065-D584-A38D-07A9-2A97F0C227DA}"/>
              </a:ext>
            </a:extLst>
          </p:cNvPr>
          <p:cNvPicPr>
            <a:picLocks noChangeAspect="1"/>
          </p:cNvPicPr>
          <p:nvPr/>
        </p:nvPicPr>
        <p:blipFill>
          <a:blip r:embed="rId5" cstate="print">
            <a:duotone>
              <a:prstClr val="black"/>
              <a:srgbClr val="ACD3DA">
                <a:tint val="45000"/>
                <a:satMod val="400000"/>
              </a:srgbClr>
            </a:duotone>
            <a:extLst>
              <a:ext uri="{28A0092B-C50C-407E-A947-70E740481C1C}">
                <a14:useLocalDpi xmlns:a14="http://schemas.microsoft.com/office/drawing/2010/main"/>
              </a:ext>
            </a:extLst>
          </a:blip>
          <a:stretch>
            <a:fillRect/>
          </a:stretch>
        </p:blipFill>
        <p:spPr>
          <a:xfrm>
            <a:off x="7424743" y="1444548"/>
            <a:ext cx="644448" cy="644448"/>
          </a:xfrm>
          <a:prstGeom prst="rect">
            <a:avLst/>
          </a:prstGeom>
        </p:spPr>
      </p:pic>
      <p:pic>
        <p:nvPicPr>
          <p:cNvPr id="10" name="Picture 9" descr="Puzzle_orange.png">
            <a:extLst>
              <a:ext uri="{FF2B5EF4-FFF2-40B4-BE49-F238E27FC236}">
                <a16:creationId xmlns:a16="http://schemas.microsoft.com/office/drawing/2014/main" id="{34F948D4-5881-197D-064A-8F01C48FB75B}"/>
              </a:ext>
            </a:extLst>
          </p:cNvPr>
          <p:cNvPicPr>
            <a:picLocks noChangeAspect="1"/>
          </p:cNvPicPr>
          <p:nvPr/>
        </p:nvPicPr>
        <p:blipFill>
          <a:blip r:embed="rId6" cstate="print">
            <a:duotone>
              <a:prstClr val="black"/>
              <a:srgbClr val="ACD3DA">
                <a:tint val="45000"/>
                <a:satMod val="400000"/>
              </a:srgbClr>
            </a:duotone>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5840613" y="1538475"/>
            <a:ext cx="510773" cy="510773"/>
          </a:xfrm>
          <a:prstGeom prst="rect">
            <a:avLst/>
          </a:prstGeom>
          <a:ln>
            <a:noFill/>
          </a:ln>
        </p:spPr>
      </p:pic>
      <p:sp>
        <p:nvSpPr>
          <p:cNvPr id="11" name="Text Placeholder 7">
            <a:extLst>
              <a:ext uri="{FF2B5EF4-FFF2-40B4-BE49-F238E27FC236}">
                <a16:creationId xmlns:a16="http://schemas.microsoft.com/office/drawing/2014/main" id="{0CFB6A30-1224-03AE-8887-A702FC13E2CE}"/>
              </a:ext>
            </a:extLst>
          </p:cNvPr>
          <p:cNvSpPr>
            <a:spLocks noGrp="1"/>
          </p:cNvSpPr>
          <p:nvPr>
            <p:ph type="body" sz="quarter" idx="13"/>
          </p:nvPr>
        </p:nvSpPr>
        <p:spPr>
          <a:xfrm>
            <a:off x="267707" y="1230537"/>
            <a:ext cx="3212689" cy="5411787"/>
          </a:xfrm>
        </p:spPr>
        <p:txBody>
          <a:bodyPr/>
          <a:lstStyle/>
          <a:p>
            <a:pPr marL="0" indent="0">
              <a:buNone/>
            </a:pPr>
            <a:r>
              <a:rPr lang="en-US" dirty="0"/>
              <a:t>Small Potatoes is primarily interested in generating passive revenue from these offerings and has set a minimum target of a low 5-figure return.</a:t>
            </a:r>
          </a:p>
        </p:txBody>
      </p:sp>
      <p:sp>
        <p:nvSpPr>
          <p:cNvPr id="12" name="Pentagon 11">
            <a:extLst>
              <a:ext uri="{FF2B5EF4-FFF2-40B4-BE49-F238E27FC236}">
                <a16:creationId xmlns:a16="http://schemas.microsoft.com/office/drawing/2014/main" id="{D9CA089A-2AF9-B2D2-D33B-4C462B915A05}"/>
              </a:ext>
            </a:extLst>
          </p:cNvPr>
          <p:cNvSpPr/>
          <p:nvPr/>
        </p:nvSpPr>
        <p:spPr>
          <a:xfrm flipH="1">
            <a:off x="3306726" y="3632274"/>
            <a:ext cx="584023" cy="652860"/>
          </a:xfrm>
          <a:prstGeom prst="homePlate">
            <a:avLst/>
          </a:prstGeom>
          <a:solidFill>
            <a:srgbClr val="ACD3DA"/>
          </a:solidFill>
          <a:ln>
            <a:solidFill>
              <a:srgbClr val="ACD3DA"/>
            </a:solid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400" dirty="0"/>
          </a:p>
        </p:txBody>
      </p:sp>
      <p:sp>
        <p:nvSpPr>
          <p:cNvPr id="13" name="Text Placeholder 10">
            <a:extLst>
              <a:ext uri="{FF2B5EF4-FFF2-40B4-BE49-F238E27FC236}">
                <a16:creationId xmlns:a16="http://schemas.microsoft.com/office/drawing/2014/main" id="{89620E9D-C6B7-136F-E9DB-41BF43926124}"/>
              </a:ext>
            </a:extLst>
          </p:cNvPr>
          <p:cNvSpPr>
            <a:spLocks noGrp="1"/>
          </p:cNvSpPr>
          <p:nvPr>
            <p:ph type="body" sz="quarter" idx="14"/>
          </p:nvPr>
        </p:nvSpPr>
        <p:spPr>
          <a:xfrm>
            <a:off x="3900176" y="1230538"/>
            <a:ext cx="8092016" cy="5431432"/>
          </a:xfrm>
        </p:spPr>
        <p:txBody>
          <a:bodyPr/>
          <a:lstStyle/>
          <a:p>
            <a:r>
              <a:rPr lang="en-US" dirty="0"/>
              <a:t>Small Potatoes is primarily interested in generating passive revenue from these offerings and has set a minimum target of a low 5-figure return. </a:t>
            </a:r>
          </a:p>
          <a:p>
            <a:pPr lvl="1"/>
            <a:r>
              <a:rPr lang="en-US" sz="1800" dirty="0"/>
              <a:t>Will track the following</a:t>
            </a:r>
          </a:p>
          <a:p>
            <a:pPr lvl="2"/>
            <a:r>
              <a:rPr lang="en-US" sz="1600" dirty="0"/>
              <a:t>Revenue per customer</a:t>
            </a:r>
          </a:p>
          <a:p>
            <a:pPr lvl="2"/>
            <a:r>
              <a:rPr lang="en-US" sz="1600" dirty="0"/>
              <a:t>Total revenue</a:t>
            </a:r>
          </a:p>
        </p:txBody>
      </p:sp>
    </p:spTree>
    <p:extLst>
      <p:ext uri="{BB962C8B-B14F-4D97-AF65-F5344CB8AC3E}">
        <p14:creationId xmlns:p14="http://schemas.microsoft.com/office/powerpoint/2010/main" val="2499552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5 - Competitive Landscape</a:t>
            </a:r>
          </a:p>
        </p:txBody>
      </p:sp>
      <p:sp>
        <p:nvSpPr>
          <p:cNvPr id="4" name="Text Placeholder 3"/>
          <p:cNvSpPr>
            <a:spLocks noGrp="1"/>
          </p:cNvSpPr>
          <p:nvPr>
            <p:ph type="body" sz="quarter" idx="10"/>
          </p:nvPr>
        </p:nvSpPr>
        <p:spPr/>
        <p:txBody>
          <a:bodyPr/>
          <a:lstStyle/>
          <a:p>
            <a:r>
              <a:rPr lang="en-US" dirty="0"/>
              <a:t>What alternatives are out there now?</a:t>
            </a:r>
          </a:p>
        </p:txBody>
      </p:sp>
      <p:pic>
        <p:nvPicPr>
          <p:cNvPr id="7" name="Picture 6" descr="Competitive_Intelligence-blank.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97503" y="202654"/>
            <a:ext cx="773455" cy="788301"/>
          </a:xfrm>
          <a:prstGeom prst="rect">
            <a:avLst/>
          </a:prstGeom>
        </p:spPr>
      </p:pic>
      <p:grpSp>
        <p:nvGrpSpPr>
          <p:cNvPr id="31" name="Group 30"/>
          <p:cNvGrpSpPr/>
          <p:nvPr/>
        </p:nvGrpSpPr>
        <p:grpSpPr>
          <a:xfrm>
            <a:off x="7526403" y="3762045"/>
            <a:ext cx="236753" cy="236753"/>
            <a:chOff x="958427" y="1878599"/>
            <a:chExt cx="502509" cy="502509"/>
          </a:xfrm>
        </p:grpSpPr>
        <p:sp>
          <p:nvSpPr>
            <p:cNvPr id="32" name="Oval 31"/>
            <p:cNvSpPr/>
            <p:nvPr/>
          </p:nvSpPr>
          <p:spPr>
            <a:xfrm>
              <a:off x="958427" y="1878599"/>
              <a:ext cx="502509" cy="502509"/>
            </a:xfrm>
            <a:prstGeom prst="ellipse">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sp>
          <p:nvSpPr>
            <p:cNvPr id="33" name="Oval 32"/>
            <p:cNvSpPr/>
            <p:nvPr/>
          </p:nvSpPr>
          <p:spPr>
            <a:xfrm>
              <a:off x="1043181" y="1963357"/>
              <a:ext cx="343219" cy="3432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grpSp>
      <p:pic>
        <p:nvPicPr>
          <p:cNvPr id="37" name="Picture 36" descr="Competitive_Intelligence-blank.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94129" y="3252451"/>
            <a:ext cx="461438" cy="470296"/>
          </a:xfrm>
          <a:prstGeom prst="rect">
            <a:avLst/>
          </a:prstGeom>
        </p:spPr>
      </p:pic>
      <p:pic>
        <p:nvPicPr>
          <p:cNvPr id="5" name="Picture 4" descr="Graphs_orange.png">
            <a:extLst>
              <a:ext uri="{FF2B5EF4-FFF2-40B4-BE49-F238E27FC236}">
                <a16:creationId xmlns:a16="http://schemas.microsoft.com/office/drawing/2014/main" id="{FCDA8777-A2B9-68C9-728A-1D4EA4EB2086}"/>
              </a:ext>
            </a:extLst>
          </p:cNvPr>
          <p:cNvPicPr>
            <a:picLocks noChangeAspect="1"/>
          </p:cNvPicPr>
          <p:nvPr/>
        </p:nvPicPr>
        <p:blipFill>
          <a:blip r:embed="rId5" cstate="print">
            <a:duotone>
              <a:prstClr val="black"/>
              <a:srgbClr val="ACD3DA">
                <a:tint val="45000"/>
                <a:satMod val="400000"/>
              </a:srgbClr>
            </a:duotone>
            <a:extLst>
              <a:ext uri="{28A0092B-C50C-407E-A947-70E740481C1C}">
                <a14:useLocalDpi xmlns:a14="http://schemas.microsoft.com/office/drawing/2010/main"/>
              </a:ext>
            </a:extLst>
          </a:blip>
          <a:stretch>
            <a:fillRect/>
          </a:stretch>
        </p:blipFill>
        <p:spPr>
          <a:xfrm>
            <a:off x="8976045" y="3233854"/>
            <a:ext cx="510773" cy="510773"/>
          </a:xfrm>
          <a:prstGeom prst="rect">
            <a:avLst/>
          </a:prstGeom>
        </p:spPr>
      </p:pic>
      <p:pic>
        <p:nvPicPr>
          <p:cNvPr id="6" name="Picture 5" descr="Charts_orange.png">
            <a:extLst>
              <a:ext uri="{FF2B5EF4-FFF2-40B4-BE49-F238E27FC236}">
                <a16:creationId xmlns:a16="http://schemas.microsoft.com/office/drawing/2014/main" id="{F51DC5E8-EB34-06AC-B4EA-73005514AA64}"/>
              </a:ext>
            </a:extLst>
          </p:cNvPr>
          <p:cNvPicPr>
            <a:picLocks noChangeAspect="1"/>
          </p:cNvPicPr>
          <p:nvPr/>
        </p:nvPicPr>
        <p:blipFill>
          <a:blip r:embed="rId6" cstate="print">
            <a:duotone>
              <a:prstClr val="black"/>
              <a:srgbClr val="ACD3DA">
                <a:tint val="45000"/>
                <a:satMod val="400000"/>
              </a:srgbClr>
            </a:duotone>
            <a:extLst>
              <a:ext uri="{28A0092B-C50C-407E-A947-70E740481C1C}">
                <a14:useLocalDpi xmlns:a14="http://schemas.microsoft.com/office/drawing/2010/main"/>
              </a:ext>
            </a:extLst>
          </a:blip>
          <a:stretch>
            <a:fillRect/>
          </a:stretch>
        </p:blipFill>
        <p:spPr>
          <a:xfrm>
            <a:off x="9018523" y="1536836"/>
            <a:ext cx="444364" cy="444364"/>
          </a:xfrm>
          <a:prstGeom prst="rect">
            <a:avLst/>
          </a:prstGeom>
        </p:spPr>
      </p:pic>
      <p:pic>
        <p:nvPicPr>
          <p:cNvPr id="8" name="Picture 7" descr="Target_orange.png">
            <a:extLst>
              <a:ext uri="{FF2B5EF4-FFF2-40B4-BE49-F238E27FC236}">
                <a16:creationId xmlns:a16="http://schemas.microsoft.com/office/drawing/2014/main" id="{F68CE3E2-F1B7-E6A9-D12F-6C09B3F29DE7}"/>
              </a:ext>
            </a:extLst>
          </p:cNvPr>
          <p:cNvPicPr>
            <a:picLocks noChangeAspect="1"/>
          </p:cNvPicPr>
          <p:nvPr/>
        </p:nvPicPr>
        <p:blipFill>
          <a:blip r:embed="rId7" cstate="print">
            <a:duotone>
              <a:prstClr val="black"/>
              <a:srgbClr val="ACD3DA">
                <a:tint val="45000"/>
                <a:satMod val="400000"/>
              </a:srgbClr>
            </a:duotone>
            <a:extLst>
              <a:ext uri="{28A0092B-C50C-407E-A947-70E740481C1C}">
                <a14:useLocalDpi xmlns:a14="http://schemas.microsoft.com/office/drawing/2010/main"/>
              </a:ext>
            </a:extLst>
          </a:blip>
          <a:stretch>
            <a:fillRect/>
          </a:stretch>
        </p:blipFill>
        <p:spPr>
          <a:xfrm>
            <a:off x="7424743" y="1444548"/>
            <a:ext cx="644448" cy="644448"/>
          </a:xfrm>
          <a:prstGeom prst="rect">
            <a:avLst/>
          </a:prstGeom>
        </p:spPr>
      </p:pic>
      <p:pic>
        <p:nvPicPr>
          <p:cNvPr id="9" name="Picture 8" descr="Puzzle_orange.png">
            <a:extLst>
              <a:ext uri="{FF2B5EF4-FFF2-40B4-BE49-F238E27FC236}">
                <a16:creationId xmlns:a16="http://schemas.microsoft.com/office/drawing/2014/main" id="{E6956A6C-52CA-44D2-0D79-2CC9EED72E36}"/>
              </a:ext>
            </a:extLst>
          </p:cNvPr>
          <p:cNvPicPr>
            <a:picLocks noChangeAspect="1"/>
          </p:cNvPicPr>
          <p:nvPr/>
        </p:nvPicPr>
        <p:blipFill>
          <a:blip r:embed="rId8" cstate="print">
            <a:duotone>
              <a:prstClr val="black"/>
              <a:srgbClr val="ACD3DA">
                <a:tint val="45000"/>
                <a:satMod val="400000"/>
              </a:srgbClr>
            </a:duotone>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a:ext>
            </a:extLst>
          </a:blip>
          <a:stretch>
            <a:fillRect/>
          </a:stretch>
        </p:blipFill>
        <p:spPr>
          <a:xfrm>
            <a:off x="5840613" y="1538475"/>
            <a:ext cx="510773" cy="510773"/>
          </a:xfrm>
          <a:prstGeom prst="rect">
            <a:avLst/>
          </a:prstGeom>
          <a:ln>
            <a:noFill/>
          </a:ln>
        </p:spPr>
      </p:pic>
      <p:sp>
        <p:nvSpPr>
          <p:cNvPr id="10" name="Text Placeholder 7">
            <a:extLst>
              <a:ext uri="{FF2B5EF4-FFF2-40B4-BE49-F238E27FC236}">
                <a16:creationId xmlns:a16="http://schemas.microsoft.com/office/drawing/2014/main" id="{4D9E036E-AE61-BB9A-DC81-3BCCBAD5FF1D}"/>
              </a:ext>
            </a:extLst>
          </p:cNvPr>
          <p:cNvSpPr>
            <a:spLocks noGrp="1"/>
          </p:cNvSpPr>
          <p:nvPr>
            <p:ph type="body" sz="quarter" idx="13"/>
          </p:nvPr>
        </p:nvSpPr>
        <p:spPr>
          <a:xfrm>
            <a:off x="267707" y="1230537"/>
            <a:ext cx="3212689" cy="5411787"/>
          </a:xfrm>
        </p:spPr>
        <p:txBody>
          <a:bodyPr>
            <a:normAutofit lnSpcReduction="10000"/>
          </a:bodyPr>
          <a:lstStyle/>
          <a:p>
            <a:pPr>
              <a:buClr>
                <a:schemeClr val="bg1"/>
              </a:buClr>
            </a:pPr>
            <a:r>
              <a:rPr lang="en-US" dirty="0"/>
              <a:t>It is likely that most prospects are:</a:t>
            </a:r>
          </a:p>
          <a:p>
            <a:pPr marL="461963" lvl="1" indent="-171450"/>
            <a:r>
              <a:rPr lang="en-US" sz="1500" dirty="0"/>
              <a:t>Doing nothing and/or give up</a:t>
            </a:r>
          </a:p>
          <a:p>
            <a:pPr marL="461963" lvl="1" indent="-171450"/>
            <a:r>
              <a:rPr lang="en-US" sz="1500" dirty="0"/>
              <a:t>Muscling through themselves</a:t>
            </a:r>
          </a:p>
          <a:p>
            <a:pPr marL="461963" lvl="1" indent="-171450"/>
            <a:r>
              <a:rPr lang="en-US" sz="1500" dirty="0"/>
              <a:t>Looking to friends/family for informal advice</a:t>
            </a:r>
          </a:p>
          <a:p>
            <a:pPr>
              <a:buClr>
                <a:schemeClr val="bg1"/>
              </a:buClr>
            </a:pPr>
            <a:r>
              <a:rPr lang="en-US" dirty="0"/>
              <a:t>Prospects are exploring self-help options to ramp up including books and magazines as well as a growing number of online options including articles, blog posts, and even full tutorials.</a:t>
            </a:r>
          </a:p>
          <a:p>
            <a:pPr>
              <a:buClr>
                <a:schemeClr val="bg1"/>
              </a:buClr>
            </a:pPr>
            <a:r>
              <a:rPr lang="en-US" dirty="0"/>
              <a:t>There are dedicated websites for would-be entrepreneurs and bootstrappers that address this topic.</a:t>
            </a:r>
          </a:p>
        </p:txBody>
      </p:sp>
      <p:sp>
        <p:nvSpPr>
          <p:cNvPr id="11" name="Pentagon 10">
            <a:extLst>
              <a:ext uri="{FF2B5EF4-FFF2-40B4-BE49-F238E27FC236}">
                <a16:creationId xmlns:a16="http://schemas.microsoft.com/office/drawing/2014/main" id="{F9970F1F-C1B7-163A-1695-6E17C09716AB}"/>
              </a:ext>
            </a:extLst>
          </p:cNvPr>
          <p:cNvSpPr/>
          <p:nvPr/>
        </p:nvSpPr>
        <p:spPr>
          <a:xfrm flipH="1">
            <a:off x="3306726" y="3632274"/>
            <a:ext cx="584023" cy="652860"/>
          </a:xfrm>
          <a:prstGeom prst="homePlate">
            <a:avLst/>
          </a:prstGeom>
          <a:solidFill>
            <a:srgbClr val="ACD3DA"/>
          </a:solidFill>
          <a:ln>
            <a:solidFill>
              <a:srgbClr val="ACD3DA"/>
            </a:solid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400" dirty="0"/>
          </a:p>
        </p:txBody>
      </p:sp>
      <p:sp>
        <p:nvSpPr>
          <p:cNvPr id="12" name="Text Placeholder 10">
            <a:extLst>
              <a:ext uri="{FF2B5EF4-FFF2-40B4-BE49-F238E27FC236}">
                <a16:creationId xmlns:a16="http://schemas.microsoft.com/office/drawing/2014/main" id="{211C7C2D-75BB-C992-3530-5CD60D20122C}"/>
              </a:ext>
            </a:extLst>
          </p:cNvPr>
          <p:cNvSpPr>
            <a:spLocks noGrp="1"/>
          </p:cNvSpPr>
          <p:nvPr>
            <p:ph type="body" sz="quarter" idx="14"/>
          </p:nvPr>
        </p:nvSpPr>
        <p:spPr>
          <a:xfrm>
            <a:off x="3900176" y="1230538"/>
            <a:ext cx="8092016" cy="5431432"/>
          </a:xfrm>
        </p:spPr>
        <p:txBody>
          <a:bodyPr>
            <a:normAutofit lnSpcReduction="10000"/>
          </a:bodyPr>
          <a:lstStyle/>
          <a:p>
            <a:r>
              <a:rPr lang="en-US" dirty="0"/>
              <a:t>Prior to discovering Small Potatoes’ offerings, it is likely that most prospects will have already gone down one of these paths:</a:t>
            </a:r>
          </a:p>
          <a:p>
            <a:pPr lvl="1"/>
            <a:r>
              <a:rPr lang="en-US" sz="1500" dirty="0"/>
              <a:t>Do nothing and/or give up, concluding that it is just too hard</a:t>
            </a:r>
          </a:p>
          <a:p>
            <a:pPr lvl="1"/>
            <a:r>
              <a:rPr lang="en-US" sz="1500" dirty="0"/>
              <a:t>Muscle through themselves</a:t>
            </a:r>
          </a:p>
          <a:p>
            <a:pPr lvl="1"/>
            <a:r>
              <a:rPr lang="en-US" sz="1500" dirty="0"/>
              <a:t>Look to friends/family for informal advice</a:t>
            </a:r>
          </a:p>
          <a:p>
            <a:r>
              <a:rPr lang="en-US" dirty="0"/>
              <a:t>Prospects are exploring self-help options to ramp up on specific tools/products including both physical artifacts like books and magazines and a growing number of online options including articles, blog posts, and even full tutorials.</a:t>
            </a:r>
          </a:p>
          <a:p>
            <a:pPr lvl="1"/>
            <a:r>
              <a:rPr lang="en-US" sz="1500" dirty="0"/>
              <a:t>E.g. “Learn MS Excel”, “Launch your online business in 15 days”, “WordPress for Dummies”</a:t>
            </a:r>
          </a:p>
          <a:p>
            <a:pPr lvl="1"/>
            <a:r>
              <a:rPr lang="en-US" sz="1500" dirty="0"/>
              <a:t>It is very easy and quite common for “experts” to provide advice on this topic, usually offered for free on individual blogs, and often discovered via search engines.</a:t>
            </a:r>
          </a:p>
          <a:p>
            <a:pPr lvl="1"/>
            <a:r>
              <a:rPr lang="en-US" sz="1500" dirty="0"/>
              <a:t>Small Potatoes believes that the majority of these articles are “opaque”, written by tech authors who have difficulty effectively communicating with the target audience.</a:t>
            </a:r>
          </a:p>
          <a:p>
            <a:r>
              <a:rPr lang="en-US" dirty="0"/>
              <a:t>There are dedicated websites for would-be entrepreneurs and bootstrappers that address this topic.</a:t>
            </a:r>
          </a:p>
          <a:p>
            <a:pPr lvl="1"/>
            <a:r>
              <a:rPr lang="en-US" sz="1300" dirty="0" err="1"/>
              <a:t>Wordpress</a:t>
            </a:r>
            <a:r>
              <a:rPr lang="en-US" sz="1300" dirty="0"/>
              <a:t> tutorial sites</a:t>
            </a:r>
          </a:p>
          <a:p>
            <a:pPr lvl="2"/>
            <a:r>
              <a:rPr lang="en-US" sz="1200" dirty="0"/>
              <a:t>Do’s And Don’ts For WordPress Startups</a:t>
            </a:r>
          </a:p>
          <a:p>
            <a:pPr lvl="2"/>
            <a:r>
              <a:rPr lang="en-US" sz="1200" u="sng" dirty="0">
                <a:solidFill>
                  <a:srgbClr val="FFFFFF"/>
                </a:solidFill>
                <a:hlinkClick r:id="rId10"/>
              </a:rPr>
              <a:t>https://www.udemy.com/how-to-build-your-own-online-business/</a:t>
            </a:r>
            <a:endParaRPr lang="en-US" sz="1200" u="sng" dirty="0">
              <a:solidFill>
                <a:srgbClr val="FFFFFF"/>
              </a:solidFill>
            </a:endParaRPr>
          </a:p>
          <a:p>
            <a:pPr lvl="1"/>
            <a:r>
              <a:rPr lang="en-US" sz="1300" u="sng" dirty="0" err="1">
                <a:solidFill>
                  <a:srgbClr val="FFFFFF"/>
                </a:solidFill>
              </a:rPr>
              <a:t>Guru.</a:t>
            </a:r>
            <a:r>
              <a:rPr lang="en-US" sz="1300" u="sng" dirty="0" err="1"/>
              <a:t>com</a:t>
            </a:r>
            <a:endParaRPr lang="en-US" sz="1300" u="sng" dirty="0"/>
          </a:p>
          <a:p>
            <a:pPr lvl="1"/>
            <a:r>
              <a:rPr lang="en-US" sz="1300" u="sng" dirty="0" err="1"/>
              <a:t>eLance.com</a:t>
            </a:r>
            <a:endParaRPr lang="en-US" sz="1300" u="sng" dirty="0"/>
          </a:p>
          <a:p>
            <a:pPr lvl="1"/>
            <a:r>
              <a:rPr lang="en-US" sz="1300" u="sng" dirty="0"/>
              <a:t>Bootstrapper sites</a:t>
            </a:r>
          </a:p>
          <a:p>
            <a:endParaRPr lang="en-US" dirty="0"/>
          </a:p>
        </p:txBody>
      </p:sp>
    </p:spTree>
    <p:extLst>
      <p:ext uri="{BB962C8B-B14F-4D97-AF65-F5344CB8AC3E}">
        <p14:creationId xmlns:p14="http://schemas.microsoft.com/office/powerpoint/2010/main" val="24842261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6 - Our Differentiator</a:t>
            </a:r>
          </a:p>
        </p:txBody>
      </p:sp>
      <p:sp>
        <p:nvSpPr>
          <p:cNvPr id="4" name="Text Placeholder 3"/>
          <p:cNvSpPr>
            <a:spLocks noGrp="1"/>
          </p:cNvSpPr>
          <p:nvPr>
            <p:ph type="body" sz="quarter" idx="10"/>
          </p:nvPr>
        </p:nvSpPr>
        <p:spPr/>
        <p:txBody>
          <a:bodyPr/>
          <a:lstStyle/>
          <a:p>
            <a:r>
              <a:rPr lang="en-US" dirty="0"/>
              <a:t>Why are we best suited to pursue this?</a:t>
            </a:r>
          </a:p>
        </p:txBody>
      </p:sp>
      <p:pic>
        <p:nvPicPr>
          <p:cNvPr id="7" name="Picture 6" descr="differentiator-orang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98258" y="172967"/>
            <a:ext cx="743763" cy="743763"/>
          </a:xfrm>
          <a:prstGeom prst="rect">
            <a:avLst/>
          </a:prstGeom>
        </p:spPr>
      </p:pic>
      <p:grpSp>
        <p:nvGrpSpPr>
          <p:cNvPr id="32" name="Group 31"/>
          <p:cNvGrpSpPr/>
          <p:nvPr/>
        </p:nvGrpSpPr>
        <p:grpSpPr>
          <a:xfrm>
            <a:off x="5956403" y="3762045"/>
            <a:ext cx="236753" cy="236753"/>
            <a:chOff x="958427" y="1878599"/>
            <a:chExt cx="502509" cy="502509"/>
          </a:xfrm>
        </p:grpSpPr>
        <p:sp>
          <p:nvSpPr>
            <p:cNvPr id="33" name="Oval 32"/>
            <p:cNvSpPr/>
            <p:nvPr/>
          </p:nvSpPr>
          <p:spPr>
            <a:xfrm>
              <a:off x="958427" y="1878599"/>
              <a:ext cx="502509" cy="502509"/>
            </a:xfrm>
            <a:prstGeom prst="ellipse">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sp>
          <p:nvSpPr>
            <p:cNvPr id="34" name="Oval 33"/>
            <p:cNvSpPr/>
            <p:nvPr/>
          </p:nvSpPr>
          <p:spPr>
            <a:xfrm>
              <a:off x="1043183" y="1963357"/>
              <a:ext cx="343220" cy="3432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grpSp>
      <p:pic>
        <p:nvPicPr>
          <p:cNvPr id="39" name="Picture 38" descr="differentiator-orang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05660" y="3178658"/>
            <a:ext cx="478942" cy="478942"/>
          </a:xfrm>
          <a:prstGeom prst="rect">
            <a:avLst/>
          </a:prstGeom>
        </p:spPr>
      </p:pic>
      <p:pic>
        <p:nvPicPr>
          <p:cNvPr id="8" name="Picture 7" descr="Competitive_Intelligence-blank.png">
            <a:extLst>
              <a:ext uri="{FF2B5EF4-FFF2-40B4-BE49-F238E27FC236}">
                <a16:creationId xmlns:a16="http://schemas.microsoft.com/office/drawing/2014/main" id="{A2323423-890A-F4CB-6EF0-167B85F571BD}"/>
              </a:ext>
            </a:extLst>
          </p:cNvPr>
          <p:cNvPicPr>
            <a:picLocks noChangeAspect="1"/>
          </p:cNvPicPr>
          <p:nvPr/>
        </p:nvPicPr>
        <p:blipFill>
          <a:blip r:embed="rId5" cstate="print">
            <a:duotone>
              <a:prstClr val="black"/>
              <a:srgbClr val="ACD3DA">
                <a:tint val="45000"/>
                <a:satMod val="400000"/>
              </a:srgbClr>
            </a:duotone>
            <a:extLst>
              <a:ext uri="{28A0092B-C50C-407E-A947-70E740481C1C}">
                <a14:useLocalDpi xmlns:a14="http://schemas.microsoft.com/office/drawing/2010/main"/>
              </a:ext>
            </a:extLst>
          </a:blip>
          <a:stretch>
            <a:fillRect/>
          </a:stretch>
        </p:blipFill>
        <p:spPr>
          <a:xfrm>
            <a:off x="7394129" y="3252451"/>
            <a:ext cx="461438" cy="470296"/>
          </a:xfrm>
          <a:prstGeom prst="rect">
            <a:avLst/>
          </a:prstGeom>
        </p:spPr>
      </p:pic>
      <p:pic>
        <p:nvPicPr>
          <p:cNvPr id="9" name="Picture 8" descr="Graphs_orange.png">
            <a:extLst>
              <a:ext uri="{FF2B5EF4-FFF2-40B4-BE49-F238E27FC236}">
                <a16:creationId xmlns:a16="http://schemas.microsoft.com/office/drawing/2014/main" id="{EE4E0585-A700-0822-5133-E05954A1BCFF}"/>
              </a:ext>
            </a:extLst>
          </p:cNvPr>
          <p:cNvPicPr>
            <a:picLocks noChangeAspect="1"/>
          </p:cNvPicPr>
          <p:nvPr/>
        </p:nvPicPr>
        <p:blipFill>
          <a:blip r:embed="rId6" cstate="print">
            <a:duotone>
              <a:prstClr val="black"/>
              <a:srgbClr val="ACD3DA">
                <a:tint val="45000"/>
                <a:satMod val="400000"/>
              </a:srgbClr>
            </a:duotone>
            <a:extLst>
              <a:ext uri="{28A0092B-C50C-407E-A947-70E740481C1C}">
                <a14:useLocalDpi xmlns:a14="http://schemas.microsoft.com/office/drawing/2010/main"/>
              </a:ext>
            </a:extLst>
          </a:blip>
          <a:stretch>
            <a:fillRect/>
          </a:stretch>
        </p:blipFill>
        <p:spPr>
          <a:xfrm>
            <a:off x="8976045" y="3233854"/>
            <a:ext cx="510773" cy="510773"/>
          </a:xfrm>
          <a:prstGeom prst="rect">
            <a:avLst/>
          </a:prstGeom>
        </p:spPr>
      </p:pic>
      <p:pic>
        <p:nvPicPr>
          <p:cNvPr id="10" name="Picture 9" descr="Charts_orange.png">
            <a:extLst>
              <a:ext uri="{FF2B5EF4-FFF2-40B4-BE49-F238E27FC236}">
                <a16:creationId xmlns:a16="http://schemas.microsoft.com/office/drawing/2014/main" id="{8FCFEA91-5EC1-E940-1E92-A2ADEC07E2DD}"/>
              </a:ext>
            </a:extLst>
          </p:cNvPr>
          <p:cNvPicPr>
            <a:picLocks noChangeAspect="1"/>
          </p:cNvPicPr>
          <p:nvPr/>
        </p:nvPicPr>
        <p:blipFill>
          <a:blip r:embed="rId7" cstate="print">
            <a:duotone>
              <a:prstClr val="black"/>
              <a:srgbClr val="ACD3DA">
                <a:tint val="45000"/>
                <a:satMod val="400000"/>
              </a:srgbClr>
            </a:duotone>
            <a:extLst>
              <a:ext uri="{28A0092B-C50C-407E-A947-70E740481C1C}">
                <a14:useLocalDpi xmlns:a14="http://schemas.microsoft.com/office/drawing/2010/main"/>
              </a:ext>
            </a:extLst>
          </a:blip>
          <a:stretch>
            <a:fillRect/>
          </a:stretch>
        </p:blipFill>
        <p:spPr>
          <a:xfrm>
            <a:off x="9018523" y="1536836"/>
            <a:ext cx="444364" cy="444364"/>
          </a:xfrm>
          <a:prstGeom prst="rect">
            <a:avLst/>
          </a:prstGeom>
        </p:spPr>
      </p:pic>
      <p:pic>
        <p:nvPicPr>
          <p:cNvPr id="11" name="Picture 10" descr="Target_orange.png">
            <a:extLst>
              <a:ext uri="{FF2B5EF4-FFF2-40B4-BE49-F238E27FC236}">
                <a16:creationId xmlns:a16="http://schemas.microsoft.com/office/drawing/2014/main" id="{A40CFCEB-549A-5432-4902-6E6DED4E6A5A}"/>
              </a:ext>
            </a:extLst>
          </p:cNvPr>
          <p:cNvPicPr>
            <a:picLocks noChangeAspect="1"/>
          </p:cNvPicPr>
          <p:nvPr/>
        </p:nvPicPr>
        <p:blipFill>
          <a:blip r:embed="rId8" cstate="print">
            <a:duotone>
              <a:prstClr val="black"/>
              <a:srgbClr val="ACD3DA">
                <a:tint val="45000"/>
                <a:satMod val="400000"/>
              </a:srgbClr>
            </a:duotone>
            <a:extLst>
              <a:ext uri="{28A0092B-C50C-407E-A947-70E740481C1C}">
                <a14:useLocalDpi xmlns:a14="http://schemas.microsoft.com/office/drawing/2010/main"/>
              </a:ext>
            </a:extLst>
          </a:blip>
          <a:stretch>
            <a:fillRect/>
          </a:stretch>
        </p:blipFill>
        <p:spPr>
          <a:xfrm>
            <a:off x="7424743" y="1444548"/>
            <a:ext cx="644448" cy="644448"/>
          </a:xfrm>
          <a:prstGeom prst="rect">
            <a:avLst/>
          </a:prstGeom>
        </p:spPr>
      </p:pic>
      <p:pic>
        <p:nvPicPr>
          <p:cNvPr id="12" name="Picture 11" descr="Puzzle_orange.png">
            <a:extLst>
              <a:ext uri="{FF2B5EF4-FFF2-40B4-BE49-F238E27FC236}">
                <a16:creationId xmlns:a16="http://schemas.microsoft.com/office/drawing/2014/main" id="{5FFF987B-DB87-82E4-5C05-BEEFFBC5C50A}"/>
              </a:ext>
            </a:extLst>
          </p:cNvPr>
          <p:cNvPicPr>
            <a:picLocks noChangeAspect="1"/>
          </p:cNvPicPr>
          <p:nvPr/>
        </p:nvPicPr>
        <p:blipFill>
          <a:blip r:embed="rId9" cstate="print">
            <a:duotone>
              <a:prstClr val="black"/>
              <a:srgbClr val="ACD3DA">
                <a:tint val="45000"/>
                <a:satMod val="400000"/>
              </a:srgbClr>
            </a:duotone>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a:ext>
            </a:extLst>
          </a:blip>
          <a:stretch>
            <a:fillRect/>
          </a:stretch>
        </p:blipFill>
        <p:spPr>
          <a:xfrm>
            <a:off x="5840613" y="1538475"/>
            <a:ext cx="510773" cy="510773"/>
          </a:xfrm>
          <a:prstGeom prst="rect">
            <a:avLst/>
          </a:prstGeom>
          <a:ln>
            <a:noFill/>
          </a:ln>
        </p:spPr>
      </p:pic>
      <p:sp>
        <p:nvSpPr>
          <p:cNvPr id="13" name="Text Placeholder 7">
            <a:extLst>
              <a:ext uri="{FF2B5EF4-FFF2-40B4-BE49-F238E27FC236}">
                <a16:creationId xmlns:a16="http://schemas.microsoft.com/office/drawing/2014/main" id="{52B2DD60-EFE9-A2CA-F010-E02A712A7D41}"/>
              </a:ext>
            </a:extLst>
          </p:cNvPr>
          <p:cNvSpPr>
            <a:spLocks noGrp="1"/>
          </p:cNvSpPr>
          <p:nvPr>
            <p:ph type="body" sz="quarter" idx="13"/>
          </p:nvPr>
        </p:nvSpPr>
        <p:spPr>
          <a:xfrm>
            <a:off x="267707" y="1230537"/>
            <a:ext cx="3212689" cy="5411787"/>
          </a:xfrm>
        </p:spPr>
        <p:txBody>
          <a:bodyPr/>
          <a:lstStyle/>
          <a:p>
            <a:pPr>
              <a:buClr>
                <a:schemeClr val="bg1"/>
              </a:buClr>
            </a:pPr>
            <a:r>
              <a:rPr lang="en-US" dirty="0"/>
              <a:t>The founder has more than 15 years of industry experience.</a:t>
            </a:r>
          </a:p>
          <a:p>
            <a:pPr>
              <a:buClr>
                <a:schemeClr val="bg1"/>
              </a:buClr>
            </a:pPr>
            <a:r>
              <a:rPr lang="en-US" dirty="0"/>
              <a:t>He has established significant credibility in this exact area.</a:t>
            </a:r>
          </a:p>
          <a:p>
            <a:pPr>
              <a:buClr>
                <a:schemeClr val="bg1"/>
              </a:buClr>
            </a:pPr>
            <a:r>
              <a:rPr lang="en-US" dirty="0"/>
              <a:t>The founder/ author has the proven ability to communicate technical ideas to a non-technical audience.</a:t>
            </a:r>
          </a:p>
        </p:txBody>
      </p:sp>
      <p:sp>
        <p:nvSpPr>
          <p:cNvPr id="14" name="Pentagon 13">
            <a:extLst>
              <a:ext uri="{FF2B5EF4-FFF2-40B4-BE49-F238E27FC236}">
                <a16:creationId xmlns:a16="http://schemas.microsoft.com/office/drawing/2014/main" id="{14793210-8B3E-2A2B-A6DE-2DCB26E2D8F2}"/>
              </a:ext>
            </a:extLst>
          </p:cNvPr>
          <p:cNvSpPr/>
          <p:nvPr/>
        </p:nvSpPr>
        <p:spPr>
          <a:xfrm flipH="1">
            <a:off x="3306726" y="3632274"/>
            <a:ext cx="584023" cy="652860"/>
          </a:xfrm>
          <a:prstGeom prst="homePlate">
            <a:avLst/>
          </a:prstGeom>
          <a:solidFill>
            <a:srgbClr val="ACD3DA"/>
          </a:solidFill>
          <a:ln>
            <a:solidFill>
              <a:srgbClr val="ACD3DA"/>
            </a:solid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400" dirty="0"/>
          </a:p>
        </p:txBody>
      </p:sp>
      <p:sp>
        <p:nvSpPr>
          <p:cNvPr id="15" name="Text Placeholder 10">
            <a:extLst>
              <a:ext uri="{FF2B5EF4-FFF2-40B4-BE49-F238E27FC236}">
                <a16:creationId xmlns:a16="http://schemas.microsoft.com/office/drawing/2014/main" id="{2AC57BCB-175D-74F8-797D-1960ADF7A7FB}"/>
              </a:ext>
            </a:extLst>
          </p:cNvPr>
          <p:cNvSpPr>
            <a:spLocks noGrp="1"/>
          </p:cNvSpPr>
          <p:nvPr>
            <p:ph type="body" sz="quarter" idx="14"/>
          </p:nvPr>
        </p:nvSpPr>
        <p:spPr>
          <a:xfrm>
            <a:off x="3900176" y="1230538"/>
            <a:ext cx="8092016" cy="5431432"/>
          </a:xfrm>
        </p:spPr>
        <p:txBody>
          <a:bodyPr/>
          <a:lstStyle/>
          <a:p>
            <a:r>
              <a:rPr lang="en-US" dirty="0"/>
              <a:t>The founder of Small Potatoes Studio has more than 15 years of industry experience locating, hiring and onboarding software developers into businesses of all sizes.</a:t>
            </a:r>
          </a:p>
          <a:p>
            <a:r>
              <a:rPr lang="en-US" dirty="0"/>
              <a:t>The founder has established significant credibility in this exact area, having helped dozens of individual entrepreneurs and small businesses address this problem.</a:t>
            </a:r>
          </a:p>
          <a:p>
            <a:pPr lvl="1"/>
            <a:r>
              <a:rPr lang="en-US" sz="1600" dirty="0"/>
              <a:t>Small Potatoes will be able to acquire suitable references to help with credibility.</a:t>
            </a:r>
          </a:p>
          <a:p>
            <a:pPr lvl="1"/>
            <a:r>
              <a:rPr lang="en-US" sz="1600" dirty="0"/>
              <a:t>Small Potatoes will likely generate and share case study examples from past customers to further establish credibility.</a:t>
            </a:r>
          </a:p>
          <a:p>
            <a:r>
              <a:rPr lang="en-US" dirty="0"/>
              <a:t>The founder and author for this collateral has the proven ability to communicate technical ideas to a non-technical audience.</a:t>
            </a:r>
          </a:p>
        </p:txBody>
      </p:sp>
    </p:spTree>
    <p:extLst>
      <p:ext uri="{BB962C8B-B14F-4D97-AF65-F5344CB8AC3E}">
        <p14:creationId xmlns:p14="http://schemas.microsoft.com/office/powerpoint/2010/main" val="2445529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7 - Market Window</a:t>
            </a:r>
          </a:p>
        </p:txBody>
      </p:sp>
      <p:sp>
        <p:nvSpPr>
          <p:cNvPr id="4" name="Text Placeholder 3"/>
          <p:cNvSpPr>
            <a:spLocks noGrp="1"/>
          </p:cNvSpPr>
          <p:nvPr>
            <p:ph type="body" sz="quarter" idx="10"/>
          </p:nvPr>
        </p:nvSpPr>
        <p:spPr/>
        <p:txBody>
          <a:bodyPr/>
          <a:lstStyle/>
          <a:p>
            <a:r>
              <a:rPr lang="en-US" dirty="0"/>
              <a:t>Why now?</a:t>
            </a:r>
          </a:p>
        </p:txBody>
      </p:sp>
      <p:pic>
        <p:nvPicPr>
          <p:cNvPr id="7" name="Picture 6" descr="Calendar_orang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21958" y="215676"/>
            <a:ext cx="811378" cy="811378"/>
          </a:xfrm>
          <a:prstGeom prst="rect">
            <a:avLst/>
          </a:prstGeom>
        </p:spPr>
      </p:pic>
      <p:grpSp>
        <p:nvGrpSpPr>
          <p:cNvPr id="21" name="Group 20"/>
          <p:cNvGrpSpPr/>
          <p:nvPr/>
        </p:nvGrpSpPr>
        <p:grpSpPr>
          <a:xfrm>
            <a:off x="5956403" y="5455946"/>
            <a:ext cx="236753" cy="236753"/>
            <a:chOff x="958427" y="1878599"/>
            <a:chExt cx="502509" cy="502509"/>
          </a:xfrm>
        </p:grpSpPr>
        <p:sp>
          <p:nvSpPr>
            <p:cNvPr id="33" name="Oval 32"/>
            <p:cNvSpPr/>
            <p:nvPr/>
          </p:nvSpPr>
          <p:spPr>
            <a:xfrm>
              <a:off x="958427" y="1878599"/>
              <a:ext cx="502509" cy="502509"/>
            </a:xfrm>
            <a:prstGeom prst="ellipse">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sp>
          <p:nvSpPr>
            <p:cNvPr id="34" name="Oval 33"/>
            <p:cNvSpPr/>
            <p:nvPr/>
          </p:nvSpPr>
          <p:spPr>
            <a:xfrm>
              <a:off x="1043183" y="1963357"/>
              <a:ext cx="343220" cy="3432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grpSp>
      <p:pic>
        <p:nvPicPr>
          <p:cNvPr id="40" name="Picture 39" descr="Calendar_orang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826678" y="4945115"/>
            <a:ext cx="457226" cy="457226"/>
          </a:xfrm>
          <a:prstGeom prst="rect">
            <a:avLst/>
          </a:prstGeom>
        </p:spPr>
      </p:pic>
      <p:pic>
        <p:nvPicPr>
          <p:cNvPr id="8" name="Picture 7" descr="differentiator-orange.png">
            <a:extLst>
              <a:ext uri="{FF2B5EF4-FFF2-40B4-BE49-F238E27FC236}">
                <a16:creationId xmlns:a16="http://schemas.microsoft.com/office/drawing/2014/main" id="{3586F7A5-504F-3477-C1A8-E7174D50A548}"/>
              </a:ext>
            </a:extLst>
          </p:cNvPr>
          <p:cNvPicPr>
            <a:picLocks noChangeAspect="1"/>
          </p:cNvPicPr>
          <p:nvPr/>
        </p:nvPicPr>
        <p:blipFill>
          <a:blip r:embed="rId4" cstate="print">
            <a:duotone>
              <a:prstClr val="black"/>
              <a:srgbClr val="ACD3DA">
                <a:tint val="45000"/>
                <a:satMod val="400000"/>
              </a:srgbClr>
            </a:duotone>
            <a:extLst>
              <a:ext uri="{28A0092B-C50C-407E-A947-70E740481C1C}">
                <a14:useLocalDpi xmlns:a14="http://schemas.microsoft.com/office/drawing/2010/main"/>
              </a:ext>
            </a:extLst>
          </a:blip>
          <a:stretch>
            <a:fillRect/>
          </a:stretch>
        </p:blipFill>
        <p:spPr>
          <a:xfrm>
            <a:off x="5805660" y="3178658"/>
            <a:ext cx="478942" cy="478942"/>
          </a:xfrm>
          <a:prstGeom prst="rect">
            <a:avLst/>
          </a:prstGeom>
        </p:spPr>
      </p:pic>
      <p:pic>
        <p:nvPicPr>
          <p:cNvPr id="9" name="Picture 8" descr="Competitive_Intelligence-blank.png">
            <a:extLst>
              <a:ext uri="{FF2B5EF4-FFF2-40B4-BE49-F238E27FC236}">
                <a16:creationId xmlns:a16="http://schemas.microsoft.com/office/drawing/2014/main" id="{B5CCA3E3-C5AE-F4EA-987A-6C48C5D191FB}"/>
              </a:ext>
            </a:extLst>
          </p:cNvPr>
          <p:cNvPicPr>
            <a:picLocks noChangeAspect="1"/>
          </p:cNvPicPr>
          <p:nvPr/>
        </p:nvPicPr>
        <p:blipFill>
          <a:blip r:embed="rId5" cstate="print">
            <a:duotone>
              <a:prstClr val="black"/>
              <a:srgbClr val="ACD3DA">
                <a:tint val="45000"/>
                <a:satMod val="400000"/>
              </a:srgbClr>
            </a:duotone>
            <a:extLst>
              <a:ext uri="{28A0092B-C50C-407E-A947-70E740481C1C}">
                <a14:useLocalDpi xmlns:a14="http://schemas.microsoft.com/office/drawing/2010/main"/>
              </a:ext>
            </a:extLst>
          </a:blip>
          <a:stretch>
            <a:fillRect/>
          </a:stretch>
        </p:blipFill>
        <p:spPr>
          <a:xfrm>
            <a:off x="7394129" y="3252451"/>
            <a:ext cx="461438" cy="470296"/>
          </a:xfrm>
          <a:prstGeom prst="rect">
            <a:avLst/>
          </a:prstGeom>
        </p:spPr>
      </p:pic>
      <p:pic>
        <p:nvPicPr>
          <p:cNvPr id="10" name="Picture 9" descr="Graphs_orange.png">
            <a:extLst>
              <a:ext uri="{FF2B5EF4-FFF2-40B4-BE49-F238E27FC236}">
                <a16:creationId xmlns:a16="http://schemas.microsoft.com/office/drawing/2014/main" id="{D761486C-9A0D-3FBC-EC6B-9C0D57741551}"/>
              </a:ext>
            </a:extLst>
          </p:cNvPr>
          <p:cNvPicPr>
            <a:picLocks noChangeAspect="1"/>
          </p:cNvPicPr>
          <p:nvPr/>
        </p:nvPicPr>
        <p:blipFill>
          <a:blip r:embed="rId6" cstate="print">
            <a:duotone>
              <a:prstClr val="black"/>
              <a:srgbClr val="ACD3DA">
                <a:tint val="45000"/>
                <a:satMod val="400000"/>
              </a:srgbClr>
            </a:duotone>
            <a:extLst>
              <a:ext uri="{28A0092B-C50C-407E-A947-70E740481C1C}">
                <a14:useLocalDpi xmlns:a14="http://schemas.microsoft.com/office/drawing/2010/main"/>
              </a:ext>
            </a:extLst>
          </a:blip>
          <a:stretch>
            <a:fillRect/>
          </a:stretch>
        </p:blipFill>
        <p:spPr>
          <a:xfrm>
            <a:off x="8976045" y="3233854"/>
            <a:ext cx="510773" cy="510773"/>
          </a:xfrm>
          <a:prstGeom prst="rect">
            <a:avLst/>
          </a:prstGeom>
        </p:spPr>
      </p:pic>
      <p:pic>
        <p:nvPicPr>
          <p:cNvPr id="11" name="Picture 10" descr="Charts_orange.png">
            <a:extLst>
              <a:ext uri="{FF2B5EF4-FFF2-40B4-BE49-F238E27FC236}">
                <a16:creationId xmlns:a16="http://schemas.microsoft.com/office/drawing/2014/main" id="{4245D56E-4963-22D9-BF89-398494D6CA4A}"/>
              </a:ext>
            </a:extLst>
          </p:cNvPr>
          <p:cNvPicPr>
            <a:picLocks noChangeAspect="1"/>
          </p:cNvPicPr>
          <p:nvPr/>
        </p:nvPicPr>
        <p:blipFill>
          <a:blip r:embed="rId7" cstate="print">
            <a:duotone>
              <a:prstClr val="black"/>
              <a:srgbClr val="ACD3DA">
                <a:tint val="45000"/>
                <a:satMod val="400000"/>
              </a:srgbClr>
            </a:duotone>
            <a:extLst>
              <a:ext uri="{28A0092B-C50C-407E-A947-70E740481C1C}">
                <a14:useLocalDpi xmlns:a14="http://schemas.microsoft.com/office/drawing/2010/main"/>
              </a:ext>
            </a:extLst>
          </a:blip>
          <a:stretch>
            <a:fillRect/>
          </a:stretch>
        </p:blipFill>
        <p:spPr>
          <a:xfrm>
            <a:off x="9018523" y="1536836"/>
            <a:ext cx="444364" cy="444364"/>
          </a:xfrm>
          <a:prstGeom prst="rect">
            <a:avLst/>
          </a:prstGeom>
        </p:spPr>
      </p:pic>
      <p:pic>
        <p:nvPicPr>
          <p:cNvPr id="12" name="Picture 11" descr="Target_orange.png">
            <a:extLst>
              <a:ext uri="{FF2B5EF4-FFF2-40B4-BE49-F238E27FC236}">
                <a16:creationId xmlns:a16="http://schemas.microsoft.com/office/drawing/2014/main" id="{51408308-80B8-9D14-E491-852386EC51B5}"/>
              </a:ext>
            </a:extLst>
          </p:cNvPr>
          <p:cNvPicPr>
            <a:picLocks noChangeAspect="1"/>
          </p:cNvPicPr>
          <p:nvPr/>
        </p:nvPicPr>
        <p:blipFill>
          <a:blip r:embed="rId8" cstate="print">
            <a:duotone>
              <a:prstClr val="black"/>
              <a:srgbClr val="ACD3DA">
                <a:tint val="45000"/>
                <a:satMod val="400000"/>
              </a:srgbClr>
            </a:duotone>
            <a:extLst>
              <a:ext uri="{28A0092B-C50C-407E-A947-70E740481C1C}">
                <a14:useLocalDpi xmlns:a14="http://schemas.microsoft.com/office/drawing/2010/main"/>
              </a:ext>
            </a:extLst>
          </a:blip>
          <a:stretch>
            <a:fillRect/>
          </a:stretch>
        </p:blipFill>
        <p:spPr>
          <a:xfrm>
            <a:off x="7424743" y="1444548"/>
            <a:ext cx="644448" cy="644448"/>
          </a:xfrm>
          <a:prstGeom prst="rect">
            <a:avLst/>
          </a:prstGeom>
        </p:spPr>
      </p:pic>
      <p:pic>
        <p:nvPicPr>
          <p:cNvPr id="13" name="Picture 12" descr="Puzzle_orange.png">
            <a:extLst>
              <a:ext uri="{FF2B5EF4-FFF2-40B4-BE49-F238E27FC236}">
                <a16:creationId xmlns:a16="http://schemas.microsoft.com/office/drawing/2014/main" id="{2D93C327-446D-0C9D-6E0B-B1BCA41F41D9}"/>
              </a:ext>
            </a:extLst>
          </p:cNvPr>
          <p:cNvPicPr>
            <a:picLocks noChangeAspect="1"/>
          </p:cNvPicPr>
          <p:nvPr/>
        </p:nvPicPr>
        <p:blipFill>
          <a:blip r:embed="rId9" cstate="print">
            <a:duotone>
              <a:prstClr val="black"/>
              <a:srgbClr val="ACD3DA">
                <a:tint val="45000"/>
                <a:satMod val="400000"/>
              </a:srgbClr>
            </a:duotone>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a:ext>
            </a:extLst>
          </a:blip>
          <a:stretch>
            <a:fillRect/>
          </a:stretch>
        </p:blipFill>
        <p:spPr>
          <a:xfrm>
            <a:off x="5840613" y="1538475"/>
            <a:ext cx="510773" cy="510773"/>
          </a:xfrm>
          <a:prstGeom prst="rect">
            <a:avLst/>
          </a:prstGeom>
          <a:ln>
            <a:noFill/>
          </a:ln>
        </p:spPr>
      </p:pic>
      <p:sp>
        <p:nvSpPr>
          <p:cNvPr id="14" name="Text Placeholder 7">
            <a:extLst>
              <a:ext uri="{FF2B5EF4-FFF2-40B4-BE49-F238E27FC236}">
                <a16:creationId xmlns:a16="http://schemas.microsoft.com/office/drawing/2014/main" id="{0DE9B3E6-8A0D-CACC-293C-2369117E162E}"/>
              </a:ext>
            </a:extLst>
          </p:cNvPr>
          <p:cNvSpPr>
            <a:spLocks noGrp="1"/>
          </p:cNvSpPr>
          <p:nvPr>
            <p:ph type="body" sz="quarter" idx="13"/>
          </p:nvPr>
        </p:nvSpPr>
        <p:spPr>
          <a:xfrm>
            <a:off x="267707" y="1230537"/>
            <a:ext cx="3212689" cy="5411787"/>
          </a:xfrm>
        </p:spPr>
        <p:txBody>
          <a:bodyPr/>
          <a:lstStyle/>
          <a:p>
            <a:pPr>
              <a:buClr>
                <a:schemeClr val="bg1"/>
              </a:buClr>
            </a:pPr>
            <a:r>
              <a:rPr lang="en-US" dirty="0"/>
              <a:t>New businesses are on the rise thanks to new models.</a:t>
            </a:r>
          </a:p>
          <a:p>
            <a:pPr>
              <a:buClr>
                <a:schemeClr val="bg1"/>
              </a:buClr>
            </a:pPr>
            <a:r>
              <a:rPr lang="en-US" dirty="0"/>
              <a:t>There is significant interest around the idea starting your own company.</a:t>
            </a:r>
          </a:p>
          <a:p>
            <a:pPr>
              <a:buClr>
                <a:schemeClr val="bg1"/>
              </a:buClr>
            </a:pPr>
            <a:r>
              <a:rPr lang="en-US" dirty="0"/>
              <a:t>This has created an increased demand for software developers but has not been matched on the supply side.</a:t>
            </a:r>
          </a:p>
          <a:p>
            <a:pPr>
              <a:buClr>
                <a:schemeClr val="bg1"/>
              </a:buClr>
            </a:pPr>
            <a:r>
              <a:rPr lang="en-US" dirty="0"/>
              <a:t>With good information more scattered than ever, there is an opportunity to aggregate, distill, and present a definitive guide for info seekers.</a:t>
            </a:r>
          </a:p>
        </p:txBody>
      </p:sp>
      <p:sp>
        <p:nvSpPr>
          <p:cNvPr id="15" name="Pentagon 14">
            <a:extLst>
              <a:ext uri="{FF2B5EF4-FFF2-40B4-BE49-F238E27FC236}">
                <a16:creationId xmlns:a16="http://schemas.microsoft.com/office/drawing/2014/main" id="{6ABAD71F-CCE9-6D97-7533-B4A8B39EA14F}"/>
              </a:ext>
            </a:extLst>
          </p:cNvPr>
          <p:cNvSpPr/>
          <p:nvPr/>
        </p:nvSpPr>
        <p:spPr>
          <a:xfrm flipH="1">
            <a:off x="3306726" y="3632274"/>
            <a:ext cx="584023" cy="652860"/>
          </a:xfrm>
          <a:prstGeom prst="homePlate">
            <a:avLst/>
          </a:prstGeom>
          <a:solidFill>
            <a:srgbClr val="ACD3DA"/>
          </a:solidFill>
          <a:ln>
            <a:solidFill>
              <a:srgbClr val="ACD3DA"/>
            </a:solid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400" dirty="0"/>
          </a:p>
        </p:txBody>
      </p:sp>
      <p:sp>
        <p:nvSpPr>
          <p:cNvPr id="16" name="Text Placeholder 10">
            <a:extLst>
              <a:ext uri="{FF2B5EF4-FFF2-40B4-BE49-F238E27FC236}">
                <a16:creationId xmlns:a16="http://schemas.microsoft.com/office/drawing/2014/main" id="{1DF37133-AFD5-C4B0-4E8A-19710C590BA8}"/>
              </a:ext>
            </a:extLst>
          </p:cNvPr>
          <p:cNvSpPr>
            <a:spLocks noGrp="1"/>
          </p:cNvSpPr>
          <p:nvPr>
            <p:ph type="body" sz="quarter" idx="14"/>
          </p:nvPr>
        </p:nvSpPr>
        <p:spPr>
          <a:xfrm>
            <a:off x="3900176" y="1230538"/>
            <a:ext cx="8092016" cy="5431432"/>
          </a:xfrm>
        </p:spPr>
        <p:txBody>
          <a:bodyPr>
            <a:normAutofit lnSpcReduction="10000"/>
          </a:bodyPr>
          <a:lstStyle/>
          <a:p>
            <a:r>
              <a:rPr lang="en-US" dirty="0"/>
              <a:t>Small Potatoes believes, at this point, there is significant interest around the idea starting your own company.</a:t>
            </a:r>
          </a:p>
          <a:p>
            <a:r>
              <a:rPr lang="en-US" dirty="0"/>
              <a:t>New businesses are on the rise and can be attributed, in no small part to the new models that are now available for building software and companies based on digital products.</a:t>
            </a:r>
          </a:p>
          <a:p>
            <a:pPr lvl="1"/>
            <a:r>
              <a:rPr lang="en-US" sz="1700" dirty="0"/>
              <a:t>New software distribution models are attractive, especially for targeting younger audiences.</a:t>
            </a:r>
          </a:p>
          <a:p>
            <a:pPr lvl="2"/>
            <a:r>
              <a:rPr lang="en-US" sz="1500" dirty="0"/>
              <a:t>Mobile</a:t>
            </a:r>
          </a:p>
          <a:p>
            <a:pPr lvl="2"/>
            <a:r>
              <a:rPr lang="en-US" sz="1500" dirty="0"/>
              <a:t>Social</a:t>
            </a:r>
          </a:p>
          <a:p>
            <a:r>
              <a:rPr lang="en-US" dirty="0"/>
              <a:t>This has created an increased demand for software developers but has not been matched on the supply side making it even for the would-be entrepreneur/bootstrapper  to find resources.</a:t>
            </a:r>
          </a:p>
          <a:p>
            <a:pPr lvl="1"/>
            <a:r>
              <a:rPr lang="en-US" sz="1600" dirty="0"/>
              <a:t>Most good developers are already gainfully employed, further increasing the challenge for our customers of finding the right resource(s).</a:t>
            </a:r>
          </a:p>
          <a:p>
            <a:r>
              <a:rPr lang="en-US" dirty="0"/>
              <a:t>While it has gotten much easier for authors to contribute content on this topic, the resulting glut has continuously diluted the really useful information available to most people.</a:t>
            </a:r>
          </a:p>
          <a:p>
            <a:r>
              <a:rPr lang="en-US" dirty="0"/>
              <a:t>With good information more scattered than ever, there is an opportunity to aggregate, distill, and present a definitive guide for info seekers.</a:t>
            </a:r>
          </a:p>
        </p:txBody>
      </p:sp>
    </p:spTree>
    <p:extLst>
      <p:ext uri="{BB962C8B-B14F-4D97-AF65-F5344CB8AC3E}">
        <p14:creationId xmlns:p14="http://schemas.microsoft.com/office/powerpoint/2010/main" val="596933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8 - Go to Market Strategy</a:t>
            </a:r>
          </a:p>
        </p:txBody>
      </p:sp>
      <p:sp>
        <p:nvSpPr>
          <p:cNvPr id="4" name="Text Placeholder 3"/>
          <p:cNvSpPr>
            <a:spLocks noGrp="1"/>
          </p:cNvSpPr>
          <p:nvPr>
            <p:ph type="body" sz="quarter" idx="10"/>
          </p:nvPr>
        </p:nvSpPr>
        <p:spPr/>
        <p:txBody>
          <a:bodyPr/>
          <a:lstStyle/>
          <a:p>
            <a:r>
              <a:rPr lang="en-US" dirty="0"/>
              <a:t>How will we get this product to market?</a:t>
            </a:r>
          </a:p>
        </p:txBody>
      </p:sp>
      <p:pic>
        <p:nvPicPr>
          <p:cNvPr id="19" name="Picture 18" descr="gotomarket-orange.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935447" y="285761"/>
            <a:ext cx="1049642" cy="580368"/>
          </a:xfrm>
          <a:prstGeom prst="rect">
            <a:avLst/>
          </a:prstGeom>
        </p:spPr>
      </p:pic>
      <p:grpSp>
        <p:nvGrpSpPr>
          <p:cNvPr id="22" name="Group 21"/>
          <p:cNvGrpSpPr/>
          <p:nvPr/>
        </p:nvGrpSpPr>
        <p:grpSpPr>
          <a:xfrm>
            <a:off x="7528028" y="5455946"/>
            <a:ext cx="236753" cy="236753"/>
            <a:chOff x="958427" y="1878599"/>
            <a:chExt cx="502509" cy="502509"/>
          </a:xfrm>
        </p:grpSpPr>
        <p:sp>
          <p:nvSpPr>
            <p:cNvPr id="23" name="Oval 22"/>
            <p:cNvSpPr/>
            <p:nvPr/>
          </p:nvSpPr>
          <p:spPr>
            <a:xfrm>
              <a:off x="958427" y="1878599"/>
              <a:ext cx="502509" cy="502509"/>
            </a:xfrm>
            <a:prstGeom prst="ellipse">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sp>
          <p:nvSpPr>
            <p:cNvPr id="24" name="Oval 23"/>
            <p:cNvSpPr/>
            <p:nvPr/>
          </p:nvSpPr>
          <p:spPr>
            <a:xfrm>
              <a:off x="1043183" y="1963357"/>
              <a:ext cx="343220" cy="3432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grpSp>
      <p:pic>
        <p:nvPicPr>
          <p:cNvPr id="41" name="Picture 40" descr="gotomarket-orange.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305899" y="4996056"/>
            <a:ext cx="658221" cy="363943"/>
          </a:xfrm>
          <a:prstGeom prst="rect">
            <a:avLst/>
          </a:prstGeom>
        </p:spPr>
      </p:pic>
      <p:pic>
        <p:nvPicPr>
          <p:cNvPr id="7" name="Picture 6" descr="Calendar_orange.png">
            <a:extLst>
              <a:ext uri="{FF2B5EF4-FFF2-40B4-BE49-F238E27FC236}">
                <a16:creationId xmlns:a16="http://schemas.microsoft.com/office/drawing/2014/main" id="{A3AC28A3-66A8-542A-B0BE-742B3CED167F}"/>
              </a:ext>
            </a:extLst>
          </p:cNvPr>
          <p:cNvPicPr>
            <a:picLocks noChangeAspect="1"/>
          </p:cNvPicPr>
          <p:nvPr/>
        </p:nvPicPr>
        <p:blipFill>
          <a:blip r:embed="rId5" cstate="print">
            <a:duotone>
              <a:prstClr val="black"/>
              <a:srgbClr val="ACD3DA">
                <a:tint val="45000"/>
                <a:satMod val="400000"/>
              </a:srgbClr>
            </a:duotone>
            <a:extLst>
              <a:ext uri="{28A0092B-C50C-407E-A947-70E740481C1C}">
                <a14:useLocalDpi xmlns:a14="http://schemas.microsoft.com/office/drawing/2010/main"/>
              </a:ext>
            </a:extLst>
          </a:blip>
          <a:stretch>
            <a:fillRect/>
          </a:stretch>
        </p:blipFill>
        <p:spPr>
          <a:xfrm>
            <a:off x="5826678" y="4945115"/>
            <a:ext cx="457226" cy="457226"/>
          </a:xfrm>
          <a:prstGeom prst="rect">
            <a:avLst/>
          </a:prstGeom>
        </p:spPr>
      </p:pic>
      <p:pic>
        <p:nvPicPr>
          <p:cNvPr id="8" name="Picture 7" descr="differentiator-orange.png">
            <a:extLst>
              <a:ext uri="{FF2B5EF4-FFF2-40B4-BE49-F238E27FC236}">
                <a16:creationId xmlns:a16="http://schemas.microsoft.com/office/drawing/2014/main" id="{2FF34ACC-0227-5F98-96CD-A15CBA83360E}"/>
              </a:ext>
            </a:extLst>
          </p:cNvPr>
          <p:cNvPicPr>
            <a:picLocks noChangeAspect="1"/>
          </p:cNvPicPr>
          <p:nvPr/>
        </p:nvPicPr>
        <p:blipFill>
          <a:blip r:embed="rId6" cstate="print">
            <a:duotone>
              <a:prstClr val="black"/>
              <a:srgbClr val="ACD3DA">
                <a:tint val="45000"/>
                <a:satMod val="400000"/>
              </a:srgbClr>
            </a:duotone>
            <a:extLst>
              <a:ext uri="{28A0092B-C50C-407E-A947-70E740481C1C}">
                <a14:useLocalDpi xmlns:a14="http://schemas.microsoft.com/office/drawing/2010/main"/>
              </a:ext>
            </a:extLst>
          </a:blip>
          <a:stretch>
            <a:fillRect/>
          </a:stretch>
        </p:blipFill>
        <p:spPr>
          <a:xfrm>
            <a:off x="5805660" y="3178658"/>
            <a:ext cx="478942" cy="478942"/>
          </a:xfrm>
          <a:prstGeom prst="rect">
            <a:avLst/>
          </a:prstGeom>
        </p:spPr>
      </p:pic>
      <p:pic>
        <p:nvPicPr>
          <p:cNvPr id="9" name="Picture 8" descr="Competitive_Intelligence-blank.png">
            <a:extLst>
              <a:ext uri="{FF2B5EF4-FFF2-40B4-BE49-F238E27FC236}">
                <a16:creationId xmlns:a16="http://schemas.microsoft.com/office/drawing/2014/main" id="{144E7466-9DDF-EE9A-56D5-D72CB1336CF3}"/>
              </a:ext>
            </a:extLst>
          </p:cNvPr>
          <p:cNvPicPr>
            <a:picLocks noChangeAspect="1"/>
          </p:cNvPicPr>
          <p:nvPr/>
        </p:nvPicPr>
        <p:blipFill>
          <a:blip r:embed="rId7" cstate="print">
            <a:duotone>
              <a:prstClr val="black"/>
              <a:srgbClr val="ACD3DA">
                <a:tint val="45000"/>
                <a:satMod val="400000"/>
              </a:srgbClr>
            </a:duotone>
            <a:extLst>
              <a:ext uri="{28A0092B-C50C-407E-A947-70E740481C1C}">
                <a14:useLocalDpi xmlns:a14="http://schemas.microsoft.com/office/drawing/2010/main"/>
              </a:ext>
            </a:extLst>
          </a:blip>
          <a:stretch>
            <a:fillRect/>
          </a:stretch>
        </p:blipFill>
        <p:spPr>
          <a:xfrm>
            <a:off x="7394129" y="3252451"/>
            <a:ext cx="461438" cy="470296"/>
          </a:xfrm>
          <a:prstGeom prst="rect">
            <a:avLst/>
          </a:prstGeom>
        </p:spPr>
      </p:pic>
      <p:pic>
        <p:nvPicPr>
          <p:cNvPr id="10" name="Picture 9" descr="Graphs_orange.png">
            <a:extLst>
              <a:ext uri="{FF2B5EF4-FFF2-40B4-BE49-F238E27FC236}">
                <a16:creationId xmlns:a16="http://schemas.microsoft.com/office/drawing/2014/main" id="{0E929D57-C364-2389-DE49-B38F55E3C93D}"/>
              </a:ext>
            </a:extLst>
          </p:cNvPr>
          <p:cNvPicPr>
            <a:picLocks noChangeAspect="1"/>
          </p:cNvPicPr>
          <p:nvPr/>
        </p:nvPicPr>
        <p:blipFill>
          <a:blip r:embed="rId8" cstate="print">
            <a:duotone>
              <a:prstClr val="black"/>
              <a:srgbClr val="ACD3DA">
                <a:tint val="45000"/>
                <a:satMod val="400000"/>
              </a:srgbClr>
            </a:duotone>
            <a:extLst>
              <a:ext uri="{28A0092B-C50C-407E-A947-70E740481C1C}">
                <a14:useLocalDpi xmlns:a14="http://schemas.microsoft.com/office/drawing/2010/main"/>
              </a:ext>
            </a:extLst>
          </a:blip>
          <a:stretch>
            <a:fillRect/>
          </a:stretch>
        </p:blipFill>
        <p:spPr>
          <a:xfrm>
            <a:off x="8976045" y="3233854"/>
            <a:ext cx="510773" cy="510773"/>
          </a:xfrm>
          <a:prstGeom prst="rect">
            <a:avLst/>
          </a:prstGeom>
        </p:spPr>
      </p:pic>
      <p:pic>
        <p:nvPicPr>
          <p:cNvPr id="11" name="Picture 10" descr="Charts_orange.png">
            <a:extLst>
              <a:ext uri="{FF2B5EF4-FFF2-40B4-BE49-F238E27FC236}">
                <a16:creationId xmlns:a16="http://schemas.microsoft.com/office/drawing/2014/main" id="{E83DCF70-7247-4B8E-2CC0-EBB834A95B3D}"/>
              </a:ext>
            </a:extLst>
          </p:cNvPr>
          <p:cNvPicPr>
            <a:picLocks noChangeAspect="1"/>
          </p:cNvPicPr>
          <p:nvPr/>
        </p:nvPicPr>
        <p:blipFill>
          <a:blip r:embed="rId9" cstate="print">
            <a:duotone>
              <a:prstClr val="black"/>
              <a:srgbClr val="ACD3DA">
                <a:tint val="45000"/>
                <a:satMod val="400000"/>
              </a:srgbClr>
            </a:duotone>
            <a:extLst>
              <a:ext uri="{28A0092B-C50C-407E-A947-70E740481C1C}">
                <a14:useLocalDpi xmlns:a14="http://schemas.microsoft.com/office/drawing/2010/main"/>
              </a:ext>
            </a:extLst>
          </a:blip>
          <a:stretch>
            <a:fillRect/>
          </a:stretch>
        </p:blipFill>
        <p:spPr>
          <a:xfrm>
            <a:off x="9018523" y="1536836"/>
            <a:ext cx="444364" cy="444364"/>
          </a:xfrm>
          <a:prstGeom prst="rect">
            <a:avLst/>
          </a:prstGeom>
        </p:spPr>
      </p:pic>
      <p:pic>
        <p:nvPicPr>
          <p:cNvPr id="12" name="Picture 11" descr="Target_orange.png">
            <a:extLst>
              <a:ext uri="{FF2B5EF4-FFF2-40B4-BE49-F238E27FC236}">
                <a16:creationId xmlns:a16="http://schemas.microsoft.com/office/drawing/2014/main" id="{340E11D0-1316-6983-34C8-3744EF1F8123}"/>
              </a:ext>
            </a:extLst>
          </p:cNvPr>
          <p:cNvPicPr>
            <a:picLocks noChangeAspect="1"/>
          </p:cNvPicPr>
          <p:nvPr/>
        </p:nvPicPr>
        <p:blipFill>
          <a:blip r:embed="rId10" cstate="print">
            <a:duotone>
              <a:prstClr val="black"/>
              <a:srgbClr val="ACD3DA">
                <a:tint val="45000"/>
                <a:satMod val="400000"/>
              </a:srgbClr>
            </a:duotone>
            <a:extLst>
              <a:ext uri="{28A0092B-C50C-407E-A947-70E740481C1C}">
                <a14:useLocalDpi xmlns:a14="http://schemas.microsoft.com/office/drawing/2010/main"/>
              </a:ext>
            </a:extLst>
          </a:blip>
          <a:stretch>
            <a:fillRect/>
          </a:stretch>
        </p:blipFill>
        <p:spPr>
          <a:xfrm>
            <a:off x="7424743" y="1444548"/>
            <a:ext cx="644448" cy="644448"/>
          </a:xfrm>
          <a:prstGeom prst="rect">
            <a:avLst/>
          </a:prstGeom>
        </p:spPr>
      </p:pic>
      <p:pic>
        <p:nvPicPr>
          <p:cNvPr id="13" name="Picture 12" descr="Puzzle_orange.png">
            <a:extLst>
              <a:ext uri="{FF2B5EF4-FFF2-40B4-BE49-F238E27FC236}">
                <a16:creationId xmlns:a16="http://schemas.microsoft.com/office/drawing/2014/main" id="{FD8A5D79-3EC0-52E4-73E1-8C737FDAFE6A}"/>
              </a:ext>
            </a:extLst>
          </p:cNvPr>
          <p:cNvPicPr>
            <a:picLocks noChangeAspect="1"/>
          </p:cNvPicPr>
          <p:nvPr/>
        </p:nvPicPr>
        <p:blipFill>
          <a:blip r:embed="rId11" cstate="print">
            <a:duotone>
              <a:prstClr val="black"/>
              <a:srgbClr val="ACD3DA">
                <a:tint val="45000"/>
                <a:satMod val="400000"/>
              </a:srgbClr>
            </a:duotone>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a:ext>
            </a:extLst>
          </a:blip>
          <a:stretch>
            <a:fillRect/>
          </a:stretch>
        </p:blipFill>
        <p:spPr>
          <a:xfrm>
            <a:off x="5840613" y="1538475"/>
            <a:ext cx="510773" cy="510773"/>
          </a:xfrm>
          <a:prstGeom prst="rect">
            <a:avLst/>
          </a:prstGeom>
          <a:ln>
            <a:noFill/>
          </a:ln>
        </p:spPr>
      </p:pic>
      <p:sp>
        <p:nvSpPr>
          <p:cNvPr id="14" name="Text Placeholder 7">
            <a:extLst>
              <a:ext uri="{FF2B5EF4-FFF2-40B4-BE49-F238E27FC236}">
                <a16:creationId xmlns:a16="http://schemas.microsoft.com/office/drawing/2014/main" id="{A8CA7866-6A78-62B0-24F1-FD2EF40A26E7}"/>
              </a:ext>
            </a:extLst>
          </p:cNvPr>
          <p:cNvSpPr>
            <a:spLocks noGrp="1"/>
          </p:cNvSpPr>
          <p:nvPr>
            <p:ph type="body" sz="quarter" idx="13"/>
          </p:nvPr>
        </p:nvSpPr>
        <p:spPr>
          <a:xfrm>
            <a:off x="267707" y="1230537"/>
            <a:ext cx="3212689" cy="5411787"/>
          </a:xfrm>
        </p:spPr>
        <p:txBody>
          <a:bodyPr/>
          <a:lstStyle/>
          <a:p>
            <a:pPr>
              <a:buClr>
                <a:schemeClr val="bg1"/>
              </a:buClr>
            </a:pPr>
            <a:r>
              <a:rPr lang="en-US" dirty="0"/>
              <a:t>Launch a dedicated site for the book </a:t>
            </a:r>
          </a:p>
          <a:p>
            <a:pPr>
              <a:buClr>
                <a:schemeClr val="bg1"/>
              </a:buClr>
            </a:pPr>
            <a:r>
              <a:rPr lang="en-US" dirty="0"/>
              <a:t>Create a secondary site/product promotion</a:t>
            </a:r>
          </a:p>
          <a:p>
            <a:pPr>
              <a:buClr>
                <a:schemeClr val="bg1"/>
              </a:buClr>
            </a:pPr>
            <a:r>
              <a:rPr lang="en-US" dirty="0"/>
              <a:t>Also consider viral techniques to promote the product including referral and affiliate links</a:t>
            </a:r>
          </a:p>
        </p:txBody>
      </p:sp>
      <p:sp>
        <p:nvSpPr>
          <p:cNvPr id="15" name="Pentagon 14">
            <a:extLst>
              <a:ext uri="{FF2B5EF4-FFF2-40B4-BE49-F238E27FC236}">
                <a16:creationId xmlns:a16="http://schemas.microsoft.com/office/drawing/2014/main" id="{8A5764D6-CD41-9F99-B3B3-9CBA125B6706}"/>
              </a:ext>
            </a:extLst>
          </p:cNvPr>
          <p:cNvSpPr/>
          <p:nvPr/>
        </p:nvSpPr>
        <p:spPr>
          <a:xfrm flipH="1">
            <a:off x="3306726" y="3632274"/>
            <a:ext cx="584023" cy="652860"/>
          </a:xfrm>
          <a:prstGeom prst="homePlate">
            <a:avLst/>
          </a:prstGeom>
          <a:solidFill>
            <a:srgbClr val="ACD3DA"/>
          </a:solidFill>
          <a:ln>
            <a:solidFill>
              <a:srgbClr val="ACD3DA"/>
            </a:solid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400" dirty="0"/>
          </a:p>
        </p:txBody>
      </p:sp>
      <p:sp>
        <p:nvSpPr>
          <p:cNvPr id="16" name="Text Placeholder 10">
            <a:extLst>
              <a:ext uri="{FF2B5EF4-FFF2-40B4-BE49-F238E27FC236}">
                <a16:creationId xmlns:a16="http://schemas.microsoft.com/office/drawing/2014/main" id="{D00C173A-9193-CFF7-1BCE-EE9CF6915ABD}"/>
              </a:ext>
            </a:extLst>
          </p:cNvPr>
          <p:cNvSpPr>
            <a:spLocks noGrp="1"/>
          </p:cNvSpPr>
          <p:nvPr>
            <p:ph type="body" sz="quarter" idx="14"/>
          </p:nvPr>
        </p:nvSpPr>
        <p:spPr>
          <a:xfrm>
            <a:off x="3900176" y="1230538"/>
            <a:ext cx="8092016" cy="5431432"/>
          </a:xfrm>
        </p:spPr>
        <p:txBody>
          <a:bodyPr>
            <a:normAutofit/>
          </a:bodyPr>
          <a:lstStyle/>
          <a:p>
            <a:r>
              <a:rPr lang="en-US" dirty="0"/>
              <a:t>Small Potatoes plans to launch a dedicated site at </a:t>
            </a:r>
            <a:r>
              <a:rPr lang="en-US" dirty="0" err="1"/>
              <a:t>FindingADeveloper.com</a:t>
            </a:r>
            <a:r>
              <a:rPr lang="en-US" dirty="0"/>
              <a:t> where prospects can learn about and purchase the product(s).</a:t>
            </a:r>
            <a:endParaRPr lang="en-US" dirty="0">
              <a:hlinkClick r:id="rId13"/>
            </a:endParaRPr>
          </a:p>
          <a:p>
            <a:pPr lvl="1"/>
            <a:r>
              <a:rPr lang="en-US" sz="1600" dirty="0"/>
              <a:t>The site will invest in keywords and similar tactics to attract SEO traffic from search engines.</a:t>
            </a:r>
          </a:p>
          <a:p>
            <a:pPr lvl="1"/>
            <a:r>
              <a:rPr lang="en-US" sz="1600" dirty="0"/>
              <a:t>Small Potatoes is considering investing in paid Google ads as well as Facebook ads to drive traffic to the site.</a:t>
            </a:r>
          </a:p>
          <a:p>
            <a:r>
              <a:rPr lang="en-US" dirty="0"/>
              <a:t>Secondary site/product promotion</a:t>
            </a:r>
          </a:p>
          <a:p>
            <a:pPr lvl="1"/>
            <a:r>
              <a:rPr lang="en-US" sz="1600" dirty="0"/>
              <a:t>Guest blogging</a:t>
            </a:r>
          </a:p>
          <a:p>
            <a:pPr lvl="1"/>
            <a:r>
              <a:rPr lang="en-US" sz="1600" dirty="0"/>
              <a:t>Speaking opportunities</a:t>
            </a:r>
          </a:p>
          <a:p>
            <a:pPr lvl="1"/>
            <a:r>
              <a:rPr lang="en-US" sz="1600" dirty="0"/>
              <a:t>Sponsorships</a:t>
            </a:r>
          </a:p>
          <a:p>
            <a:pPr lvl="1"/>
            <a:r>
              <a:rPr lang="en-US" sz="1600" dirty="0"/>
              <a:t>Social network outreach</a:t>
            </a:r>
          </a:p>
          <a:p>
            <a:pPr lvl="1"/>
            <a:r>
              <a:rPr lang="en-US" sz="1600" dirty="0"/>
              <a:t>Guest podcasting</a:t>
            </a:r>
          </a:p>
          <a:p>
            <a:r>
              <a:rPr lang="en-US" dirty="0"/>
              <a:t>Small Potatoes has also considered several viral techniques to promote the product(s).</a:t>
            </a:r>
          </a:p>
          <a:p>
            <a:pPr lvl="1"/>
            <a:r>
              <a:rPr lang="en-US" sz="1700" dirty="0"/>
              <a:t>Providing free and/or discounted “stuff” for inbound referrals</a:t>
            </a:r>
          </a:p>
          <a:p>
            <a:pPr lvl="1"/>
            <a:r>
              <a:rPr lang="en-US" sz="1700" dirty="0"/>
              <a:t>Creating and sharing affiliate links to reward others who promote the products.</a:t>
            </a:r>
          </a:p>
        </p:txBody>
      </p:sp>
    </p:spTree>
    <p:extLst>
      <p:ext uri="{BB962C8B-B14F-4D97-AF65-F5344CB8AC3E}">
        <p14:creationId xmlns:p14="http://schemas.microsoft.com/office/powerpoint/2010/main" val="1069859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a:t>9 - Solution Requirements</a:t>
            </a:r>
            <a:endParaRPr lang="en-US" dirty="0"/>
          </a:p>
        </p:txBody>
      </p:sp>
      <p:sp>
        <p:nvSpPr>
          <p:cNvPr id="4" name="Text Placeholder 3"/>
          <p:cNvSpPr>
            <a:spLocks noGrp="1"/>
          </p:cNvSpPr>
          <p:nvPr>
            <p:ph type="body" sz="quarter" idx="10"/>
          </p:nvPr>
        </p:nvSpPr>
        <p:spPr/>
        <p:txBody>
          <a:bodyPr/>
          <a:lstStyle/>
          <a:p>
            <a:r>
              <a:rPr lang="en-US"/>
              <a:t>What factors are critical to success?</a:t>
            </a:r>
            <a:endParaRPr lang="en-US" dirty="0"/>
          </a:p>
        </p:txBody>
      </p:sp>
      <p:pic>
        <p:nvPicPr>
          <p:cNvPr id="7" name="Picture 6" descr="Document_orang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212631" y="218889"/>
            <a:ext cx="811378" cy="811378"/>
          </a:xfrm>
          <a:prstGeom prst="rect">
            <a:avLst/>
          </a:prstGeom>
        </p:spPr>
      </p:pic>
      <p:grpSp>
        <p:nvGrpSpPr>
          <p:cNvPr id="21" name="Group 20"/>
          <p:cNvGrpSpPr/>
          <p:nvPr/>
        </p:nvGrpSpPr>
        <p:grpSpPr>
          <a:xfrm>
            <a:off x="9121141" y="5459121"/>
            <a:ext cx="236753" cy="236753"/>
            <a:chOff x="958427" y="1878599"/>
            <a:chExt cx="502509" cy="502509"/>
          </a:xfrm>
        </p:grpSpPr>
        <p:sp>
          <p:nvSpPr>
            <p:cNvPr id="22" name="Oval 21"/>
            <p:cNvSpPr/>
            <p:nvPr/>
          </p:nvSpPr>
          <p:spPr>
            <a:xfrm>
              <a:off x="958427" y="1878599"/>
              <a:ext cx="502509" cy="502509"/>
            </a:xfrm>
            <a:prstGeom prst="ellipse">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sp>
          <p:nvSpPr>
            <p:cNvPr id="34" name="Oval 33"/>
            <p:cNvSpPr/>
            <p:nvPr/>
          </p:nvSpPr>
          <p:spPr>
            <a:xfrm>
              <a:off x="1043183" y="1963357"/>
              <a:ext cx="343220" cy="3432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grpSp>
      <p:pic>
        <p:nvPicPr>
          <p:cNvPr id="41" name="Picture 40" descr="Document_orang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998493" y="4946231"/>
            <a:ext cx="486194" cy="486194"/>
          </a:xfrm>
          <a:prstGeom prst="rect">
            <a:avLst/>
          </a:prstGeom>
        </p:spPr>
      </p:pic>
      <p:pic>
        <p:nvPicPr>
          <p:cNvPr id="5" name="Picture 4" descr="gotomarket-orange.png">
            <a:extLst>
              <a:ext uri="{FF2B5EF4-FFF2-40B4-BE49-F238E27FC236}">
                <a16:creationId xmlns:a16="http://schemas.microsoft.com/office/drawing/2014/main" id="{C106F0D7-0807-3107-0FCC-B231ABEE1529}"/>
              </a:ext>
            </a:extLst>
          </p:cNvPr>
          <p:cNvPicPr>
            <a:picLocks noChangeAspect="1"/>
          </p:cNvPicPr>
          <p:nvPr/>
        </p:nvPicPr>
        <p:blipFill rotWithShape="1">
          <a:blip r:embed="rId4" cstate="print">
            <a:duotone>
              <a:prstClr val="black"/>
              <a:srgbClr val="ACD3DA">
                <a:tint val="45000"/>
                <a:satMod val="400000"/>
              </a:srgbClr>
            </a:duotone>
            <a:extLst>
              <a:ext uri="{28A0092B-C50C-407E-A947-70E740481C1C}">
                <a14:useLocalDpi xmlns:a14="http://schemas.microsoft.com/office/drawing/2010/main"/>
              </a:ext>
            </a:extLst>
          </a:blip>
          <a:srcRect/>
          <a:stretch/>
        </p:blipFill>
        <p:spPr>
          <a:xfrm>
            <a:off x="7305899" y="4996056"/>
            <a:ext cx="658221" cy="363943"/>
          </a:xfrm>
          <a:prstGeom prst="rect">
            <a:avLst/>
          </a:prstGeom>
        </p:spPr>
      </p:pic>
      <p:pic>
        <p:nvPicPr>
          <p:cNvPr id="6" name="Picture 5" descr="Calendar_orange.png">
            <a:extLst>
              <a:ext uri="{FF2B5EF4-FFF2-40B4-BE49-F238E27FC236}">
                <a16:creationId xmlns:a16="http://schemas.microsoft.com/office/drawing/2014/main" id="{44F8A5A0-D785-BECB-F8E9-5EB783FF10C9}"/>
              </a:ext>
            </a:extLst>
          </p:cNvPr>
          <p:cNvPicPr>
            <a:picLocks noChangeAspect="1"/>
          </p:cNvPicPr>
          <p:nvPr/>
        </p:nvPicPr>
        <p:blipFill>
          <a:blip r:embed="rId5" cstate="print">
            <a:duotone>
              <a:prstClr val="black"/>
              <a:srgbClr val="ACD3DA">
                <a:tint val="45000"/>
                <a:satMod val="400000"/>
              </a:srgbClr>
            </a:duotone>
            <a:extLst>
              <a:ext uri="{28A0092B-C50C-407E-A947-70E740481C1C}">
                <a14:useLocalDpi xmlns:a14="http://schemas.microsoft.com/office/drawing/2010/main"/>
              </a:ext>
            </a:extLst>
          </a:blip>
          <a:stretch>
            <a:fillRect/>
          </a:stretch>
        </p:blipFill>
        <p:spPr>
          <a:xfrm>
            <a:off x="5826678" y="4945115"/>
            <a:ext cx="457226" cy="457226"/>
          </a:xfrm>
          <a:prstGeom prst="rect">
            <a:avLst/>
          </a:prstGeom>
        </p:spPr>
      </p:pic>
      <p:pic>
        <p:nvPicPr>
          <p:cNvPr id="8" name="Picture 7" descr="differentiator-orange.png">
            <a:extLst>
              <a:ext uri="{FF2B5EF4-FFF2-40B4-BE49-F238E27FC236}">
                <a16:creationId xmlns:a16="http://schemas.microsoft.com/office/drawing/2014/main" id="{CD516367-50BA-0E59-60D5-A9C06ADF5F22}"/>
              </a:ext>
            </a:extLst>
          </p:cNvPr>
          <p:cNvPicPr>
            <a:picLocks noChangeAspect="1"/>
          </p:cNvPicPr>
          <p:nvPr/>
        </p:nvPicPr>
        <p:blipFill>
          <a:blip r:embed="rId6" cstate="print">
            <a:duotone>
              <a:prstClr val="black"/>
              <a:srgbClr val="ACD3DA">
                <a:tint val="45000"/>
                <a:satMod val="400000"/>
              </a:srgbClr>
            </a:duotone>
            <a:extLst>
              <a:ext uri="{28A0092B-C50C-407E-A947-70E740481C1C}">
                <a14:useLocalDpi xmlns:a14="http://schemas.microsoft.com/office/drawing/2010/main"/>
              </a:ext>
            </a:extLst>
          </a:blip>
          <a:stretch>
            <a:fillRect/>
          </a:stretch>
        </p:blipFill>
        <p:spPr>
          <a:xfrm>
            <a:off x="5805660" y="3178658"/>
            <a:ext cx="478942" cy="478942"/>
          </a:xfrm>
          <a:prstGeom prst="rect">
            <a:avLst/>
          </a:prstGeom>
        </p:spPr>
      </p:pic>
      <p:pic>
        <p:nvPicPr>
          <p:cNvPr id="9" name="Picture 8" descr="Competitive_Intelligence-blank.png">
            <a:extLst>
              <a:ext uri="{FF2B5EF4-FFF2-40B4-BE49-F238E27FC236}">
                <a16:creationId xmlns:a16="http://schemas.microsoft.com/office/drawing/2014/main" id="{BC6DC375-A0BB-E4C4-3EA9-AC662CAA0842}"/>
              </a:ext>
            </a:extLst>
          </p:cNvPr>
          <p:cNvPicPr>
            <a:picLocks noChangeAspect="1"/>
          </p:cNvPicPr>
          <p:nvPr/>
        </p:nvPicPr>
        <p:blipFill>
          <a:blip r:embed="rId7" cstate="print">
            <a:duotone>
              <a:prstClr val="black"/>
              <a:srgbClr val="ACD3DA">
                <a:tint val="45000"/>
                <a:satMod val="400000"/>
              </a:srgbClr>
            </a:duotone>
            <a:extLst>
              <a:ext uri="{28A0092B-C50C-407E-A947-70E740481C1C}">
                <a14:useLocalDpi xmlns:a14="http://schemas.microsoft.com/office/drawing/2010/main"/>
              </a:ext>
            </a:extLst>
          </a:blip>
          <a:stretch>
            <a:fillRect/>
          </a:stretch>
        </p:blipFill>
        <p:spPr>
          <a:xfrm>
            <a:off x="7394129" y="3252451"/>
            <a:ext cx="461438" cy="470296"/>
          </a:xfrm>
          <a:prstGeom prst="rect">
            <a:avLst/>
          </a:prstGeom>
        </p:spPr>
      </p:pic>
      <p:pic>
        <p:nvPicPr>
          <p:cNvPr id="10" name="Picture 9" descr="Graphs_orange.png">
            <a:extLst>
              <a:ext uri="{FF2B5EF4-FFF2-40B4-BE49-F238E27FC236}">
                <a16:creationId xmlns:a16="http://schemas.microsoft.com/office/drawing/2014/main" id="{F4D77A88-C429-5424-BCFC-04333813B9BF}"/>
              </a:ext>
            </a:extLst>
          </p:cNvPr>
          <p:cNvPicPr>
            <a:picLocks noChangeAspect="1"/>
          </p:cNvPicPr>
          <p:nvPr/>
        </p:nvPicPr>
        <p:blipFill>
          <a:blip r:embed="rId8" cstate="print">
            <a:duotone>
              <a:prstClr val="black"/>
              <a:srgbClr val="ACD3DA">
                <a:tint val="45000"/>
                <a:satMod val="400000"/>
              </a:srgbClr>
            </a:duotone>
            <a:extLst>
              <a:ext uri="{28A0092B-C50C-407E-A947-70E740481C1C}">
                <a14:useLocalDpi xmlns:a14="http://schemas.microsoft.com/office/drawing/2010/main"/>
              </a:ext>
            </a:extLst>
          </a:blip>
          <a:stretch>
            <a:fillRect/>
          </a:stretch>
        </p:blipFill>
        <p:spPr>
          <a:xfrm>
            <a:off x="8976045" y="3233854"/>
            <a:ext cx="510773" cy="510773"/>
          </a:xfrm>
          <a:prstGeom prst="rect">
            <a:avLst/>
          </a:prstGeom>
        </p:spPr>
      </p:pic>
      <p:pic>
        <p:nvPicPr>
          <p:cNvPr id="11" name="Picture 10" descr="Charts_orange.png">
            <a:extLst>
              <a:ext uri="{FF2B5EF4-FFF2-40B4-BE49-F238E27FC236}">
                <a16:creationId xmlns:a16="http://schemas.microsoft.com/office/drawing/2014/main" id="{42A96826-6279-F7D9-65FF-4B63CCEABF62}"/>
              </a:ext>
            </a:extLst>
          </p:cNvPr>
          <p:cNvPicPr>
            <a:picLocks noChangeAspect="1"/>
          </p:cNvPicPr>
          <p:nvPr/>
        </p:nvPicPr>
        <p:blipFill>
          <a:blip r:embed="rId9" cstate="print">
            <a:duotone>
              <a:prstClr val="black"/>
              <a:srgbClr val="ACD3DA">
                <a:tint val="45000"/>
                <a:satMod val="400000"/>
              </a:srgbClr>
            </a:duotone>
            <a:extLst>
              <a:ext uri="{28A0092B-C50C-407E-A947-70E740481C1C}">
                <a14:useLocalDpi xmlns:a14="http://schemas.microsoft.com/office/drawing/2010/main"/>
              </a:ext>
            </a:extLst>
          </a:blip>
          <a:stretch>
            <a:fillRect/>
          </a:stretch>
        </p:blipFill>
        <p:spPr>
          <a:xfrm>
            <a:off x="9018523" y="1536836"/>
            <a:ext cx="444364" cy="444364"/>
          </a:xfrm>
          <a:prstGeom prst="rect">
            <a:avLst/>
          </a:prstGeom>
        </p:spPr>
      </p:pic>
      <p:pic>
        <p:nvPicPr>
          <p:cNvPr id="12" name="Picture 11" descr="Target_orange.png">
            <a:extLst>
              <a:ext uri="{FF2B5EF4-FFF2-40B4-BE49-F238E27FC236}">
                <a16:creationId xmlns:a16="http://schemas.microsoft.com/office/drawing/2014/main" id="{EC1C0741-9587-6F3D-96C5-94C1348D859A}"/>
              </a:ext>
            </a:extLst>
          </p:cNvPr>
          <p:cNvPicPr>
            <a:picLocks noChangeAspect="1"/>
          </p:cNvPicPr>
          <p:nvPr/>
        </p:nvPicPr>
        <p:blipFill>
          <a:blip r:embed="rId10" cstate="print">
            <a:duotone>
              <a:prstClr val="black"/>
              <a:srgbClr val="ACD3DA">
                <a:tint val="45000"/>
                <a:satMod val="400000"/>
              </a:srgbClr>
            </a:duotone>
            <a:extLst>
              <a:ext uri="{28A0092B-C50C-407E-A947-70E740481C1C}">
                <a14:useLocalDpi xmlns:a14="http://schemas.microsoft.com/office/drawing/2010/main"/>
              </a:ext>
            </a:extLst>
          </a:blip>
          <a:stretch>
            <a:fillRect/>
          </a:stretch>
        </p:blipFill>
        <p:spPr>
          <a:xfrm>
            <a:off x="7424743" y="1444548"/>
            <a:ext cx="644448" cy="644448"/>
          </a:xfrm>
          <a:prstGeom prst="rect">
            <a:avLst/>
          </a:prstGeom>
        </p:spPr>
      </p:pic>
      <p:pic>
        <p:nvPicPr>
          <p:cNvPr id="13" name="Picture 12" descr="Puzzle_orange.png">
            <a:extLst>
              <a:ext uri="{FF2B5EF4-FFF2-40B4-BE49-F238E27FC236}">
                <a16:creationId xmlns:a16="http://schemas.microsoft.com/office/drawing/2014/main" id="{53908A3A-9675-74F3-1057-4A5ACD1B03D4}"/>
              </a:ext>
            </a:extLst>
          </p:cNvPr>
          <p:cNvPicPr>
            <a:picLocks noChangeAspect="1"/>
          </p:cNvPicPr>
          <p:nvPr/>
        </p:nvPicPr>
        <p:blipFill>
          <a:blip r:embed="rId11" cstate="print">
            <a:duotone>
              <a:prstClr val="black"/>
              <a:srgbClr val="ACD3DA">
                <a:tint val="45000"/>
                <a:satMod val="400000"/>
              </a:srgbClr>
            </a:duotone>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a:ext>
            </a:extLst>
          </a:blip>
          <a:stretch>
            <a:fillRect/>
          </a:stretch>
        </p:blipFill>
        <p:spPr>
          <a:xfrm>
            <a:off x="5840613" y="1538475"/>
            <a:ext cx="510773" cy="510773"/>
          </a:xfrm>
          <a:prstGeom prst="rect">
            <a:avLst/>
          </a:prstGeom>
          <a:ln>
            <a:noFill/>
          </a:ln>
        </p:spPr>
      </p:pic>
      <p:sp>
        <p:nvSpPr>
          <p:cNvPr id="14" name="Text Placeholder 7">
            <a:extLst>
              <a:ext uri="{FF2B5EF4-FFF2-40B4-BE49-F238E27FC236}">
                <a16:creationId xmlns:a16="http://schemas.microsoft.com/office/drawing/2014/main" id="{9FD36EBB-6C2E-635E-98F6-99B10B96EDE1}"/>
              </a:ext>
            </a:extLst>
          </p:cNvPr>
          <p:cNvSpPr>
            <a:spLocks noGrp="1"/>
          </p:cNvSpPr>
          <p:nvPr>
            <p:ph type="body" sz="quarter" idx="13"/>
          </p:nvPr>
        </p:nvSpPr>
        <p:spPr>
          <a:xfrm>
            <a:off x="267707" y="1230537"/>
            <a:ext cx="3212689" cy="5411787"/>
          </a:xfrm>
        </p:spPr>
        <p:txBody>
          <a:bodyPr/>
          <a:lstStyle/>
          <a:p>
            <a:pPr>
              <a:buClr>
                <a:schemeClr val="bg1"/>
              </a:buClr>
            </a:pPr>
            <a:r>
              <a:rPr lang="en-US" dirty="0"/>
              <a:t>First, deliver an eBook that explains how to hire a software developer.</a:t>
            </a:r>
          </a:p>
          <a:p>
            <a:pPr>
              <a:buClr>
                <a:schemeClr val="bg1"/>
              </a:buClr>
            </a:pPr>
            <a:r>
              <a:rPr lang="en-US" dirty="0"/>
              <a:t>Follow up with ongoing subscription service to provide access to related digital collateral</a:t>
            </a:r>
          </a:p>
          <a:p>
            <a:pPr>
              <a:buClr>
                <a:schemeClr val="bg1"/>
              </a:buClr>
            </a:pPr>
            <a:r>
              <a:rPr lang="en-US" dirty="0"/>
              <a:t>Also consider</a:t>
            </a:r>
          </a:p>
          <a:p>
            <a:pPr marL="460375" lvl="1" indent="-214313"/>
            <a:r>
              <a:rPr lang="en-US" dirty="0"/>
              <a:t>Packages of document templates</a:t>
            </a:r>
          </a:p>
          <a:p>
            <a:pPr marL="460375" lvl="1" indent="-214313"/>
            <a:r>
              <a:rPr lang="en-US" dirty="0"/>
              <a:t>Additional consumable media artifacts</a:t>
            </a:r>
          </a:p>
          <a:p>
            <a:pPr marL="460375" lvl="1" indent="-214313"/>
            <a:r>
              <a:rPr lang="en-US" dirty="0"/>
              <a:t>Consultation services</a:t>
            </a:r>
          </a:p>
          <a:p>
            <a:pPr marL="460375" lvl="1" indent="-214313"/>
            <a:r>
              <a:rPr lang="en-US" dirty="0"/>
              <a:t>Free, "lite" version delivered as an email/auto-responder course</a:t>
            </a:r>
          </a:p>
        </p:txBody>
      </p:sp>
      <p:sp>
        <p:nvSpPr>
          <p:cNvPr id="16" name="Pentagon 15">
            <a:extLst>
              <a:ext uri="{FF2B5EF4-FFF2-40B4-BE49-F238E27FC236}">
                <a16:creationId xmlns:a16="http://schemas.microsoft.com/office/drawing/2014/main" id="{C0F007D0-E34C-71DE-7F0B-401DF488E268}"/>
              </a:ext>
            </a:extLst>
          </p:cNvPr>
          <p:cNvSpPr/>
          <p:nvPr/>
        </p:nvSpPr>
        <p:spPr>
          <a:xfrm flipH="1">
            <a:off x="3306726" y="3632274"/>
            <a:ext cx="584023" cy="652860"/>
          </a:xfrm>
          <a:prstGeom prst="homePlate">
            <a:avLst/>
          </a:prstGeom>
          <a:solidFill>
            <a:srgbClr val="ACD3DA"/>
          </a:solidFill>
          <a:ln>
            <a:solidFill>
              <a:srgbClr val="ACD3DA"/>
            </a:solid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400" dirty="0"/>
          </a:p>
        </p:txBody>
      </p:sp>
      <p:sp>
        <p:nvSpPr>
          <p:cNvPr id="17" name="Text Placeholder 10">
            <a:extLst>
              <a:ext uri="{FF2B5EF4-FFF2-40B4-BE49-F238E27FC236}">
                <a16:creationId xmlns:a16="http://schemas.microsoft.com/office/drawing/2014/main" id="{E13FD2F0-290F-8687-29F8-E89086BDD977}"/>
              </a:ext>
            </a:extLst>
          </p:cNvPr>
          <p:cNvSpPr>
            <a:spLocks noGrp="1"/>
          </p:cNvSpPr>
          <p:nvPr>
            <p:ph type="body" sz="quarter" idx="14"/>
          </p:nvPr>
        </p:nvSpPr>
        <p:spPr>
          <a:xfrm>
            <a:off x="3900176" y="1230538"/>
            <a:ext cx="8092016" cy="5431432"/>
          </a:xfrm>
        </p:spPr>
        <p:txBody>
          <a:bodyPr>
            <a:normAutofit lnSpcReduction="10000"/>
          </a:bodyPr>
          <a:lstStyle/>
          <a:p>
            <a:r>
              <a:rPr lang="en-US" dirty="0"/>
              <a:t>eBook that explains how to hire a software developer.</a:t>
            </a:r>
          </a:p>
          <a:p>
            <a:pPr lvl="1"/>
            <a:r>
              <a:rPr lang="en-US" sz="1700" dirty="0"/>
              <a:t>Easy to buy, easy to consume</a:t>
            </a:r>
          </a:p>
          <a:p>
            <a:pPr lvl="2"/>
            <a:r>
              <a:rPr lang="en-US" sz="1500" dirty="0"/>
              <a:t>Delivered as standalone product, digital version only</a:t>
            </a:r>
          </a:p>
          <a:p>
            <a:pPr lvl="2"/>
            <a:r>
              <a:rPr lang="en-US" sz="1500" dirty="0"/>
              <a:t>No additional subscriptions required for supplemental content</a:t>
            </a:r>
          </a:p>
          <a:p>
            <a:r>
              <a:rPr lang="en-US" dirty="0"/>
              <a:t>Ongoing subscription service to gain access to related digital collateral</a:t>
            </a:r>
          </a:p>
          <a:p>
            <a:pPr lvl="1"/>
            <a:r>
              <a:rPr lang="en-US" sz="1700" dirty="0"/>
              <a:t>Instructional videos for navigating certain activities</a:t>
            </a:r>
          </a:p>
          <a:p>
            <a:pPr lvl="2"/>
            <a:r>
              <a:rPr lang="en-US" sz="1500" dirty="0"/>
              <a:t>E.g. How to set up your Elance project</a:t>
            </a:r>
            <a:endParaRPr lang="en-US" dirty="0"/>
          </a:p>
          <a:p>
            <a:r>
              <a:rPr lang="en-US" dirty="0"/>
              <a:t>Packages of document templates</a:t>
            </a:r>
          </a:p>
          <a:p>
            <a:pPr lvl="1"/>
            <a:r>
              <a:rPr lang="en-US" sz="1700" dirty="0"/>
              <a:t>E.g. standard contracts and agreements like MSA, NDA</a:t>
            </a:r>
          </a:p>
          <a:p>
            <a:pPr lvl="1"/>
            <a:r>
              <a:rPr lang="en-US" sz="1700" dirty="0"/>
              <a:t>Typical documents used when engaging developers (e.g. SOW, requirements spec, sitemaps, …)</a:t>
            </a:r>
            <a:endParaRPr lang="en-US" dirty="0"/>
          </a:p>
          <a:p>
            <a:r>
              <a:rPr lang="en-US" dirty="0"/>
              <a:t>Additional consumable media artifacts</a:t>
            </a:r>
          </a:p>
          <a:p>
            <a:pPr lvl="1"/>
            <a:r>
              <a:rPr lang="en-US" sz="1700" dirty="0"/>
              <a:t>Audio/video interviews with CTOs &amp; other entrepreneurs who have gone down this path, sharing tips/tricks, best practices, and pitfalls.</a:t>
            </a:r>
          </a:p>
          <a:p>
            <a:r>
              <a:rPr lang="en-US" dirty="0"/>
              <a:t>Consultation services</a:t>
            </a:r>
          </a:p>
          <a:p>
            <a:pPr lvl="1"/>
            <a:r>
              <a:rPr lang="en-US" sz="1700" dirty="0"/>
              <a:t>Schedule one-on-one time with the founder/author and/or cohorts</a:t>
            </a:r>
          </a:p>
          <a:p>
            <a:r>
              <a:rPr lang="en-US" dirty="0"/>
              <a:t>Free, "lite" version delivered as an email/auto-responder course</a:t>
            </a:r>
          </a:p>
          <a:p>
            <a:pPr lvl="1"/>
            <a:r>
              <a:rPr lang="en-US" sz="1600" dirty="0"/>
              <a:t>Marketing campaign</a:t>
            </a:r>
          </a:p>
        </p:txBody>
      </p:sp>
    </p:spTree>
    <p:extLst>
      <p:ext uri="{BB962C8B-B14F-4D97-AF65-F5344CB8AC3E}">
        <p14:creationId xmlns:p14="http://schemas.microsoft.com/office/powerpoint/2010/main" val="1922377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Go or No-Go </a:t>
            </a:r>
          </a:p>
        </p:txBody>
      </p:sp>
      <p:sp>
        <p:nvSpPr>
          <p:cNvPr id="3" name="Text Placeholder 2"/>
          <p:cNvSpPr>
            <a:spLocks noGrp="1"/>
          </p:cNvSpPr>
          <p:nvPr>
            <p:ph type="body" sz="quarter" idx="10"/>
          </p:nvPr>
        </p:nvSpPr>
        <p:spPr/>
        <p:txBody>
          <a:bodyPr>
            <a:normAutofit fontScale="92500" lnSpcReduction="20000"/>
          </a:bodyPr>
          <a:lstStyle/>
          <a:p>
            <a:r>
              <a:rPr lang="en-US" dirty="0"/>
              <a:t>Our recommendation</a:t>
            </a:r>
          </a:p>
        </p:txBody>
      </p:sp>
      <p:sp>
        <p:nvSpPr>
          <p:cNvPr id="4" name="Text Placeholder 3"/>
          <p:cNvSpPr>
            <a:spLocks noGrp="1"/>
          </p:cNvSpPr>
          <p:nvPr>
            <p:ph type="body" sz="quarter" idx="12"/>
          </p:nvPr>
        </p:nvSpPr>
        <p:spPr>
          <a:xfrm>
            <a:off x="243951" y="1512888"/>
            <a:ext cx="11753387" cy="4720695"/>
          </a:xfrm>
        </p:spPr>
        <p:txBody>
          <a:bodyPr>
            <a:normAutofit lnSpcReduction="10000"/>
          </a:bodyPr>
          <a:lstStyle/>
          <a:p>
            <a:r>
              <a:rPr lang="en-US" dirty="0"/>
              <a:t>There is a need (i.e. a market); the pain is well-defined and understood.</a:t>
            </a:r>
          </a:p>
          <a:p>
            <a:r>
              <a:rPr lang="en-US" dirty="0"/>
              <a:t>Small Potatoes has the experience &amp; reputation to address the problem.</a:t>
            </a:r>
          </a:p>
          <a:p>
            <a:r>
              <a:rPr lang="en-US" dirty="0"/>
              <a:t>Small Potatoes has the ability to reach the target market and to successfully deliver a product that can be consumed by the customer.</a:t>
            </a:r>
          </a:p>
          <a:p>
            <a:r>
              <a:rPr lang="en-US" dirty="0"/>
              <a:t>The “info products” revenue model is sound but will need to look for early validation that customers will pay for this particular product </a:t>
            </a:r>
          </a:p>
          <a:p>
            <a:pPr marL="742950" lvl="1" indent="-285750">
              <a:buFont typeface="Arial"/>
              <a:buChar char="•"/>
            </a:pPr>
            <a:r>
              <a:rPr lang="en-US" dirty="0"/>
              <a:t>It is still unproven whether the customer will pay and if so, how much to acquire this knowledge from Small Potatoes.</a:t>
            </a:r>
          </a:p>
          <a:p>
            <a:pPr marL="742950" lvl="1" indent="-285750">
              <a:buFont typeface="Arial"/>
              <a:buChar char="•"/>
            </a:pPr>
            <a:r>
              <a:rPr lang="en-US" dirty="0"/>
              <a:t>It is unproven whether the eBook customer will seek out and pay for additional solutions from this same vendor.</a:t>
            </a:r>
          </a:p>
          <a:p>
            <a:pPr marL="742950" lvl="1" indent="-285750">
              <a:buFont typeface="Arial"/>
              <a:buChar char="•"/>
            </a:pPr>
            <a:r>
              <a:rPr lang="en-US" dirty="0"/>
              <a:t>Unclear whether Small Potatoes can reach its target revenue goals of low five figures.</a:t>
            </a:r>
          </a:p>
        </p:txBody>
      </p:sp>
      <p:pic>
        <p:nvPicPr>
          <p:cNvPr id="5" name="Picture 4" descr="stoplight_orang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99626" y="245084"/>
            <a:ext cx="873513" cy="873513"/>
          </a:xfrm>
          <a:prstGeom prst="rect">
            <a:avLst/>
          </a:prstGeom>
        </p:spPr>
      </p:pic>
    </p:spTree>
    <p:extLst>
      <p:ext uri="{BB962C8B-B14F-4D97-AF65-F5344CB8AC3E}">
        <p14:creationId xmlns:p14="http://schemas.microsoft.com/office/powerpoint/2010/main" val="4256761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323C53"/>
        </a:solidFill>
        <a:effectLst/>
      </p:bgPr>
    </p:bg>
    <p:spTree>
      <p:nvGrpSpPr>
        <p:cNvPr id="1" name=""/>
        <p:cNvGrpSpPr/>
        <p:nvPr/>
      </p:nvGrpSpPr>
      <p:grpSpPr>
        <a:xfrm>
          <a:off x="0" y="0"/>
          <a:ext cx="0" cy="0"/>
          <a:chOff x="0" y="0"/>
          <a:chExt cx="0" cy="0"/>
        </a:xfrm>
      </p:grpSpPr>
      <p:sp>
        <p:nvSpPr>
          <p:cNvPr id="6" name="Rounded Rectangle 5"/>
          <p:cNvSpPr/>
          <p:nvPr/>
        </p:nvSpPr>
        <p:spPr>
          <a:xfrm>
            <a:off x="4606638" y="1371600"/>
            <a:ext cx="2216727" cy="2133600"/>
          </a:xfrm>
          <a:prstGeom prst="roundRect">
            <a:avLst>
              <a:gd name="adj" fmla="val 42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400" dirty="0"/>
          </a:p>
        </p:txBody>
      </p:sp>
      <p:sp>
        <p:nvSpPr>
          <p:cNvPr id="3" name="Title 2"/>
          <p:cNvSpPr>
            <a:spLocks noGrp="1"/>
          </p:cNvSpPr>
          <p:nvPr>
            <p:ph type="ctrTitle"/>
          </p:nvPr>
        </p:nvSpPr>
        <p:spPr>
          <a:xfrm>
            <a:off x="4553862" y="3276600"/>
            <a:ext cx="6037938" cy="1845490"/>
          </a:xfrm>
        </p:spPr>
        <p:txBody>
          <a:bodyPr/>
          <a:lstStyle/>
          <a:p>
            <a:pPr algn="l"/>
            <a:r>
              <a:rPr lang="en-US" sz="4400" dirty="0">
                <a:solidFill>
                  <a:schemeClr val="bg1"/>
                </a:solidFill>
                <a:latin typeface="Gotham-Book"/>
                <a:cs typeface="Gotham-Book"/>
              </a:rPr>
              <a:t>Go/No-Go</a:t>
            </a:r>
            <a:br>
              <a:rPr lang="en-US" sz="4400" dirty="0">
                <a:solidFill>
                  <a:schemeClr val="bg1"/>
                </a:solidFill>
                <a:latin typeface="Gotham-Book"/>
                <a:cs typeface="Gotham-Book"/>
              </a:rPr>
            </a:br>
            <a:r>
              <a:rPr lang="en-US" sz="4400" dirty="0">
                <a:solidFill>
                  <a:schemeClr val="bg1"/>
                </a:solidFill>
                <a:latin typeface="Gotham-Book"/>
                <a:cs typeface="Gotham-Book"/>
              </a:rPr>
              <a:t>Tips &amp; More</a:t>
            </a:r>
          </a:p>
        </p:txBody>
      </p:sp>
      <p:sp>
        <p:nvSpPr>
          <p:cNvPr id="4" name="Subtitle 3"/>
          <p:cNvSpPr>
            <a:spLocks noGrp="1"/>
          </p:cNvSpPr>
          <p:nvPr>
            <p:ph type="subTitle" idx="1"/>
          </p:nvPr>
        </p:nvSpPr>
        <p:spPr>
          <a:xfrm>
            <a:off x="4553862" y="5315857"/>
            <a:ext cx="5707738" cy="1161143"/>
          </a:xfrm>
        </p:spPr>
        <p:txBody>
          <a:bodyPr/>
          <a:lstStyle/>
          <a:p>
            <a:pPr algn="l"/>
            <a:r>
              <a:rPr lang="en-US" dirty="0">
                <a:solidFill>
                  <a:schemeClr val="bg1"/>
                </a:solidFill>
                <a:latin typeface="Gotham-Book"/>
                <a:cs typeface="Gotham-Book"/>
              </a:rPr>
              <a:t>Additional information on using the Multi-Tool is available at </a:t>
            </a:r>
            <a:r>
              <a:rPr lang="en-US" dirty="0" err="1">
                <a:solidFill>
                  <a:schemeClr val="bg1"/>
                </a:solidFill>
                <a:latin typeface="Gotham-Book"/>
                <a:cs typeface="Gotham-Book"/>
              </a:rPr>
              <a:t>theProductPath.com</a:t>
            </a:r>
            <a:endParaRPr lang="en-US" dirty="0">
              <a:solidFill>
                <a:schemeClr val="bg1"/>
              </a:solidFill>
              <a:latin typeface="Gotham-Book"/>
              <a:cs typeface="Gotham-Book"/>
            </a:endParaRPr>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02940" y="1542879"/>
            <a:ext cx="1857301" cy="1762540"/>
          </a:xfrm>
          <a:prstGeom prst="rect">
            <a:avLst/>
          </a:prstGeom>
        </p:spPr>
      </p:pic>
      <p:sp>
        <p:nvSpPr>
          <p:cNvPr id="7" name="Footer Placeholder 4"/>
          <p:cNvSpPr txBox="1">
            <a:spLocks/>
          </p:cNvSpPr>
          <p:nvPr/>
        </p:nvSpPr>
        <p:spPr>
          <a:xfrm>
            <a:off x="10535107" y="6476999"/>
            <a:ext cx="1658624" cy="342900"/>
          </a:xfrm>
          <a:prstGeom prst="rect">
            <a:avLst/>
          </a:prstGeom>
        </p:spPr>
        <p:txBody>
          <a:bodyPr vert="horz" lIns="91440" tIns="45720" rIns="91440" bIns="45720" rtlCol="0" anchor="ctr"/>
          <a:lstStyle>
            <a:defPPr>
              <a:defRPr lang="en-US"/>
            </a:defPPr>
            <a:lvl1pPr marL="0" algn="l" defTabSz="457200" rtl="0" eaLnBrk="1" latinLnBrk="0" hangingPunct="1">
              <a:defRPr sz="1100" b="0" i="0" kern="1200">
                <a:solidFill>
                  <a:srgbClr val="F58220"/>
                </a:solidFill>
                <a:latin typeface="Gotham-Book"/>
                <a:ea typeface="+mn-ea"/>
                <a:cs typeface="Gotham-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a:solidFill>
                  <a:srgbClr val="C7C7C7"/>
                </a:solidFill>
              </a:rPr>
              <a:t>©  </a:t>
            </a:r>
            <a:r>
              <a:rPr lang="is-IS" sz="1000" dirty="0">
                <a:solidFill>
                  <a:srgbClr val="C7C7C7"/>
                </a:solidFill>
              </a:rPr>
              <a:t>2023</a:t>
            </a:r>
            <a:r>
              <a:rPr lang="en-US" sz="1000" dirty="0">
                <a:solidFill>
                  <a:srgbClr val="C7C7C7"/>
                </a:solidFill>
              </a:rPr>
              <a:t> </a:t>
            </a:r>
            <a:r>
              <a:rPr lang="en-US" sz="1000" dirty="0" err="1">
                <a:solidFill>
                  <a:srgbClr val="C7C7C7"/>
                </a:solidFill>
              </a:rPr>
              <a:t>theProductPath</a:t>
            </a:r>
            <a:r>
              <a:rPr lang="en-US" sz="1000" dirty="0">
                <a:solidFill>
                  <a:srgbClr val="C7C7C7"/>
                </a:solidFill>
              </a:rPr>
              <a:t> </a:t>
            </a:r>
          </a:p>
        </p:txBody>
      </p:sp>
    </p:spTree>
    <p:extLst>
      <p:ext uri="{BB962C8B-B14F-4D97-AF65-F5344CB8AC3E}">
        <p14:creationId xmlns:p14="http://schemas.microsoft.com/office/powerpoint/2010/main" val="200620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dirty="0"/>
          </a:p>
        </p:txBody>
      </p:sp>
      <p:sp>
        <p:nvSpPr>
          <p:cNvPr id="3" name="Text Placeholder 2"/>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4610125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821695" y="1828800"/>
            <a:ext cx="1558862" cy="1641750"/>
          </a:xfrm>
          <a:prstGeom prst="rect">
            <a:avLst/>
          </a:prstGeom>
          <a:ln>
            <a:noFill/>
          </a:ln>
          <a:effectLst>
            <a:outerShdw blurRad="292100" dist="139700" dir="2700000" algn="tl" rotWithShape="0">
              <a:srgbClr val="333333">
                <a:alpha val="65000"/>
              </a:srgbClr>
            </a:outerShdw>
          </a:effectLst>
        </p:spPr>
      </p:pic>
      <p:sp>
        <p:nvSpPr>
          <p:cNvPr id="13" name="Rectangle 12"/>
          <p:cNvSpPr/>
          <p:nvPr/>
        </p:nvSpPr>
        <p:spPr>
          <a:xfrm>
            <a:off x="2599123" y="2208084"/>
            <a:ext cx="781435" cy="707002"/>
          </a:xfrm>
          <a:prstGeom prst="rect">
            <a:avLst/>
          </a:prstGeom>
          <a:noFill/>
          <a:ln>
            <a:solidFill>
              <a:srgbClr val="C7C7C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400" dirty="0"/>
          </a:p>
        </p:txBody>
      </p:sp>
      <p:sp>
        <p:nvSpPr>
          <p:cNvPr id="28" name="Curved Right Arrow 27"/>
          <p:cNvSpPr/>
          <p:nvPr/>
        </p:nvSpPr>
        <p:spPr>
          <a:xfrm>
            <a:off x="3045127" y="4160106"/>
            <a:ext cx="949994" cy="1631095"/>
          </a:xfrm>
          <a:prstGeom prst="curvedRightArrow">
            <a:avLst/>
          </a:prstGeom>
          <a:ln>
            <a:solidFill>
              <a:srgbClr val="EDEDED"/>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400" dirty="0">
              <a:solidFill>
                <a:schemeClr val="tx1"/>
              </a:solidFill>
            </a:endParaRPr>
          </a:p>
        </p:txBody>
      </p:sp>
      <p:pic>
        <p:nvPicPr>
          <p:cNvPr id="23" name="Picture 22"/>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924248" y="2557015"/>
            <a:ext cx="2485953" cy="2493158"/>
          </a:xfrm>
          <a:prstGeom prst="rect">
            <a:avLst/>
          </a:prstGeom>
          <a:noFill/>
          <a:ln>
            <a:solidFill>
              <a:srgbClr val="C7C7C7"/>
            </a:solidFill>
          </a:ln>
        </p:spPr>
      </p:pic>
      <p:sp>
        <p:nvSpPr>
          <p:cNvPr id="2" name="Title 1"/>
          <p:cNvSpPr>
            <a:spLocks noGrp="1"/>
          </p:cNvSpPr>
          <p:nvPr>
            <p:ph type="title"/>
          </p:nvPr>
        </p:nvSpPr>
        <p:spPr>
          <a:xfrm>
            <a:off x="266696" y="-77791"/>
            <a:ext cx="10991850" cy="1325563"/>
          </a:xfrm>
        </p:spPr>
        <p:txBody>
          <a:bodyPr/>
          <a:lstStyle/>
          <a:p>
            <a:r>
              <a:rPr lang="en-US" dirty="0">
                <a:latin typeface="Gotham-Book"/>
                <a:cs typeface="Gotham-Book"/>
              </a:rPr>
              <a:t>Tip #1: Print the Assessment Guide</a:t>
            </a:r>
          </a:p>
        </p:txBody>
      </p:sp>
      <p:sp>
        <p:nvSpPr>
          <p:cNvPr id="3" name="Text Placeholder 2"/>
          <p:cNvSpPr>
            <a:spLocks noGrp="1"/>
          </p:cNvSpPr>
          <p:nvPr>
            <p:ph type="body" sz="quarter" idx="10"/>
          </p:nvPr>
        </p:nvSpPr>
        <p:spPr>
          <a:xfrm>
            <a:off x="366712" y="1011239"/>
            <a:ext cx="8458200" cy="542925"/>
          </a:xfrm>
        </p:spPr>
        <p:txBody>
          <a:bodyPr vert="horz" lIns="0" tIns="45720" rIns="0" bIns="45720" rtlCol="0">
            <a:normAutofit/>
          </a:bodyPr>
          <a:lstStyle/>
          <a:p>
            <a:r>
              <a:rPr lang="en-US" dirty="0">
                <a:solidFill>
                  <a:srgbClr val="323C53"/>
                </a:solidFill>
                <a:latin typeface="Gotham-Book"/>
                <a:cs typeface="Gotham-Book"/>
              </a:rPr>
              <a:t>Share the </a:t>
            </a:r>
            <a:r>
              <a:rPr lang="en-US" dirty="0">
                <a:solidFill>
                  <a:srgbClr val="323C53"/>
                </a:solidFill>
                <a:latin typeface="Gotham-Bold"/>
                <a:cs typeface="Gotham-Bold"/>
              </a:rPr>
              <a:t>Assessment Guide </a:t>
            </a:r>
            <a:r>
              <a:rPr lang="en-US" dirty="0">
                <a:solidFill>
                  <a:srgbClr val="323C53"/>
                </a:solidFill>
                <a:latin typeface="Gotham-Book"/>
                <a:cs typeface="Gotham-Book"/>
              </a:rPr>
              <a:t>with each collaborator</a:t>
            </a:r>
          </a:p>
        </p:txBody>
      </p:sp>
      <p:sp>
        <p:nvSpPr>
          <p:cNvPr id="4" name="Text Placeholder 3"/>
          <p:cNvSpPr>
            <a:spLocks noGrp="1"/>
          </p:cNvSpPr>
          <p:nvPr>
            <p:ph type="body" sz="quarter" idx="11"/>
          </p:nvPr>
        </p:nvSpPr>
        <p:spPr>
          <a:xfrm>
            <a:off x="6156966" y="1981200"/>
            <a:ext cx="5673083" cy="4510736"/>
          </a:xfrm>
        </p:spPr>
        <p:txBody>
          <a:bodyPr>
            <a:normAutofit/>
          </a:bodyPr>
          <a:lstStyle/>
          <a:p>
            <a:pPr>
              <a:buClr>
                <a:srgbClr val="2D92AA"/>
              </a:buClr>
            </a:pPr>
            <a:r>
              <a:rPr lang="en-US" sz="2800" dirty="0">
                <a:solidFill>
                  <a:srgbClr val="323C53"/>
                </a:solidFill>
                <a:latin typeface="Gotham-Book"/>
                <a:cs typeface="Gotham-Book"/>
              </a:rPr>
              <a:t>Use PowerPoint’s </a:t>
            </a:r>
            <a:r>
              <a:rPr lang="en-US" sz="2800" i="1" dirty="0">
                <a:solidFill>
                  <a:srgbClr val="323C53"/>
                </a:solidFill>
                <a:latin typeface="Gotham-Book"/>
                <a:cs typeface="Gotham-Book"/>
              </a:rPr>
              <a:t>Print</a:t>
            </a:r>
            <a:r>
              <a:rPr lang="en-US" sz="2800" dirty="0">
                <a:solidFill>
                  <a:srgbClr val="323C53"/>
                </a:solidFill>
                <a:latin typeface="Gotham-Book"/>
                <a:cs typeface="Gotham-Book"/>
              </a:rPr>
              <a:t> function</a:t>
            </a:r>
          </a:p>
          <a:p>
            <a:pPr>
              <a:spcBef>
                <a:spcPts val="2100"/>
              </a:spcBef>
              <a:buClr>
                <a:srgbClr val="2D92AA"/>
              </a:buClr>
            </a:pPr>
            <a:r>
              <a:rPr lang="en-US" sz="2800" dirty="0">
                <a:solidFill>
                  <a:srgbClr val="323C53"/>
                </a:solidFill>
                <a:latin typeface="Gotham-Book"/>
                <a:cs typeface="Gotham-Book"/>
              </a:rPr>
              <a:t>Select only the slides for Assessment Guide</a:t>
            </a:r>
          </a:p>
          <a:p>
            <a:pPr>
              <a:spcBef>
                <a:spcPts val="2100"/>
              </a:spcBef>
              <a:buClr>
                <a:srgbClr val="2D92AA"/>
              </a:buClr>
            </a:pPr>
            <a:r>
              <a:rPr lang="en-US" sz="2800" dirty="0">
                <a:solidFill>
                  <a:srgbClr val="323C53"/>
                </a:solidFill>
                <a:latin typeface="Gotham-Book"/>
                <a:cs typeface="Gotham-Book"/>
              </a:rPr>
              <a:t>The Guide is organized to match the 10 elements of the Opportunity Assessment</a:t>
            </a:r>
          </a:p>
          <a:p>
            <a:pPr>
              <a:spcBef>
                <a:spcPts val="2100"/>
              </a:spcBef>
              <a:buClr>
                <a:srgbClr val="2D92AA"/>
              </a:buClr>
            </a:pPr>
            <a:r>
              <a:rPr lang="en-US" sz="2800" dirty="0">
                <a:solidFill>
                  <a:srgbClr val="323C53"/>
                </a:solidFill>
                <a:latin typeface="Gotham-Book"/>
                <a:cs typeface="Gotham-Book"/>
              </a:rPr>
              <a:t>Extensive notes are included for each Assessment slide</a:t>
            </a:r>
          </a:p>
        </p:txBody>
      </p:sp>
      <p:sp>
        <p:nvSpPr>
          <p:cNvPr id="7" name="Right Arrow 6"/>
          <p:cNvSpPr/>
          <p:nvPr/>
        </p:nvSpPr>
        <p:spPr>
          <a:xfrm flipH="1">
            <a:off x="4808761" y="3365190"/>
            <a:ext cx="435797" cy="323251"/>
          </a:xfrm>
          <a:prstGeom prst="rightArrow">
            <a:avLst/>
          </a:prstGeom>
          <a:solidFill>
            <a:srgbClr val="F5882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400" dirty="0"/>
          </a:p>
        </p:txBody>
      </p:sp>
      <p:cxnSp>
        <p:nvCxnSpPr>
          <p:cNvPr id="15" name="Straight Connector 14"/>
          <p:cNvCxnSpPr/>
          <p:nvPr/>
        </p:nvCxnSpPr>
        <p:spPr>
          <a:xfrm>
            <a:off x="2599123" y="2915087"/>
            <a:ext cx="325125" cy="2135087"/>
          </a:xfrm>
          <a:prstGeom prst="line">
            <a:avLst/>
          </a:prstGeom>
          <a:ln w="3175" cmpd="sng">
            <a:solidFill>
              <a:srgbClr val="C7C7C7"/>
            </a:solidFill>
            <a:tailEnd type="none"/>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3389424" y="3390675"/>
            <a:ext cx="1334976" cy="303875"/>
          </a:xfrm>
          <a:prstGeom prst="roundRect">
            <a:avLst/>
          </a:prstGeom>
          <a:noFill/>
          <a:ln w="57150" cmpd="sng">
            <a:solidFill>
              <a:srgbClr val="F5822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400" dirty="0"/>
          </a:p>
        </p:txBody>
      </p:sp>
      <p:cxnSp>
        <p:nvCxnSpPr>
          <p:cNvPr id="19" name="Straight Connector 18"/>
          <p:cNvCxnSpPr/>
          <p:nvPr/>
        </p:nvCxnSpPr>
        <p:spPr>
          <a:xfrm>
            <a:off x="2599123" y="2208085"/>
            <a:ext cx="325125" cy="348931"/>
          </a:xfrm>
          <a:prstGeom prst="line">
            <a:avLst/>
          </a:prstGeom>
          <a:ln w="3175" cmpd="sng">
            <a:solidFill>
              <a:srgbClr val="C7C7C7"/>
            </a:solidFill>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380557" y="2208085"/>
            <a:ext cx="1982090" cy="348931"/>
          </a:xfrm>
          <a:prstGeom prst="line">
            <a:avLst/>
          </a:prstGeom>
          <a:ln w="3175" cmpd="sng">
            <a:solidFill>
              <a:srgbClr val="C7C7C7"/>
            </a:solidFill>
            <a:tailEnd type="none"/>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332060" y="5635497"/>
            <a:ext cx="1447800" cy="1082718"/>
          </a:xfrm>
          <a:prstGeom prst="rect">
            <a:avLst/>
          </a:prstGeom>
          <a:ln>
            <a:solidFill>
              <a:srgbClr val="C7C7C7"/>
            </a:solidFill>
          </a:ln>
        </p:spPr>
      </p:pic>
      <p:pic>
        <p:nvPicPr>
          <p:cNvPr id="25" name="Picture 24"/>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177478" y="5463720"/>
            <a:ext cx="1441450" cy="1085096"/>
          </a:xfrm>
          <a:prstGeom prst="rect">
            <a:avLst/>
          </a:prstGeom>
          <a:ln>
            <a:solidFill>
              <a:srgbClr val="C7C7C7"/>
            </a:solidFill>
          </a:ln>
        </p:spPr>
      </p:pic>
      <p:pic>
        <p:nvPicPr>
          <p:cNvPr id="24" name="Picture 23"/>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007760" y="5259344"/>
            <a:ext cx="1447800" cy="1080048"/>
          </a:xfrm>
          <a:prstGeom prst="rect">
            <a:avLst/>
          </a:prstGeom>
          <a:ln>
            <a:solidFill>
              <a:srgbClr val="C7C7C7"/>
            </a:solidFill>
          </a:ln>
        </p:spPr>
      </p:pic>
      <p:sp>
        <p:nvSpPr>
          <p:cNvPr id="18" name="Footer Placeholder 4"/>
          <p:cNvSpPr txBox="1">
            <a:spLocks/>
          </p:cNvSpPr>
          <p:nvPr/>
        </p:nvSpPr>
        <p:spPr>
          <a:xfrm>
            <a:off x="10416740" y="6491936"/>
            <a:ext cx="1620932" cy="342900"/>
          </a:xfrm>
          <a:prstGeom prst="rect">
            <a:avLst/>
          </a:prstGeom>
        </p:spPr>
        <p:txBody>
          <a:bodyPr vert="horz" lIns="91440" tIns="45720" rIns="91440" bIns="45720" rtlCol="0" anchor="ctr"/>
          <a:lstStyle>
            <a:defPPr>
              <a:defRPr lang="en-US"/>
            </a:defPPr>
            <a:lvl1pPr marL="0" algn="l" defTabSz="457200" rtl="0" eaLnBrk="1" latinLnBrk="0" hangingPunct="1">
              <a:defRPr sz="1100" b="0" i="0" kern="1200">
                <a:solidFill>
                  <a:srgbClr val="F58220"/>
                </a:solidFill>
                <a:latin typeface="Gotham-Book"/>
                <a:ea typeface="+mn-ea"/>
                <a:cs typeface="Gotham-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a:solidFill>
                  <a:srgbClr val="C7C7C7"/>
                </a:solidFill>
              </a:rPr>
              <a:t>©  </a:t>
            </a:r>
            <a:r>
              <a:rPr lang="is-IS" sz="1000" dirty="0">
                <a:solidFill>
                  <a:srgbClr val="C7C7C7"/>
                </a:solidFill>
              </a:rPr>
              <a:t>2023</a:t>
            </a:r>
            <a:r>
              <a:rPr lang="en-US" sz="1000" dirty="0">
                <a:solidFill>
                  <a:srgbClr val="C7C7C7"/>
                </a:solidFill>
              </a:rPr>
              <a:t> </a:t>
            </a:r>
            <a:r>
              <a:rPr lang="en-US" sz="1000" dirty="0" err="1">
                <a:solidFill>
                  <a:srgbClr val="C7C7C7"/>
                </a:solidFill>
              </a:rPr>
              <a:t>theProductPath</a:t>
            </a:r>
            <a:r>
              <a:rPr lang="en-US" sz="1000" dirty="0">
                <a:solidFill>
                  <a:srgbClr val="C7C7C7"/>
                </a:solidFill>
              </a:rPr>
              <a:t> </a:t>
            </a:r>
          </a:p>
        </p:txBody>
      </p:sp>
    </p:spTree>
    <p:extLst>
      <p:ext uri="{BB962C8B-B14F-4D97-AF65-F5344CB8AC3E}">
        <p14:creationId xmlns:p14="http://schemas.microsoft.com/office/powerpoint/2010/main" val="199264819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alphaModFix amt="61000"/>
            <a:extLst>
              <a:ext uri="{28A0092B-C50C-407E-A947-70E740481C1C}">
                <a14:useLocalDpi xmlns:a14="http://schemas.microsoft.com/office/drawing/2010/main"/>
              </a:ext>
            </a:extLst>
          </a:blip>
          <a:srcRect/>
          <a:stretch/>
        </p:blipFill>
        <p:spPr>
          <a:xfrm>
            <a:off x="7037685" y="2272580"/>
            <a:ext cx="3218451" cy="2423718"/>
          </a:xfrm>
          <a:prstGeom prst="rect">
            <a:avLst/>
          </a:prstGeom>
          <a:ln>
            <a:solidFill>
              <a:schemeClr val="bg1">
                <a:lumMod val="85000"/>
              </a:schemeClr>
            </a:solidFill>
          </a:ln>
        </p:spPr>
      </p:pic>
      <p:sp>
        <p:nvSpPr>
          <p:cNvPr id="2" name="Title 1"/>
          <p:cNvSpPr>
            <a:spLocks noGrp="1"/>
          </p:cNvSpPr>
          <p:nvPr>
            <p:ph type="title"/>
          </p:nvPr>
        </p:nvSpPr>
        <p:spPr>
          <a:xfrm>
            <a:off x="295277" y="22017"/>
            <a:ext cx="10515600" cy="1107934"/>
          </a:xfrm>
        </p:spPr>
        <p:txBody>
          <a:bodyPr/>
          <a:lstStyle/>
          <a:p>
            <a:r>
              <a:rPr lang="en-US" dirty="0">
                <a:latin typeface="Gotham-Book"/>
                <a:cs typeface="Gotham-Book"/>
              </a:rPr>
              <a:t>Tip #2: Presenting your results</a:t>
            </a:r>
          </a:p>
        </p:txBody>
      </p:sp>
      <p:sp>
        <p:nvSpPr>
          <p:cNvPr id="3" name="Text Placeholder 2"/>
          <p:cNvSpPr>
            <a:spLocks noGrp="1"/>
          </p:cNvSpPr>
          <p:nvPr>
            <p:ph type="body" sz="quarter" idx="10"/>
          </p:nvPr>
        </p:nvSpPr>
        <p:spPr>
          <a:xfrm>
            <a:off x="414339" y="1012177"/>
            <a:ext cx="11158537" cy="918737"/>
          </a:xfrm>
        </p:spPr>
        <p:txBody>
          <a:bodyPr vert="horz" lIns="0" tIns="45720" rIns="0" bIns="45720" rtlCol="0">
            <a:normAutofit/>
          </a:bodyPr>
          <a:lstStyle/>
          <a:p>
            <a:r>
              <a:rPr lang="en-US" dirty="0">
                <a:solidFill>
                  <a:srgbClr val="323C53"/>
                </a:solidFill>
                <a:latin typeface="Gotham-Book"/>
                <a:cs typeface="Gotham-Book"/>
              </a:rPr>
              <a:t>The Multi-Tool is optimized for sharing as slideshows – use the included example to see how it works.</a:t>
            </a:r>
          </a:p>
        </p:txBody>
      </p:sp>
      <p:sp>
        <p:nvSpPr>
          <p:cNvPr id="4" name="Text Placeholder 3"/>
          <p:cNvSpPr>
            <a:spLocks noGrp="1"/>
          </p:cNvSpPr>
          <p:nvPr>
            <p:ph type="body" sz="quarter" idx="11"/>
          </p:nvPr>
        </p:nvSpPr>
        <p:spPr>
          <a:xfrm>
            <a:off x="7056204" y="5037964"/>
            <a:ext cx="3181412" cy="1531552"/>
          </a:xfrm>
        </p:spPr>
        <p:txBody>
          <a:bodyPr>
            <a:normAutofit/>
          </a:bodyPr>
          <a:lstStyle/>
          <a:p>
            <a:pPr marL="0" indent="0">
              <a:lnSpc>
                <a:spcPct val="100000"/>
              </a:lnSpc>
              <a:buNone/>
            </a:pPr>
            <a:r>
              <a:rPr lang="en-US" sz="1600" dirty="0">
                <a:solidFill>
                  <a:srgbClr val="323C53"/>
                </a:solidFill>
                <a:latin typeface="Gotham-Book"/>
                <a:cs typeface="Gotham-Book"/>
              </a:rPr>
              <a:t>The Assessment graphic on each slide tracks your progress during the presentation and also serves as a navigational tool to jump among the topics.</a:t>
            </a:r>
          </a:p>
        </p:txBody>
      </p:sp>
      <p:pic>
        <p:nvPicPr>
          <p:cNvPr id="5" name="Picture 4"/>
          <p:cNvPicPr>
            <a:picLocks noChangeAspect="1"/>
          </p:cNvPicPr>
          <p:nvPr/>
        </p:nvPicPr>
        <p:blipFill>
          <a:blip r:embed="rId4" cstate="print">
            <a:alphaModFix amt="62000"/>
            <a:extLst>
              <a:ext uri="{28A0092B-C50C-407E-A947-70E740481C1C}">
                <a14:useLocalDpi xmlns:a14="http://schemas.microsoft.com/office/drawing/2010/main"/>
              </a:ext>
            </a:extLst>
          </a:blip>
          <a:stretch>
            <a:fillRect/>
          </a:stretch>
        </p:blipFill>
        <p:spPr>
          <a:xfrm>
            <a:off x="1866900" y="2272580"/>
            <a:ext cx="3221922" cy="2416442"/>
          </a:xfrm>
          <a:prstGeom prst="rect">
            <a:avLst/>
          </a:prstGeom>
          <a:ln>
            <a:solidFill>
              <a:srgbClr val="C7C7C7"/>
            </a:solidFill>
          </a:ln>
        </p:spPr>
      </p:pic>
      <p:sp>
        <p:nvSpPr>
          <p:cNvPr id="8" name="TextBox 7"/>
          <p:cNvSpPr txBox="1"/>
          <p:nvPr/>
        </p:nvSpPr>
        <p:spPr>
          <a:xfrm>
            <a:off x="3270368" y="2768728"/>
            <a:ext cx="3614869" cy="369332"/>
          </a:xfrm>
          <a:prstGeom prst="rect">
            <a:avLst/>
          </a:prstGeom>
          <a:solidFill>
            <a:srgbClr val="F58220"/>
          </a:solidFill>
          <a:ln>
            <a:noFill/>
          </a:ln>
        </p:spPr>
        <p:txBody>
          <a:bodyPr wrap="square" rtlCol="0">
            <a:spAutoFit/>
          </a:bodyPr>
          <a:lstStyle/>
          <a:p>
            <a:pPr>
              <a:buClr>
                <a:schemeClr val="accent6"/>
              </a:buClr>
            </a:pPr>
            <a:r>
              <a:rPr lang="en-US" dirty="0">
                <a:solidFill>
                  <a:schemeClr val="bg1"/>
                </a:solidFill>
                <a:latin typeface="Wingdings"/>
                <a:ea typeface="Wingdings"/>
                <a:cs typeface="Wingdings"/>
                <a:sym typeface="Wingdings"/>
              </a:rPr>
              <a:t></a:t>
            </a:r>
            <a:r>
              <a:rPr lang="en-US" dirty="0">
                <a:solidFill>
                  <a:schemeClr val="bg1"/>
                </a:solidFill>
              </a:rPr>
              <a:t>Slide view displays your notes</a:t>
            </a:r>
          </a:p>
        </p:txBody>
      </p:sp>
      <p:sp>
        <p:nvSpPr>
          <p:cNvPr id="9" name="TextBox 8"/>
          <p:cNvSpPr txBox="1"/>
          <p:nvPr/>
        </p:nvSpPr>
        <p:spPr>
          <a:xfrm>
            <a:off x="5218462" y="3127184"/>
            <a:ext cx="3535252" cy="369332"/>
          </a:xfrm>
          <a:prstGeom prst="rect">
            <a:avLst/>
          </a:prstGeom>
          <a:solidFill>
            <a:srgbClr val="F58220"/>
          </a:solidFill>
          <a:ln>
            <a:noFill/>
          </a:ln>
        </p:spPr>
        <p:txBody>
          <a:bodyPr wrap="square" rtlCol="0">
            <a:spAutoFit/>
          </a:bodyPr>
          <a:lstStyle/>
          <a:p>
            <a:pPr>
              <a:buClr>
                <a:schemeClr val="accent6"/>
              </a:buClr>
            </a:pPr>
            <a:r>
              <a:rPr lang="en-US" dirty="0">
                <a:solidFill>
                  <a:schemeClr val="bg1"/>
                </a:solidFill>
              </a:rPr>
              <a:t>Presentation view hides them </a:t>
            </a:r>
            <a:r>
              <a:rPr lang="en-US" dirty="0">
                <a:solidFill>
                  <a:schemeClr val="bg1"/>
                </a:solidFill>
                <a:latin typeface="Wingdings"/>
                <a:ea typeface="Wingdings"/>
                <a:cs typeface="Wingdings"/>
                <a:sym typeface="Wingdings"/>
              </a:rPr>
              <a:t></a:t>
            </a:r>
            <a:endParaRPr lang="en-US" dirty="0">
              <a:solidFill>
                <a:schemeClr val="bg1"/>
              </a:solidFill>
            </a:endParaRPr>
          </a:p>
        </p:txBody>
      </p:sp>
      <p:sp>
        <p:nvSpPr>
          <p:cNvPr id="10" name="Right Arrow 9"/>
          <p:cNvSpPr/>
          <p:nvPr/>
        </p:nvSpPr>
        <p:spPr>
          <a:xfrm rot="16200000">
            <a:off x="8076928" y="4369858"/>
            <a:ext cx="718551" cy="355576"/>
          </a:xfrm>
          <a:prstGeom prst="rightArrow">
            <a:avLst/>
          </a:prstGeom>
          <a:solidFill>
            <a:srgbClr val="F5882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400" dirty="0"/>
          </a:p>
        </p:txBody>
      </p:sp>
      <p:sp>
        <p:nvSpPr>
          <p:cNvPr id="11" name="Text Placeholder 3"/>
          <p:cNvSpPr txBox="1">
            <a:spLocks/>
          </p:cNvSpPr>
          <p:nvPr/>
        </p:nvSpPr>
        <p:spPr>
          <a:xfrm>
            <a:off x="1866902" y="4851736"/>
            <a:ext cx="3221920" cy="1746173"/>
          </a:xfrm>
          <a:prstGeom prst="rect">
            <a:avLst/>
          </a:prstGeom>
        </p:spPr>
        <p:txBody>
          <a:bodyPr vert="horz" lIns="0" tIns="45720" rIns="0" bIns="45720" rtlCol="0">
            <a:normAutofit/>
          </a:bodyPr>
          <a:lstStyle>
            <a:lvl1pPr marL="182880" indent="-182880" algn="l" defTabSz="914400" rtl="0" eaLnBrk="1" latinLnBrk="0" hangingPunct="1">
              <a:lnSpc>
                <a:spcPct val="110000"/>
              </a:lnSpc>
              <a:spcBef>
                <a:spcPts val="900"/>
              </a:spcBef>
              <a:spcAft>
                <a:spcPts val="0"/>
              </a:spcAft>
              <a:buClr>
                <a:schemeClr val="accent6"/>
              </a:buClr>
              <a:buFont typeface="Arial" pitchFamily="34" charset="0"/>
              <a:buChar char="•"/>
              <a:defRPr sz="2000" kern="1200">
                <a:solidFill>
                  <a:schemeClr val="tx2"/>
                </a:solidFill>
                <a:latin typeface="+mn-lt"/>
                <a:ea typeface="+mn-ea"/>
                <a:cs typeface="+mn-cs"/>
              </a:defRPr>
            </a:lvl1pPr>
            <a:lvl2pPr marL="742950" indent="-285750" algn="l" defTabSz="914400" rtl="0" eaLnBrk="1" latinLnBrk="0" hangingPunct="1">
              <a:lnSpc>
                <a:spcPct val="110000"/>
              </a:lnSpc>
              <a:spcBef>
                <a:spcPts val="900"/>
              </a:spcBef>
              <a:spcAft>
                <a:spcPts val="0"/>
              </a:spcAft>
              <a:buFont typeface="Arial" pitchFamily="34" charset="0"/>
              <a:buChar char="–"/>
              <a:defRPr sz="1800" kern="1200">
                <a:solidFill>
                  <a:schemeClr val="tx2"/>
                </a:solidFill>
                <a:latin typeface="+mn-lt"/>
                <a:ea typeface="+mn-ea"/>
                <a:cs typeface="+mn-cs"/>
              </a:defRPr>
            </a:lvl2pPr>
            <a:lvl3pPr marL="1097280" indent="-182880" algn="l" defTabSz="914400" rtl="0" eaLnBrk="1" latinLnBrk="0" hangingPunct="1">
              <a:lnSpc>
                <a:spcPct val="110000"/>
              </a:lnSpc>
              <a:spcBef>
                <a:spcPts val="900"/>
              </a:spcBef>
              <a:spcAft>
                <a:spcPts val="0"/>
              </a:spcAft>
              <a:buFont typeface="Arial"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110000"/>
              </a:lnSpc>
              <a:spcBef>
                <a:spcPts val="900"/>
              </a:spcBef>
              <a:spcAft>
                <a:spcPts val="0"/>
              </a:spcAft>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10000"/>
              </a:lnSpc>
              <a:spcBef>
                <a:spcPts val="900"/>
              </a:spcBef>
              <a:spcAft>
                <a:spcPts val="0"/>
              </a:spcAft>
              <a:buFont typeface="Arial"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latin typeface="Gotham-Book"/>
                <a:cs typeface="Gotham-Book"/>
              </a:rPr>
              <a:t>Make the title slide attractive and engaging</a:t>
            </a:r>
          </a:p>
          <a:p>
            <a:r>
              <a:rPr lang="en-US" sz="1600" dirty="0">
                <a:latin typeface="Gotham-Book"/>
                <a:cs typeface="Gotham-Book"/>
              </a:rPr>
              <a:t>Rehearse your presentation to understand how it will flow both forwards and backwards </a:t>
            </a:r>
          </a:p>
        </p:txBody>
      </p:sp>
      <p:sp>
        <p:nvSpPr>
          <p:cNvPr id="6" name="Footer Placeholder 4">
            <a:extLst>
              <a:ext uri="{FF2B5EF4-FFF2-40B4-BE49-F238E27FC236}">
                <a16:creationId xmlns:a16="http://schemas.microsoft.com/office/drawing/2014/main" id="{B72D23BA-99DD-E225-1EDB-530806BA1482}"/>
              </a:ext>
            </a:extLst>
          </p:cNvPr>
          <p:cNvSpPr txBox="1">
            <a:spLocks/>
          </p:cNvSpPr>
          <p:nvPr/>
        </p:nvSpPr>
        <p:spPr>
          <a:xfrm>
            <a:off x="10416740" y="6491936"/>
            <a:ext cx="1620932" cy="342900"/>
          </a:xfrm>
          <a:prstGeom prst="rect">
            <a:avLst/>
          </a:prstGeom>
        </p:spPr>
        <p:txBody>
          <a:bodyPr vert="horz" lIns="91440" tIns="45720" rIns="91440" bIns="45720" rtlCol="0" anchor="ctr"/>
          <a:lstStyle>
            <a:defPPr>
              <a:defRPr lang="en-US"/>
            </a:defPPr>
            <a:lvl1pPr marL="0" algn="l" defTabSz="457200" rtl="0" eaLnBrk="1" latinLnBrk="0" hangingPunct="1">
              <a:defRPr sz="1100" b="0" i="0" kern="1200">
                <a:solidFill>
                  <a:srgbClr val="F58220"/>
                </a:solidFill>
                <a:latin typeface="Gotham-Book"/>
                <a:ea typeface="+mn-ea"/>
                <a:cs typeface="Gotham-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a:solidFill>
                  <a:srgbClr val="C7C7C7"/>
                </a:solidFill>
              </a:rPr>
              <a:t>©  </a:t>
            </a:r>
            <a:r>
              <a:rPr lang="is-IS" sz="1000" dirty="0">
                <a:solidFill>
                  <a:srgbClr val="C7C7C7"/>
                </a:solidFill>
              </a:rPr>
              <a:t>2023</a:t>
            </a:r>
            <a:r>
              <a:rPr lang="en-US" sz="1000" dirty="0">
                <a:solidFill>
                  <a:srgbClr val="C7C7C7"/>
                </a:solidFill>
              </a:rPr>
              <a:t> </a:t>
            </a:r>
            <a:r>
              <a:rPr lang="en-US" sz="1000" dirty="0" err="1">
                <a:solidFill>
                  <a:srgbClr val="C7C7C7"/>
                </a:solidFill>
              </a:rPr>
              <a:t>theProductPath</a:t>
            </a:r>
            <a:r>
              <a:rPr lang="en-US" sz="1000" dirty="0">
                <a:solidFill>
                  <a:srgbClr val="C7C7C7"/>
                </a:solidFill>
              </a:rPr>
              <a:t> </a:t>
            </a:r>
          </a:p>
        </p:txBody>
      </p:sp>
    </p:spTree>
    <p:extLst>
      <p:ext uri="{BB962C8B-B14F-4D97-AF65-F5344CB8AC3E}">
        <p14:creationId xmlns:p14="http://schemas.microsoft.com/office/powerpoint/2010/main" val="423126169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265" y="159727"/>
            <a:ext cx="10515600" cy="966034"/>
          </a:xfrm>
        </p:spPr>
        <p:txBody>
          <a:bodyPr/>
          <a:lstStyle/>
          <a:p>
            <a:r>
              <a:rPr lang="en-US" dirty="0">
                <a:latin typeface="Gotham-Book"/>
                <a:cs typeface="Gotham-Book"/>
              </a:rPr>
              <a:t>Tip #3: Mobile presentations</a:t>
            </a:r>
          </a:p>
        </p:txBody>
      </p:sp>
      <p:sp>
        <p:nvSpPr>
          <p:cNvPr id="3" name="Text Placeholder 2"/>
          <p:cNvSpPr>
            <a:spLocks noGrp="1"/>
          </p:cNvSpPr>
          <p:nvPr>
            <p:ph type="body" sz="quarter" idx="10"/>
          </p:nvPr>
        </p:nvSpPr>
        <p:spPr>
          <a:xfrm>
            <a:off x="381902" y="1063438"/>
            <a:ext cx="8458200" cy="542925"/>
          </a:xfrm>
        </p:spPr>
        <p:txBody>
          <a:bodyPr vert="horz" lIns="0" tIns="45720" rIns="0" bIns="45720" rtlCol="0">
            <a:normAutofit fontScale="92500"/>
          </a:bodyPr>
          <a:lstStyle/>
          <a:p>
            <a:r>
              <a:rPr lang="en-US" dirty="0">
                <a:solidFill>
                  <a:srgbClr val="323C53"/>
                </a:solidFill>
                <a:latin typeface="Gotham-Book"/>
                <a:cs typeface="Gotham-Book"/>
              </a:rPr>
              <a:t>Tablets are ideal for sharing your results outside of the office</a:t>
            </a:r>
          </a:p>
        </p:txBody>
      </p:sp>
      <p:sp>
        <p:nvSpPr>
          <p:cNvPr id="4" name="Text Placeholder 3"/>
          <p:cNvSpPr>
            <a:spLocks noGrp="1"/>
          </p:cNvSpPr>
          <p:nvPr>
            <p:ph type="body" sz="quarter" idx="11"/>
          </p:nvPr>
        </p:nvSpPr>
        <p:spPr>
          <a:xfrm>
            <a:off x="6137326" y="5229718"/>
            <a:ext cx="4602974" cy="1171433"/>
          </a:xfrm>
        </p:spPr>
        <p:txBody>
          <a:bodyPr numCol="2">
            <a:noAutofit/>
          </a:bodyPr>
          <a:lstStyle/>
          <a:p>
            <a:pPr marL="0" indent="0">
              <a:lnSpc>
                <a:spcPct val="100000"/>
              </a:lnSpc>
              <a:spcBef>
                <a:spcPts val="9900"/>
              </a:spcBef>
              <a:buNone/>
            </a:pPr>
            <a:r>
              <a:rPr lang="en-US" sz="1400" dirty="0">
                <a:solidFill>
                  <a:srgbClr val="323C53"/>
                </a:solidFill>
                <a:latin typeface="Gotham-Book"/>
                <a:cs typeface="Gotham-Book"/>
              </a:rPr>
              <a:t>Microsoft’s</a:t>
            </a:r>
            <a:r>
              <a:rPr lang="en-US" sz="1400" i="1" dirty="0">
                <a:solidFill>
                  <a:srgbClr val="323C53"/>
                </a:solidFill>
                <a:latin typeface="Gotham-Book"/>
                <a:cs typeface="Gotham-Book"/>
              </a:rPr>
              <a:t> PowerPoint for </a:t>
            </a:r>
            <a:r>
              <a:rPr lang="en-US" sz="1400" i="1" dirty="0" err="1">
                <a:solidFill>
                  <a:srgbClr val="323C53"/>
                </a:solidFill>
                <a:latin typeface="Gotham-Book"/>
                <a:cs typeface="Gotham-Book"/>
              </a:rPr>
              <a:t>iPad</a:t>
            </a:r>
            <a:r>
              <a:rPr lang="en-US" sz="1400" i="1" dirty="0">
                <a:solidFill>
                  <a:srgbClr val="323C53"/>
                </a:solidFill>
                <a:latin typeface="Gotham-Book"/>
                <a:cs typeface="Gotham-Book"/>
              </a:rPr>
              <a:t> </a:t>
            </a:r>
            <a:r>
              <a:rPr lang="en-US" sz="1400" dirty="0">
                <a:solidFill>
                  <a:srgbClr val="323C53"/>
                </a:solidFill>
                <a:latin typeface="Gotham-Book"/>
                <a:cs typeface="Gotham-Book"/>
              </a:rPr>
              <a:t>is free for </a:t>
            </a:r>
            <a:r>
              <a:rPr lang="en-US" sz="1400" dirty="0" err="1">
                <a:solidFill>
                  <a:srgbClr val="323C53"/>
                </a:solidFill>
                <a:latin typeface="Gotham-Book"/>
                <a:cs typeface="Gotham-Book"/>
              </a:rPr>
              <a:t>iOS</a:t>
            </a:r>
            <a:r>
              <a:rPr lang="en-US" sz="1400" dirty="0">
                <a:solidFill>
                  <a:srgbClr val="323C53"/>
                </a:solidFill>
                <a:latin typeface="Gotham-Book"/>
                <a:cs typeface="Gotham-Book"/>
              </a:rPr>
              <a:t> and most replicates the desktop experience.</a:t>
            </a:r>
          </a:p>
          <a:p>
            <a:pPr marL="0" indent="0">
              <a:lnSpc>
                <a:spcPct val="100000"/>
              </a:lnSpc>
              <a:buNone/>
            </a:pPr>
            <a:r>
              <a:rPr lang="en-US" sz="1400" dirty="0">
                <a:solidFill>
                  <a:srgbClr val="323C53"/>
                </a:solidFill>
                <a:latin typeface="Gotham-Book"/>
                <a:cs typeface="Gotham-Book"/>
              </a:rPr>
              <a:t>Microsoft also offers PowerPoint on Android devices for free.</a:t>
            </a: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866900" y="2359679"/>
            <a:ext cx="2331606" cy="183753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420130" y="3578303"/>
            <a:ext cx="3151935" cy="2336587"/>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780280" y="4395473"/>
            <a:ext cx="856164" cy="856164"/>
          </a:xfrm>
          <a:prstGeom prst="rect">
            <a:avLst/>
          </a:prstGeom>
        </p:spPr>
      </p:pic>
      <p:sp>
        <p:nvSpPr>
          <p:cNvPr id="11" name="Text Placeholder 3"/>
          <p:cNvSpPr txBox="1">
            <a:spLocks/>
          </p:cNvSpPr>
          <p:nvPr/>
        </p:nvSpPr>
        <p:spPr>
          <a:xfrm>
            <a:off x="6099607" y="2022728"/>
            <a:ext cx="5316106" cy="2202416"/>
          </a:xfrm>
          <a:prstGeom prst="rect">
            <a:avLst/>
          </a:prstGeom>
        </p:spPr>
        <p:txBody>
          <a:bodyPr vert="horz" lIns="0" tIns="45720" rIns="0" bIns="45720" numCol="1" rtlCol="0">
            <a:normAutofit/>
          </a:bodyPr>
          <a:lstStyle>
            <a:lvl1pPr marL="182880" indent="-182880" algn="l" defTabSz="914400" rtl="0" eaLnBrk="1" latinLnBrk="0" hangingPunct="1">
              <a:lnSpc>
                <a:spcPct val="110000"/>
              </a:lnSpc>
              <a:spcBef>
                <a:spcPts val="900"/>
              </a:spcBef>
              <a:spcAft>
                <a:spcPts val="0"/>
              </a:spcAft>
              <a:buClr>
                <a:schemeClr val="accent6"/>
              </a:buClr>
              <a:buFont typeface="Arial" pitchFamily="34" charset="0"/>
              <a:buChar char="•"/>
              <a:defRPr sz="2000" kern="1200">
                <a:solidFill>
                  <a:schemeClr val="tx2"/>
                </a:solidFill>
                <a:latin typeface="+mn-lt"/>
                <a:ea typeface="+mn-ea"/>
                <a:cs typeface="+mn-cs"/>
              </a:defRPr>
            </a:lvl1pPr>
            <a:lvl2pPr marL="742950" indent="-285750" algn="l" defTabSz="914400" rtl="0" eaLnBrk="1" latinLnBrk="0" hangingPunct="1">
              <a:lnSpc>
                <a:spcPct val="110000"/>
              </a:lnSpc>
              <a:spcBef>
                <a:spcPts val="900"/>
              </a:spcBef>
              <a:spcAft>
                <a:spcPts val="0"/>
              </a:spcAft>
              <a:buFont typeface="Arial" pitchFamily="34" charset="0"/>
              <a:buChar char="–"/>
              <a:defRPr sz="1800" kern="1200">
                <a:solidFill>
                  <a:schemeClr val="tx2"/>
                </a:solidFill>
                <a:latin typeface="+mn-lt"/>
                <a:ea typeface="+mn-ea"/>
                <a:cs typeface="+mn-cs"/>
              </a:defRPr>
            </a:lvl2pPr>
            <a:lvl3pPr marL="1097280" indent="-182880" algn="l" defTabSz="914400" rtl="0" eaLnBrk="1" latinLnBrk="0" hangingPunct="1">
              <a:lnSpc>
                <a:spcPct val="110000"/>
              </a:lnSpc>
              <a:spcBef>
                <a:spcPts val="900"/>
              </a:spcBef>
              <a:spcAft>
                <a:spcPts val="0"/>
              </a:spcAft>
              <a:buFont typeface="Arial"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110000"/>
              </a:lnSpc>
              <a:spcBef>
                <a:spcPts val="900"/>
              </a:spcBef>
              <a:spcAft>
                <a:spcPts val="0"/>
              </a:spcAft>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10000"/>
              </a:lnSpc>
              <a:spcBef>
                <a:spcPts val="900"/>
              </a:spcBef>
              <a:spcAft>
                <a:spcPts val="0"/>
              </a:spcAft>
              <a:buFont typeface="Arial"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2D92AA"/>
              </a:buClr>
            </a:pPr>
            <a:r>
              <a:rPr lang="en-US" dirty="0">
                <a:latin typeface="Gotham-Book"/>
                <a:cs typeface="Gotham-Book"/>
              </a:rPr>
              <a:t>Prefer tablets to smartphones</a:t>
            </a:r>
          </a:p>
          <a:p>
            <a:pPr>
              <a:buClr>
                <a:srgbClr val="2D92AA"/>
              </a:buClr>
            </a:pPr>
            <a:r>
              <a:rPr lang="en-US" dirty="0">
                <a:latin typeface="Gotham-Book"/>
                <a:cs typeface="Gotham-Book"/>
              </a:rPr>
              <a:t>Be sure to test all slide animations and hidden slides</a:t>
            </a:r>
          </a:p>
          <a:p>
            <a:pPr>
              <a:buClr>
                <a:srgbClr val="2D92AA"/>
              </a:buClr>
            </a:pPr>
            <a:r>
              <a:rPr lang="en-US" dirty="0">
                <a:latin typeface="Gotham-Book"/>
                <a:cs typeface="Gotham-Book"/>
              </a:rPr>
              <a:t>Avoid applications that do not treat PPT files natively (e.g. Dropbox, Box, Google Drive)</a:t>
            </a:r>
          </a:p>
        </p:txBody>
      </p:sp>
      <p:pic>
        <p:nvPicPr>
          <p:cNvPr id="12" name="Picture 11"/>
          <p:cNvPicPr>
            <a:picLocks noChangeAspect="1"/>
          </p:cNvPicPr>
          <p:nvPr/>
        </p:nvPicPr>
        <p:blipFill>
          <a:blip r:embed="rId6"/>
          <a:stretch>
            <a:fillRect/>
          </a:stretch>
        </p:blipFill>
        <p:spPr>
          <a:xfrm>
            <a:off x="6662602" y="4395473"/>
            <a:ext cx="843312" cy="834244"/>
          </a:xfrm>
          <a:prstGeom prst="rect">
            <a:avLst/>
          </a:prstGeom>
        </p:spPr>
      </p:pic>
      <p:sp>
        <p:nvSpPr>
          <p:cNvPr id="20" name="TextBox 19"/>
          <p:cNvSpPr txBox="1"/>
          <p:nvPr/>
        </p:nvSpPr>
        <p:spPr>
          <a:xfrm>
            <a:off x="2406303" y="2024547"/>
            <a:ext cx="1122871" cy="369332"/>
          </a:xfrm>
          <a:prstGeom prst="rect">
            <a:avLst/>
          </a:prstGeom>
          <a:noFill/>
        </p:spPr>
        <p:txBody>
          <a:bodyPr wrap="none" rtlCol="0">
            <a:spAutoFit/>
          </a:bodyPr>
          <a:lstStyle/>
          <a:p>
            <a:pPr>
              <a:buClr>
                <a:schemeClr val="accent6"/>
              </a:buClr>
            </a:pPr>
            <a:r>
              <a:rPr lang="en-US" dirty="0">
                <a:solidFill>
                  <a:srgbClr val="2D92AA"/>
                </a:solidFill>
              </a:rPr>
              <a:t>Slide view</a:t>
            </a:r>
          </a:p>
        </p:txBody>
      </p:sp>
      <p:sp>
        <p:nvSpPr>
          <p:cNvPr id="21" name="TextBox 20"/>
          <p:cNvSpPr txBox="1"/>
          <p:nvPr/>
        </p:nvSpPr>
        <p:spPr>
          <a:xfrm>
            <a:off x="3588108" y="5921052"/>
            <a:ext cx="1866217" cy="369332"/>
          </a:xfrm>
          <a:prstGeom prst="rect">
            <a:avLst/>
          </a:prstGeom>
          <a:noFill/>
        </p:spPr>
        <p:txBody>
          <a:bodyPr wrap="none" rtlCol="0">
            <a:spAutoFit/>
          </a:bodyPr>
          <a:lstStyle/>
          <a:p>
            <a:pPr>
              <a:buClr>
                <a:schemeClr val="accent6"/>
              </a:buClr>
            </a:pPr>
            <a:r>
              <a:rPr lang="en-US" dirty="0">
                <a:solidFill>
                  <a:srgbClr val="2D92AA"/>
                </a:solidFill>
              </a:rPr>
              <a:t>Presentation view</a:t>
            </a:r>
          </a:p>
        </p:txBody>
      </p:sp>
      <p:pic>
        <p:nvPicPr>
          <p:cNvPr id="17" name="Picture 16"/>
          <p:cNvPicPr>
            <a:picLocks noChangeAspect="1"/>
          </p:cNvPicPr>
          <p:nvPr/>
        </p:nvPicPr>
        <p:blipFill rotWithShape="1">
          <a:blip r:embed="rId7" cstate="print">
            <a:alphaModFix/>
            <a:extLst>
              <a:ext uri="{28A0092B-C50C-407E-A947-70E740481C1C}">
                <a14:useLocalDpi xmlns:a14="http://schemas.microsoft.com/office/drawing/2010/main"/>
              </a:ext>
            </a:extLst>
          </a:blip>
          <a:srcRect/>
          <a:stretch/>
        </p:blipFill>
        <p:spPr>
          <a:xfrm>
            <a:off x="2730988" y="3836108"/>
            <a:ext cx="2558057" cy="1820975"/>
          </a:xfrm>
          <a:prstGeom prst="rect">
            <a:avLst/>
          </a:prstGeom>
          <a:ln>
            <a:solidFill>
              <a:schemeClr val="bg1">
                <a:lumMod val="85000"/>
              </a:schemeClr>
            </a:solidFill>
          </a:ln>
        </p:spPr>
      </p:pic>
      <p:pic>
        <p:nvPicPr>
          <p:cNvPr id="18" name="Picture 17"/>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2174" b="98913" l="0" r="100000"/>
                    </a14:imgEffect>
                  </a14:imgLayer>
                </a14:imgProps>
              </a:ext>
              <a:ext uri="{28A0092B-C50C-407E-A947-70E740481C1C}">
                <a14:useLocalDpi xmlns:a14="http://schemas.microsoft.com/office/drawing/2010/main"/>
              </a:ext>
            </a:extLst>
          </a:blip>
          <a:srcRect/>
          <a:stretch/>
        </p:blipFill>
        <p:spPr>
          <a:xfrm>
            <a:off x="2768782" y="5223320"/>
            <a:ext cx="890725" cy="1383139"/>
          </a:xfrm>
          <a:prstGeom prst="rect">
            <a:avLst/>
          </a:prstGeom>
        </p:spPr>
      </p:pic>
      <p:sp>
        <p:nvSpPr>
          <p:cNvPr id="6" name="Footer Placeholder 4">
            <a:extLst>
              <a:ext uri="{FF2B5EF4-FFF2-40B4-BE49-F238E27FC236}">
                <a16:creationId xmlns:a16="http://schemas.microsoft.com/office/drawing/2014/main" id="{86C1C141-9189-E342-ACB9-3A44668A9617}"/>
              </a:ext>
            </a:extLst>
          </p:cNvPr>
          <p:cNvSpPr txBox="1">
            <a:spLocks/>
          </p:cNvSpPr>
          <p:nvPr/>
        </p:nvSpPr>
        <p:spPr>
          <a:xfrm>
            <a:off x="10416740" y="6491936"/>
            <a:ext cx="1620932" cy="342900"/>
          </a:xfrm>
          <a:prstGeom prst="rect">
            <a:avLst/>
          </a:prstGeom>
        </p:spPr>
        <p:txBody>
          <a:bodyPr vert="horz" lIns="91440" tIns="45720" rIns="91440" bIns="45720" rtlCol="0" anchor="ctr"/>
          <a:lstStyle>
            <a:defPPr>
              <a:defRPr lang="en-US"/>
            </a:defPPr>
            <a:lvl1pPr marL="0" algn="l" defTabSz="457200" rtl="0" eaLnBrk="1" latinLnBrk="0" hangingPunct="1">
              <a:defRPr sz="1100" b="0" i="0" kern="1200">
                <a:solidFill>
                  <a:srgbClr val="F58220"/>
                </a:solidFill>
                <a:latin typeface="Gotham-Book"/>
                <a:ea typeface="+mn-ea"/>
                <a:cs typeface="Gotham-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a:solidFill>
                  <a:srgbClr val="C7C7C7"/>
                </a:solidFill>
              </a:rPr>
              <a:t>©  </a:t>
            </a:r>
            <a:r>
              <a:rPr lang="is-IS" sz="1000" dirty="0">
                <a:solidFill>
                  <a:srgbClr val="C7C7C7"/>
                </a:solidFill>
              </a:rPr>
              <a:t>2023</a:t>
            </a:r>
            <a:r>
              <a:rPr lang="en-US" sz="1000" dirty="0">
                <a:solidFill>
                  <a:srgbClr val="C7C7C7"/>
                </a:solidFill>
              </a:rPr>
              <a:t> </a:t>
            </a:r>
            <a:r>
              <a:rPr lang="en-US" sz="1000" dirty="0" err="1">
                <a:solidFill>
                  <a:srgbClr val="C7C7C7"/>
                </a:solidFill>
              </a:rPr>
              <a:t>theProductPath</a:t>
            </a:r>
            <a:r>
              <a:rPr lang="en-US" sz="1000" dirty="0">
                <a:solidFill>
                  <a:srgbClr val="C7C7C7"/>
                </a:solidFill>
              </a:rPr>
              <a:t> </a:t>
            </a:r>
          </a:p>
        </p:txBody>
      </p:sp>
    </p:spTree>
    <p:extLst>
      <p:ext uri="{BB962C8B-B14F-4D97-AF65-F5344CB8AC3E}">
        <p14:creationId xmlns:p14="http://schemas.microsoft.com/office/powerpoint/2010/main" val="369659941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84401"/>
            <a:ext cx="10515600" cy="918162"/>
          </a:xfrm>
        </p:spPr>
        <p:txBody>
          <a:bodyPr/>
          <a:lstStyle/>
          <a:p>
            <a:r>
              <a:rPr lang="en-US" dirty="0">
                <a:latin typeface="Gotham-Book"/>
                <a:cs typeface="Gotham-Book"/>
              </a:rPr>
              <a:t>Tip #4: Print your Assessment</a:t>
            </a:r>
          </a:p>
        </p:txBody>
      </p:sp>
      <p:sp>
        <p:nvSpPr>
          <p:cNvPr id="3" name="Text Placeholder 2"/>
          <p:cNvSpPr>
            <a:spLocks noGrp="1"/>
          </p:cNvSpPr>
          <p:nvPr>
            <p:ph type="body" sz="quarter" idx="10"/>
          </p:nvPr>
        </p:nvSpPr>
        <p:spPr>
          <a:xfrm>
            <a:off x="271235" y="911358"/>
            <a:ext cx="11530240" cy="797819"/>
          </a:xfrm>
        </p:spPr>
        <p:txBody>
          <a:bodyPr vert="horz" lIns="0" tIns="45720" rIns="0" bIns="45720" rtlCol="0">
            <a:normAutofit fontScale="85000" lnSpcReduction="20000"/>
          </a:bodyPr>
          <a:lstStyle/>
          <a:p>
            <a:pPr>
              <a:lnSpc>
                <a:spcPct val="110000"/>
              </a:lnSpc>
            </a:pPr>
            <a:r>
              <a:rPr lang="en-US" dirty="0">
                <a:solidFill>
                  <a:srgbClr val="323C53"/>
                </a:solidFill>
                <a:latin typeface="Gotham-Book"/>
                <a:cs typeface="Gotham-Book"/>
              </a:rPr>
              <a:t>Note: the Multi-Tool is optimized for capture and presentation, not for printing. Many of the supporting slides can be hidden (or deleted).</a:t>
            </a:r>
          </a:p>
        </p:txBody>
      </p:sp>
      <p:sp>
        <p:nvSpPr>
          <p:cNvPr id="4" name="Text Placeholder 3"/>
          <p:cNvSpPr>
            <a:spLocks noGrp="1"/>
          </p:cNvSpPr>
          <p:nvPr>
            <p:ph type="body" sz="quarter" idx="11"/>
          </p:nvPr>
        </p:nvSpPr>
        <p:spPr>
          <a:xfrm>
            <a:off x="1866901" y="1993610"/>
            <a:ext cx="2695243" cy="2435516"/>
          </a:xfrm>
        </p:spPr>
        <p:txBody>
          <a:bodyPr>
            <a:normAutofit/>
          </a:bodyPr>
          <a:lstStyle/>
          <a:p>
            <a:pPr marL="285750" indent="-285750">
              <a:buClr>
                <a:srgbClr val="323C53"/>
              </a:buClr>
              <a:buFont typeface="+mj-lt"/>
              <a:buAutoNum type="arabicPeriod"/>
            </a:pPr>
            <a:r>
              <a:rPr lang="en-US" dirty="0">
                <a:solidFill>
                  <a:srgbClr val="323C53"/>
                </a:solidFill>
                <a:latin typeface="Gotham-Book"/>
                <a:cs typeface="Gotham-Book"/>
              </a:rPr>
              <a:t>For best results, save a copy of the presentation that you can safely modify before printing the slides.</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902512" y="4807395"/>
            <a:ext cx="2695944" cy="1527832"/>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175993" y="4771785"/>
            <a:ext cx="2268085" cy="1527833"/>
          </a:xfrm>
          <a:prstGeom prst="rect">
            <a:avLst/>
          </a:prstGeom>
        </p:spPr>
      </p:pic>
      <p:sp>
        <p:nvSpPr>
          <p:cNvPr id="6" name="Oval 5"/>
          <p:cNvSpPr/>
          <p:nvPr/>
        </p:nvSpPr>
        <p:spPr>
          <a:xfrm>
            <a:off x="5999713" y="5709376"/>
            <a:ext cx="1118699" cy="361111"/>
          </a:xfrm>
          <a:prstGeom prst="ellipse">
            <a:avLst/>
          </a:prstGeom>
          <a:noFill/>
          <a:ln w="57150" cmpd="sng">
            <a:solidFill>
              <a:srgbClr val="F5822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400" dirty="0"/>
          </a:p>
        </p:txBody>
      </p:sp>
      <p:sp>
        <p:nvSpPr>
          <p:cNvPr id="7" name="Right Arrow 6"/>
          <p:cNvSpPr/>
          <p:nvPr/>
        </p:nvSpPr>
        <p:spPr>
          <a:xfrm>
            <a:off x="5563916" y="5709375"/>
            <a:ext cx="435797" cy="35557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400" dirty="0"/>
          </a:p>
        </p:txBody>
      </p:sp>
      <p:sp>
        <p:nvSpPr>
          <p:cNvPr id="10" name="Text Placeholder 3"/>
          <p:cNvSpPr txBox="1">
            <a:spLocks/>
          </p:cNvSpPr>
          <p:nvPr/>
        </p:nvSpPr>
        <p:spPr>
          <a:xfrm>
            <a:off x="4816019" y="1993608"/>
            <a:ext cx="2896330" cy="2435517"/>
          </a:xfrm>
          <a:prstGeom prst="rect">
            <a:avLst/>
          </a:prstGeom>
        </p:spPr>
        <p:txBody>
          <a:bodyPr vert="horz" lIns="91440" tIns="45720" rIns="91440" bIns="45720" rtlCol="0">
            <a:normAutofit/>
          </a:bodyPr>
          <a:lstStyle>
            <a:lvl1pPr marL="285750" indent="-285750">
              <a:lnSpc>
                <a:spcPct val="90000"/>
              </a:lnSpc>
              <a:spcBef>
                <a:spcPts val="1000"/>
              </a:spcBef>
              <a:buClr>
                <a:srgbClr val="323C53"/>
              </a:buClr>
              <a:buFont typeface="+mj-lt"/>
              <a:buAutoNum type="arabicPeriod"/>
              <a:defRPr sz="2000">
                <a:solidFill>
                  <a:srgbClr val="323C53"/>
                </a:solidFill>
                <a:latin typeface="Gotham-Book"/>
                <a:cs typeface="Gotham-Book"/>
              </a:defRPr>
            </a:lvl1pPr>
            <a:lvl2pPr marL="685800" indent="-228600">
              <a:lnSpc>
                <a:spcPct val="90000"/>
              </a:lnSpc>
              <a:spcBef>
                <a:spcPts val="500"/>
              </a:spcBef>
              <a:buFont typeface="Arial" panose="020B0604020202020204" pitchFamily="34" charset="0"/>
              <a:buChar char="•"/>
              <a:defRPr/>
            </a:lvl2pPr>
            <a:lvl3pPr marL="1143000" indent="-228600">
              <a:lnSpc>
                <a:spcPct val="90000"/>
              </a:lnSpc>
              <a:spcBef>
                <a:spcPts val="500"/>
              </a:spcBef>
              <a:buFont typeface="Arial" panose="020B0604020202020204" pitchFamily="34" charset="0"/>
              <a:buChar char="•"/>
              <a:defRPr sz="1600"/>
            </a:lvl3pPr>
            <a:lvl4pPr marL="1600200" indent="-228600">
              <a:lnSpc>
                <a:spcPct val="90000"/>
              </a:lnSpc>
              <a:spcBef>
                <a:spcPts val="500"/>
              </a:spcBef>
              <a:buFont typeface="Arial" panose="020B0604020202020204" pitchFamily="34" charset="0"/>
              <a:buChar char="•"/>
              <a:defRPr sz="1600"/>
            </a:lvl4pPr>
            <a:lvl5pPr marL="2057400" indent="-228600">
              <a:lnSpc>
                <a:spcPct val="90000"/>
              </a:lnSpc>
              <a:spcBef>
                <a:spcPts val="500"/>
              </a:spcBef>
              <a:buFont typeface="Arial" panose="020B0604020202020204" pitchFamily="34" charset="0"/>
              <a:buChar char="•"/>
              <a:defRPr sz="16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buFont typeface="+mj-lt"/>
              <a:buAutoNum type="arabicPeriod" startAt="2"/>
            </a:pPr>
            <a:r>
              <a:rPr lang="en-US" dirty="0"/>
              <a:t>In your new copy, hide (or delete) any of the slides you don’t want to print.</a:t>
            </a:r>
            <a:br>
              <a:rPr lang="en-US" dirty="0"/>
            </a:br>
            <a:br>
              <a:rPr lang="en-US" dirty="0"/>
            </a:br>
            <a:r>
              <a:rPr lang="en-US" dirty="0"/>
              <a:t>PowerPoint has a printing option that skips hidden slides.</a:t>
            </a:r>
          </a:p>
        </p:txBody>
      </p:sp>
      <p:sp>
        <p:nvSpPr>
          <p:cNvPr id="11" name="Text Placeholder 3"/>
          <p:cNvSpPr txBox="1">
            <a:spLocks/>
          </p:cNvSpPr>
          <p:nvPr/>
        </p:nvSpPr>
        <p:spPr>
          <a:xfrm>
            <a:off x="7918996" y="1993610"/>
            <a:ext cx="2672805" cy="2203332"/>
          </a:xfrm>
          <a:prstGeom prst="rect">
            <a:avLst/>
          </a:prstGeom>
        </p:spPr>
        <p:txBody>
          <a:bodyPr vert="horz" lIns="91440" tIns="45720" rIns="91440" bIns="45720" rtlCol="0">
            <a:normAutofit/>
          </a:bodyPr>
          <a:lstStyle>
            <a:lvl1pPr marL="285750" indent="-285750">
              <a:lnSpc>
                <a:spcPct val="90000"/>
              </a:lnSpc>
              <a:spcBef>
                <a:spcPts val="1000"/>
              </a:spcBef>
              <a:buClr>
                <a:srgbClr val="323C53"/>
              </a:buClr>
              <a:buFont typeface="+mj-lt"/>
              <a:buAutoNum type="arabicPeriod"/>
              <a:defRPr sz="2000">
                <a:solidFill>
                  <a:srgbClr val="323C53"/>
                </a:solidFill>
                <a:latin typeface="Gotham-Book"/>
                <a:cs typeface="Gotham-Book"/>
              </a:defRPr>
            </a:lvl1pPr>
            <a:lvl2pPr marL="685800" indent="-228600">
              <a:lnSpc>
                <a:spcPct val="90000"/>
              </a:lnSpc>
              <a:spcBef>
                <a:spcPts val="500"/>
              </a:spcBef>
              <a:buFont typeface="Arial" panose="020B0604020202020204" pitchFamily="34" charset="0"/>
              <a:buChar char="•"/>
              <a:defRPr/>
            </a:lvl2pPr>
            <a:lvl3pPr marL="1143000" indent="-228600">
              <a:lnSpc>
                <a:spcPct val="90000"/>
              </a:lnSpc>
              <a:spcBef>
                <a:spcPts val="500"/>
              </a:spcBef>
              <a:buFont typeface="Arial" panose="020B0604020202020204" pitchFamily="34" charset="0"/>
              <a:buChar char="•"/>
              <a:defRPr sz="1600"/>
            </a:lvl3pPr>
            <a:lvl4pPr marL="1600200" indent="-228600">
              <a:lnSpc>
                <a:spcPct val="90000"/>
              </a:lnSpc>
              <a:spcBef>
                <a:spcPts val="500"/>
              </a:spcBef>
              <a:buFont typeface="Arial" panose="020B0604020202020204" pitchFamily="34" charset="0"/>
              <a:buChar char="•"/>
              <a:defRPr sz="1600"/>
            </a:lvl4pPr>
            <a:lvl5pPr marL="2057400" indent="-228600">
              <a:lnSpc>
                <a:spcPct val="90000"/>
              </a:lnSpc>
              <a:spcBef>
                <a:spcPts val="500"/>
              </a:spcBef>
              <a:buFont typeface="Arial" panose="020B0604020202020204" pitchFamily="34" charset="0"/>
              <a:buChar char="•"/>
              <a:defRPr sz="16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buFont typeface="+mj-lt"/>
              <a:buAutoNum type="arabicPeriod" startAt="3"/>
            </a:pPr>
            <a:r>
              <a:rPr lang="en-US" dirty="0"/>
              <a:t>If desired, remove the larger “scratchpad” text boxes on each slide to reveal the underlying graphic.</a:t>
            </a:r>
          </a:p>
        </p:txBody>
      </p:sp>
      <p:pic>
        <p:nvPicPr>
          <p:cNvPr id="12" name="Picture 1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028468" y="4742800"/>
            <a:ext cx="1725133" cy="1293850"/>
          </a:xfrm>
          <a:prstGeom prst="rect">
            <a:avLst/>
          </a:prstGeom>
        </p:spPr>
      </p:pic>
      <p:pic>
        <p:nvPicPr>
          <p:cNvPr id="15" name="Picture 14"/>
          <p:cNvPicPr>
            <a:picLocks noChangeAspect="1"/>
          </p:cNvPicPr>
          <p:nvPr/>
        </p:nvPicPr>
        <p:blipFill rotWithShape="1">
          <a:blip r:embed="rId6" cstate="print">
            <a:alphaModFix/>
            <a:extLst>
              <a:ext uri="{28A0092B-C50C-407E-A947-70E740481C1C}">
                <a14:useLocalDpi xmlns:a14="http://schemas.microsoft.com/office/drawing/2010/main"/>
              </a:ext>
            </a:extLst>
          </a:blip>
          <a:srcRect/>
          <a:stretch/>
        </p:blipFill>
        <p:spPr>
          <a:xfrm>
            <a:off x="8729435" y="5302514"/>
            <a:ext cx="1669501" cy="1257250"/>
          </a:xfrm>
          <a:prstGeom prst="rect">
            <a:avLst/>
          </a:prstGeom>
          <a:ln>
            <a:solidFill>
              <a:schemeClr val="bg1">
                <a:lumMod val="85000"/>
              </a:schemeClr>
            </a:solidFill>
          </a:ln>
        </p:spPr>
      </p:pic>
      <p:sp>
        <p:nvSpPr>
          <p:cNvPr id="14" name="Curved Left Arrow 13"/>
          <p:cNvSpPr/>
          <p:nvPr/>
        </p:nvSpPr>
        <p:spPr>
          <a:xfrm>
            <a:off x="9713642" y="5032775"/>
            <a:ext cx="497158" cy="898365"/>
          </a:xfrm>
          <a:prstGeom prst="curved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400" dirty="0">
              <a:solidFill>
                <a:schemeClr val="tx1"/>
              </a:solidFill>
            </a:endParaRPr>
          </a:p>
        </p:txBody>
      </p:sp>
      <p:sp>
        <p:nvSpPr>
          <p:cNvPr id="5" name="Footer Placeholder 4">
            <a:extLst>
              <a:ext uri="{FF2B5EF4-FFF2-40B4-BE49-F238E27FC236}">
                <a16:creationId xmlns:a16="http://schemas.microsoft.com/office/drawing/2014/main" id="{26D017AF-B61C-43D6-11A3-64397AE29EAA}"/>
              </a:ext>
            </a:extLst>
          </p:cNvPr>
          <p:cNvSpPr txBox="1">
            <a:spLocks/>
          </p:cNvSpPr>
          <p:nvPr/>
        </p:nvSpPr>
        <p:spPr>
          <a:xfrm>
            <a:off x="10416740" y="6491936"/>
            <a:ext cx="1620932" cy="342900"/>
          </a:xfrm>
          <a:prstGeom prst="rect">
            <a:avLst/>
          </a:prstGeom>
        </p:spPr>
        <p:txBody>
          <a:bodyPr vert="horz" lIns="91440" tIns="45720" rIns="91440" bIns="45720" rtlCol="0" anchor="ctr"/>
          <a:lstStyle>
            <a:defPPr>
              <a:defRPr lang="en-US"/>
            </a:defPPr>
            <a:lvl1pPr marL="0" algn="l" defTabSz="457200" rtl="0" eaLnBrk="1" latinLnBrk="0" hangingPunct="1">
              <a:defRPr sz="1100" b="0" i="0" kern="1200">
                <a:solidFill>
                  <a:srgbClr val="F58220"/>
                </a:solidFill>
                <a:latin typeface="Gotham-Book"/>
                <a:ea typeface="+mn-ea"/>
                <a:cs typeface="Gotham-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a:solidFill>
                  <a:srgbClr val="C7C7C7"/>
                </a:solidFill>
              </a:rPr>
              <a:t>©  </a:t>
            </a:r>
            <a:r>
              <a:rPr lang="is-IS" sz="1000" dirty="0">
                <a:solidFill>
                  <a:srgbClr val="C7C7C7"/>
                </a:solidFill>
              </a:rPr>
              <a:t>2023</a:t>
            </a:r>
            <a:r>
              <a:rPr lang="en-US" sz="1000" dirty="0">
                <a:solidFill>
                  <a:srgbClr val="C7C7C7"/>
                </a:solidFill>
              </a:rPr>
              <a:t> </a:t>
            </a:r>
            <a:r>
              <a:rPr lang="en-US" sz="1000" dirty="0" err="1">
                <a:solidFill>
                  <a:srgbClr val="C7C7C7"/>
                </a:solidFill>
              </a:rPr>
              <a:t>theProductPath</a:t>
            </a:r>
            <a:r>
              <a:rPr lang="en-US" sz="1000" dirty="0">
                <a:solidFill>
                  <a:srgbClr val="C7C7C7"/>
                </a:solidFill>
              </a:rPr>
              <a:t> </a:t>
            </a:r>
          </a:p>
        </p:txBody>
      </p:sp>
    </p:spTree>
    <p:extLst>
      <p:ext uri="{BB962C8B-B14F-4D97-AF65-F5344CB8AC3E}">
        <p14:creationId xmlns:p14="http://schemas.microsoft.com/office/powerpoint/2010/main" val="304633783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xmlns:p14="http://schemas.microsoft.com/office/powerpoint/2010/mai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02991" y="3059668"/>
            <a:ext cx="3602076" cy="369332"/>
          </a:xfrm>
          <a:prstGeom prst="rect">
            <a:avLst/>
          </a:prstGeom>
          <a:noFill/>
        </p:spPr>
        <p:txBody>
          <a:bodyPr wrap="none" rtlCol="0">
            <a:spAutoFit/>
          </a:bodyPr>
          <a:lstStyle/>
          <a:p>
            <a:pPr>
              <a:buClr>
                <a:schemeClr val="accent6"/>
              </a:buClr>
            </a:pPr>
            <a:r>
              <a:rPr lang="en-US" dirty="0">
                <a:solidFill>
                  <a:srgbClr val="F58220"/>
                </a:solidFill>
                <a:latin typeface="Gotham-Light"/>
                <a:cs typeface="Gotham-Light"/>
              </a:rPr>
              <a:t>Created by Steven Jones, Founder of</a:t>
            </a:r>
          </a:p>
        </p:txBody>
      </p:sp>
      <p:sp>
        <p:nvSpPr>
          <p:cNvPr id="3" name="TextBox 2"/>
          <p:cNvSpPr txBox="1"/>
          <p:nvPr/>
        </p:nvSpPr>
        <p:spPr>
          <a:xfrm>
            <a:off x="5305475" y="5523456"/>
            <a:ext cx="3503267" cy="369332"/>
          </a:xfrm>
          <a:prstGeom prst="rect">
            <a:avLst/>
          </a:prstGeom>
          <a:noFill/>
        </p:spPr>
        <p:txBody>
          <a:bodyPr wrap="none" rtlCol="0">
            <a:spAutoFit/>
          </a:bodyPr>
          <a:lstStyle/>
          <a:p>
            <a:pPr>
              <a:buClr>
                <a:schemeClr val="accent6"/>
              </a:buClr>
            </a:pPr>
            <a:r>
              <a:rPr lang="en-US" dirty="0">
                <a:solidFill>
                  <a:srgbClr val="F58220"/>
                </a:solidFill>
                <a:latin typeface="Gotham-Light"/>
                <a:cs typeface="Gotham-Light"/>
              </a:rPr>
              <a:t>For more, visit </a:t>
            </a:r>
            <a:r>
              <a:rPr lang="en-US" i="1" dirty="0" err="1">
                <a:solidFill>
                  <a:srgbClr val="2D92AA"/>
                </a:solidFill>
                <a:latin typeface="Gotham-Light"/>
                <a:cs typeface="Gotham-Light"/>
              </a:rPr>
              <a:t>the</a:t>
            </a:r>
            <a:r>
              <a:rPr lang="en-US" dirty="0" err="1">
                <a:solidFill>
                  <a:srgbClr val="2D92AA"/>
                </a:solidFill>
                <a:latin typeface="Gotham-Light"/>
                <a:cs typeface="Gotham-Light"/>
              </a:rPr>
              <a:t>Pr</a:t>
            </a:r>
            <a:r>
              <a:rPr lang="en-US" dirty="0" err="1">
                <a:solidFill>
                  <a:srgbClr val="F58220"/>
                </a:solidFill>
                <a:latin typeface="Gotham-Light"/>
                <a:cs typeface="Gotham-Light"/>
              </a:rPr>
              <a:t>o</a:t>
            </a:r>
            <a:r>
              <a:rPr lang="en-US" dirty="0" err="1">
                <a:solidFill>
                  <a:srgbClr val="2D92AA"/>
                </a:solidFill>
                <a:latin typeface="Gotham-Light"/>
                <a:cs typeface="Gotham-Light"/>
              </a:rPr>
              <a:t>ductPath</a:t>
            </a:r>
            <a:r>
              <a:rPr lang="en-US" dirty="0" err="1">
                <a:solidFill>
                  <a:srgbClr val="F58220"/>
                </a:solidFill>
                <a:latin typeface="Gotham-Light"/>
                <a:cs typeface="Gotham-Light"/>
              </a:rPr>
              <a:t>.</a:t>
            </a:r>
            <a:r>
              <a:rPr lang="en-US" dirty="0" err="1">
                <a:solidFill>
                  <a:srgbClr val="2D92AA"/>
                </a:solidFill>
                <a:latin typeface="Gotham-Light"/>
                <a:cs typeface="Gotham-Light"/>
              </a:rPr>
              <a:t>c</a:t>
            </a:r>
            <a:r>
              <a:rPr lang="en-US" dirty="0" err="1">
                <a:solidFill>
                  <a:srgbClr val="F58220"/>
                </a:solidFill>
                <a:latin typeface="Gotham-Light"/>
                <a:cs typeface="Gotham-Light"/>
              </a:rPr>
              <a:t>o</a:t>
            </a:r>
            <a:r>
              <a:rPr lang="en-US" dirty="0" err="1">
                <a:solidFill>
                  <a:srgbClr val="2D92AA"/>
                </a:solidFill>
                <a:latin typeface="Gotham-Light"/>
                <a:cs typeface="Gotham-Light"/>
              </a:rPr>
              <a:t>m</a:t>
            </a:r>
            <a:endParaRPr lang="en-US" dirty="0">
              <a:solidFill>
                <a:srgbClr val="2D92AA"/>
              </a:solidFill>
              <a:latin typeface="Gotham-Light"/>
              <a:cs typeface="Gotham-Light"/>
            </a:endParaRPr>
          </a:p>
        </p:txBody>
      </p:sp>
      <p:sp>
        <p:nvSpPr>
          <p:cNvPr id="4" name="TextBox 3"/>
          <p:cNvSpPr txBox="1"/>
          <p:nvPr/>
        </p:nvSpPr>
        <p:spPr>
          <a:xfrm>
            <a:off x="2452023" y="579184"/>
            <a:ext cx="2990538" cy="1077218"/>
          </a:xfrm>
          <a:prstGeom prst="rect">
            <a:avLst/>
          </a:prstGeom>
          <a:noFill/>
        </p:spPr>
        <p:txBody>
          <a:bodyPr wrap="square" rtlCol="0">
            <a:spAutoFit/>
          </a:bodyPr>
          <a:lstStyle/>
          <a:p>
            <a:r>
              <a:rPr lang="en-US" sz="1600" b="1" dirty="0">
                <a:solidFill>
                  <a:srgbClr val="323C53"/>
                </a:solidFill>
                <a:latin typeface="Gotham-Book"/>
                <a:cs typeface="Gotham-Book"/>
              </a:rPr>
              <a:t>Inspiration Acknowledgement</a:t>
            </a:r>
            <a:endParaRPr lang="en-US" sz="1400" dirty="0">
              <a:solidFill>
                <a:srgbClr val="323C53"/>
              </a:solidFill>
              <a:latin typeface="Gotham-Book"/>
              <a:cs typeface="Gotham-Book"/>
            </a:endParaRPr>
          </a:p>
          <a:p>
            <a:endParaRPr lang="en-US" sz="1600" dirty="0">
              <a:solidFill>
                <a:srgbClr val="323C53"/>
              </a:solidFill>
              <a:latin typeface="Gotham-Book"/>
              <a:cs typeface="Gotham-Book"/>
            </a:endParaRPr>
          </a:p>
          <a:p>
            <a:r>
              <a:rPr lang="en-US" sz="1600" dirty="0">
                <a:solidFill>
                  <a:srgbClr val="323C53"/>
                </a:solidFill>
                <a:latin typeface="Gotham-Book"/>
                <a:cs typeface="Gotham-Book"/>
              </a:rPr>
              <a:t>This work is derived from the book </a:t>
            </a:r>
            <a:r>
              <a:rPr lang="en-US" sz="1600" i="1" dirty="0">
                <a:solidFill>
                  <a:srgbClr val="323C53"/>
                </a:solidFill>
                <a:latin typeface="Gotham-Book"/>
                <a:cs typeface="Gotham-Book"/>
              </a:rPr>
              <a:t>Inspired</a:t>
            </a:r>
            <a:r>
              <a:rPr lang="en-US" sz="1600" dirty="0">
                <a:solidFill>
                  <a:srgbClr val="323C53"/>
                </a:solidFill>
                <a:latin typeface="Gotham-Book"/>
                <a:cs typeface="Gotham-Book"/>
              </a:rPr>
              <a:t> by Marty </a:t>
            </a:r>
            <a:r>
              <a:rPr lang="en-US" sz="1600" dirty="0" err="1">
                <a:solidFill>
                  <a:srgbClr val="323C53"/>
                </a:solidFill>
                <a:latin typeface="Gotham-Book"/>
                <a:cs typeface="Gotham-Book"/>
              </a:rPr>
              <a:t>Cagan</a:t>
            </a:r>
            <a:endParaRPr lang="en-US" sz="1600" dirty="0">
              <a:solidFill>
                <a:srgbClr val="323C53"/>
              </a:solidFill>
              <a:latin typeface="Gotham-Book"/>
              <a:cs typeface="Gotham-Book"/>
            </a:endParaRPr>
          </a:p>
        </p:txBody>
      </p:sp>
      <p:pic>
        <p:nvPicPr>
          <p:cNvPr id="5" name="Picture 4" descr="caganlowres.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563694" y="757066"/>
            <a:ext cx="1195132" cy="1798673"/>
          </a:xfrm>
          <a:prstGeom prst="rect">
            <a:avLst/>
          </a:prstGeom>
        </p:spPr>
      </p:pic>
      <p:pic>
        <p:nvPicPr>
          <p:cNvPr id="6" name="Picture 5" descr="41kreHtR39L.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522524" y="281823"/>
            <a:ext cx="1146952" cy="1769987"/>
          </a:xfrm>
          <a:prstGeom prst="rect">
            <a:avLst/>
          </a:prstGeom>
        </p:spPr>
      </p:pic>
    </p:spTree>
    <p:extLst>
      <p:ext uri="{BB962C8B-B14F-4D97-AF65-F5344CB8AC3E}">
        <p14:creationId xmlns:p14="http://schemas.microsoft.com/office/powerpoint/2010/main" val="10383467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902" y="215676"/>
            <a:ext cx="8458198" cy="627401"/>
          </a:xfrm>
        </p:spPr>
        <p:txBody>
          <a:bodyPr/>
          <a:lstStyle/>
          <a:p>
            <a:r>
              <a:rPr lang="en-US" sz="3200" dirty="0">
                <a:latin typeface="Gotham-Light" charset="0"/>
                <a:ea typeface="Gotham-Light" charset="0"/>
                <a:cs typeface="Gotham-Light" charset="0"/>
              </a:rPr>
              <a:t>When do I use the </a:t>
            </a:r>
            <a:r>
              <a:rPr lang="en-US" sz="3200" dirty="0">
                <a:latin typeface="Gotham-Medium" charset="0"/>
                <a:ea typeface="Gotham-Medium" charset="0"/>
                <a:cs typeface="Gotham-Medium" charset="0"/>
              </a:rPr>
              <a:t>Go/No-Go</a:t>
            </a:r>
            <a:r>
              <a:rPr lang="en-US" sz="3200" dirty="0">
                <a:latin typeface="Gotham-Light" charset="0"/>
                <a:ea typeface="Gotham-Light" charset="0"/>
                <a:cs typeface="Gotham-Light" charset="0"/>
              </a:rPr>
              <a:t> Multi-Tool?</a:t>
            </a:r>
          </a:p>
        </p:txBody>
      </p:sp>
      <p:sp>
        <p:nvSpPr>
          <p:cNvPr id="3" name="Text Placeholder 2"/>
          <p:cNvSpPr>
            <a:spLocks noGrp="1"/>
          </p:cNvSpPr>
          <p:nvPr>
            <p:ph type="body" sz="quarter" idx="10"/>
          </p:nvPr>
        </p:nvSpPr>
        <p:spPr>
          <a:xfrm>
            <a:off x="1774300" y="886524"/>
            <a:ext cx="8458200" cy="542925"/>
          </a:xfrm>
        </p:spPr>
        <p:txBody>
          <a:bodyPr/>
          <a:lstStyle/>
          <a:p>
            <a:r>
              <a:rPr lang="en-US" dirty="0">
                <a:solidFill>
                  <a:srgbClr val="2994A8"/>
                </a:solidFill>
                <a:latin typeface="Gotham-Light"/>
                <a:cs typeface="Gotham-Light"/>
              </a:rPr>
              <a:t>12 reasons why you want this in your tool belt</a:t>
            </a:r>
          </a:p>
        </p:txBody>
      </p:sp>
      <p:sp>
        <p:nvSpPr>
          <p:cNvPr id="6" name="Rounded Rectangle 5"/>
          <p:cNvSpPr/>
          <p:nvPr/>
        </p:nvSpPr>
        <p:spPr>
          <a:xfrm>
            <a:off x="1866902" y="1845818"/>
            <a:ext cx="3092442" cy="989009"/>
          </a:xfrm>
          <a:prstGeom prst="roundRect">
            <a:avLst>
              <a:gd name="adj" fmla="val 8246"/>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45720" bIns="45720" numCol="1" spcCol="0" rtlCol="0" fromWordArt="0" anchor="ctr" anchorCtr="0" forceAA="0" compatLnSpc="1">
            <a:prstTxWarp prst="textNoShape">
              <a:avLst/>
            </a:prstTxWarp>
            <a:noAutofit/>
          </a:bodyPr>
          <a:lstStyle/>
          <a:p>
            <a:pPr>
              <a:spcBef>
                <a:spcPts val="600"/>
              </a:spcBef>
            </a:pPr>
            <a:r>
              <a:rPr lang="en-US" sz="1400" dirty="0">
                <a:solidFill>
                  <a:srgbClr val="323C53"/>
                </a:solidFill>
                <a:latin typeface="Gotham-Book"/>
                <a:cs typeface="Gotham-Book"/>
              </a:rPr>
              <a:t>Need to prioritize some big items on your product roadmap?</a:t>
            </a:r>
          </a:p>
        </p:txBody>
      </p:sp>
      <p:sp>
        <p:nvSpPr>
          <p:cNvPr id="10" name="Rounded Rectangle 9"/>
          <p:cNvSpPr/>
          <p:nvPr/>
        </p:nvSpPr>
        <p:spPr>
          <a:xfrm>
            <a:off x="5566098" y="1845818"/>
            <a:ext cx="4488938" cy="989009"/>
          </a:xfrm>
          <a:prstGeom prst="roundRect">
            <a:avLst>
              <a:gd name="adj" fmla="val 8246"/>
            </a:avLst>
          </a:prstGeom>
          <a:solidFill>
            <a:schemeClr val="bg1"/>
          </a:solidFill>
          <a:ln>
            <a:solidFill>
              <a:srgbClr val="C7C7C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600"/>
              </a:spcBef>
            </a:pPr>
            <a:r>
              <a:rPr lang="en-US" sz="1400" dirty="0">
                <a:solidFill>
                  <a:srgbClr val="F58220"/>
                </a:solidFill>
                <a:latin typeface="Gotham-Book"/>
                <a:cs typeface="Gotham-Book"/>
              </a:rPr>
              <a:t>Get the team together to quickly assess each of your big ticket items.</a:t>
            </a:r>
          </a:p>
          <a:p>
            <a:pPr>
              <a:spcBef>
                <a:spcPts val="600"/>
              </a:spcBef>
            </a:pPr>
            <a:r>
              <a:rPr lang="en-US" sz="1200" i="1" dirty="0">
                <a:solidFill>
                  <a:srgbClr val="323C53"/>
                </a:solidFill>
                <a:latin typeface="Gotham-Book"/>
                <a:cs typeface="Gotham-Book"/>
              </a:rPr>
              <a:t>Watch the best opportunities rise to the top.</a:t>
            </a:r>
          </a:p>
        </p:txBody>
      </p:sp>
      <p:sp>
        <p:nvSpPr>
          <p:cNvPr id="15" name="TextBox 14"/>
          <p:cNvSpPr txBox="1"/>
          <p:nvPr/>
        </p:nvSpPr>
        <p:spPr>
          <a:xfrm>
            <a:off x="1866902" y="1429448"/>
            <a:ext cx="2259016" cy="369332"/>
          </a:xfrm>
          <a:prstGeom prst="rect">
            <a:avLst/>
          </a:prstGeom>
          <a:noFill/>
        </p:spPr>
        <p:txBody>
          <a:bodyPr wrap="none" rtlCol="0">
            <a:spAutoFit/>
          </a:bodyPr>
          <a:lstStyle>
            <a:defPPr>
              <a:defRPr lang="en-US"/>
            </a:defPPr>
            <a:lvl1pPr>
              <a:buClr>
                <a:schemeClr val="accent6"/>
              </a:buClr>
              <a:defRPr>
                <a:solidFill>
                  <a:srgbClr val="323C53"/>
                </a:solidFill>
                <a:latin typeface="Gotham-Medium"/>
                <a:cs typeface="Gotham-Medium"/>
              </a:defRPr>
            </a:lvl1pPr>
          </a:lstStyle>
          <a:p>
            <a:pPr>
              <a:buClr>
                <a:srgbClr val="27BDBE"/>
              </a:buClr>
            </a:pPr>
            <a:r>
              <a:rPr lang="en-US" dirty="0"/>
              <a:t>For Product Managers</a:t>
            </a:r>
          </a:p>
        </p:txBody>
      </p:sp>
      <p:sp>
        <p:nvSpPr>
          <p:cNvPr id="16" name="TextBox 15"/>
          <p:cNvSpPr txBox="1"/>
          <p:nvPr/>
        </p:nvSpPr>
        <p:spPr>
          <a:xfrm>
            <a:off x="5498664" y="1429448"/>
            <a:ext cx="1687706" cy="369332"/>
          </a:xfrm>
          <a:prstGeom prst="rect">
            <a:avLst/>
          </a:prstGeom>
          <a:noFill/>
        </p:spPr>
        <p:txBody>
          <a:bodyPr wrap="none" rtlCol="0">
            <a:spAutoFit/>
          </a:bodyPr>
          <a:lstStyle>
            <a:defPPr>
              <a:defRPr lang="en-US"/>
            </a:defPPr>
            <a:lvl1pPr>
              <a:buClr>
                <a:schemeClr val="accent6"/>
              </a:buClr>
              <a:defRPr>
                <a:solidFill>
                  <a:srgbClr val="323C53"/>
                </a:solidFill>
                <a:latin typeface="Gotham-Medium"/>
                <a:cs typeface="Gotham-Medium"/>
              </a:defRPr>
            </a:lvl1pPr>
          </a:lstStyle>
          <a:p>
            <a:pPr>
              <a:buClr>
                <a:srgbClr val="27BDBE"/>
              </a:buClr>
            </a:pPr>
            <a:r>
              <a:rPr lang="en-US" dirty="0"/>
              <a:t>We recommend</a:t>
            </a:r>
          </a:p>
        </p:txBody>
      </p:sp>
      <p:sp>
        <p:nvSpPr>
          <p:cNvPr id="17" name="Rounded Rectangle 16"/>
          <p:cNvSpPr/>
          <p:nvPr/>
        </p:nvSpPr>
        <p:spPr>
          <a:xfrm>
            <a:off x="1866902" y="2967331"/>
            <a:ext cx="3092442" cy="989009"/>
          </a:xfrm>
          <a:prstGeom prst="roundRect">
            <a:avLst>
              <a:gd name="adj" fmla="val 8246"/>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45720" bIns="45720" numCol="1" spcCol="0" rtlCol="0" fromWordArt="0" anchor="ctr" anchorCtr="0" forceAA="0" compatLnSpc="1">
            <a:prstTxWarp prst="textNoShape">
              <a:avLst/>
            </a:prstTxWarp>
            <a:noAutofit/>
          </a:bodyPr>
          <a:lstStyle/>
          <a:p>
            <a:pPr>
              <a:spcBef>
                <a:spcPts val="600"/>
              </a:spcBef>
            </a:pPr>
            <a:r>
              <a:rPr lang="en-US" sz="1400" dirty="0">
                <a:solidFill>
                  <a:srgbClr val="323C53"/>
                </a:solidFill>
                <a:latin typeface="Gotham-Book"/>
                <a:cs typeface="Gotham-Book"/>
              </a:rPr>
              <a:t>Do you need to defend an earlier product decision that was never formalized?</a:t>
            </a:r>
          </a:p>
        </p:txBody>
      </p:sp>
      <p:sp>
        <p:nvSpPr>
          <p:cNvPr id="20" name="Rounded Rectangle 19"/>
          <p:cNvSpPr/>
          <p:nvPr/>
        </p:nvSpPr>
        <p:spPr>
          <a:xfrm>
            <a:off x="5566098" y="2967331"/>
            <a:ext cx="4488938" cy="989009"/>
          </a:xfrm>
          <a:prstGeom prst="roundRect">
            <a:avLst>
              <a:gd name="adj" fmla="val 8246"/>
            </a:avLst>
          </a:prstGeom>
          <a:solidFill>
            <a:schemeClr val="bg1"/>
          </a:solidFill>
          <a:ln>
            <a:solidFill>
              <a:srgbClr val="C7C7C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600"/>
              </a:spcBef>
            </a:pPr>
            <a:r>
              <a:rPr lang="en-US" sz="1400" dirty="0">
                <a:solidFill>
                  <a:srgbClr val="2994A8"/>
                </a:solidFill>
                <a:latin typeface="Gotham-Book"/>
                <a:cs typeface="Gotham-Book"/>
              </a:rPr>
              <a:t>A retroactive assessment can add value when the original argument has lost its strength.</a:t>
            </a:r>
          </a:p>
          <a:p>
            <a:pPr>
              <a:spcBef>
                <a:spcPts val="600"/>
              </a:spcBef>
            </a:pPr>
            <a:r>
              <a:rPr lang="en-US" sz="1200" i="1" dirty="0">
                <a:solidFill>
                  <a:srgbClr val="323C53"/>
                </a:solidFill>
                <a:latin typeface="Gotham-Book"/>
                <a:cs typeface="Gotham-Book"/>
              </a:rPr>
              <a:t>Build and justify your case to gain better alignment.</a:t>
            </a:r>
          </a:p>
        </p:txBody>
      </p:sp>
      <p:sp>
        <p:nvSpPr>
          <p:cNvPr id="22" name="Rounded Rectangle 21"/>
          <p:cNvSpPr/>
          <p:nvPr/>
        </p:nvSpPr>
        <p:spPr>
          <a:xfrm>
            <a:off x="1866902" y="4088844"/>
            <a:ext cx="3092442" cy="989009"/>
          </a:xfrm>
          <a:prstGeom prst="roundRect">
            <a:avLst>
              <a:gd name="adj" fmla="val 8246"/>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45720" bIns="45720" numCol="1" spcCol="0" rtlCol="0" fromWordArt="0" anchor="ctr" anchorCtr="0" forceAA="0" compatLnSpc="1">
            <a:prstTxWarp prst="textNoShape">
              <a:avLst/>
            </a:prstTxWarp>
            <a:noAutofit/>
          </a:bodyPr>
          <a:lstStyle/>
          <a:p>
            <a:pPr>
              <a:spcBef>
                <a:spcPts val="600"/>
              </a:spcBef>
            </a:pPr>
            <a:r>
              <a:rPr lang="en-US" sz="1400" dirty="0">
                <a:solidFill>
                  <a:srgbClr val="323C53"/>
                </a:solidFill>
                <a:latin typeface="Gotham-Book"/>
                <a:cs typeface="Gotham-Book"/>
              </a:rPr>
              <a:t>Are you considering a sizable upcoming product investment?</a:t>
            </a:r>
          </a:p>
        </p:txBody>
      </p:sp>
      <p:sp>
        <p:nvSpPr>
          <p:cNvPr id="25" name="Rounded Rectangle 24"/>
          <p:cNvSpPr/>
          <p:nvPr/>
        </p:nvSpPr>
        <p:spPr>
          <a:xfrm>
            <a:off x="5566098" y="4088844"/>
            <a:ext cx="4488938" cy="989009"/>
          </a:xfrm>
          <a:prstGeom prst="roundRect">
            <a:avLst>
              <a:gd name="adj" fmla="val 8246"/>
            </a:avLst>
          </a:prstGeom>
          <a:solidFill>
            <a:schemeClr val="bg1"/>
          </a:solidFill>
          <a:ln>
            <a:solidFill>
              <a:srgbClr val="C7C7C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600"/>
              </a:spcBef>
            </a:pPr>
            <a:r>
              <a:rPr lang="en-US" sz="1400" dirty="0">
                <a:solidFill>
                  <a:srgbClr val="F58220"/>
                </a:solidFill>
                <a:latin typeface="Gotham-Book"/>
                <a:cs typeface="Gotham-Book"/>
              </a:rPr>
              <a:t>Complete a thorough assessment and don’t cut corners with any of your answers.</a:t>
            </a:r>
          </a:p>
          <a:p>
            <a:pPr>
              <a:spcBef>
                <a:spcPts val="600"/>
              </a:spcBef>
            </a:pPr>
            <a:r>
              <a:rPr lang="en-US" sz="1200" i="1" dirty="0">
                <a:solidFill>
                  <a:srgbClr val="323C53"/>
                </a:solidFill>
                <a:latin typeface="Gotham-Book"/>
                <a:cs typeface="Gotham-Book"/>
              </a:rPr>
              <a:t>Increase your confidence before you get too far in.</a:t>
            </a:r>
          </a:p>
        </p:txBody>
      </p:sp>
      <p:sp>
        <p:nvSpPr>
          <p:cNvPr id="27" name="Rounded Rectangle 26"/>
          <p:cNvSpPr/>
          <p:nvPr/>
        </p:nvSpPr>
        <p:spPr>
          <a:xfrm>
            <a:off x="1866902" y="5210357"/>
            <a:ext cx="3092442" cy="989009"/>
          </a:xfrm>
          <a:prstGeom prst="roundRect">
            <a:avLst>
              <a:gd name="adj" fmla="val 8246"/>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45720" bIns="45720" numCol="1" spcCol="0" rtlCol="0" fromWordArt="0" anchor="ctr" anchorCtr="0" forceAA="0" compatLnSpc="1">
            <a:prstTxWarp prst="textNoShape">
              <a:avLst/>
            </a:prstTxWarp>
            <a:noAutofit/>
          </a:bodyPr>
          <a:lstStyle/>
          <a:p>
            <a:pPr>
              <a:spcBef>
                <a:spcPts val="600"/>
              </a:spcBef>
            </a:pPr>
            <a:r>
              <a:rPr lang="en-US" sz="1400" dirty="0">
                <a:solidFill>
                  <a:srgbClr val="323C53"/>
                </a:solidFill>
                <a:latin typeface="Gotham-Book"/>
                <a:cs typeface="Gotham-Book"/>
              </a:rPr>
              <a:t>Are you growing the project team and need to onboard new members?</a:t>
            </a:r>
          </a:p>
        </p:txBody>
      </p:sp>
      <p:sp>
        <p:nvSpPr>
          <p:cNvPr id="30" name="Rounded Rectangle 29"/>
          <p:cNvSpPr/>
          <p:nvPr/>
        </p:nvSpPr>
        <p:spPr>
          <a:xfrm>
            <a:off x="5566098" y="5210357"/>
            <a:ext cx="4488938" cy="989009"/>
          </a:xfrm>
          <a:prstGeom prst="roundRect">
            <a:avLst>
              <a:gd name="adj" fmla="val 8246"/>
            </a:avLst>
          </a:prstGeom>
          <a:solidFill>
            <a:schemeClr val="bg1"/>
          </a:solidFill>
          <a:ln>
            <a:solidFill>
              <a:srgbClr val="C7C7C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600"/>
              </a:spcBef>
            </a:pPr>
            <a:r>
              <a:rPr lang="en-US" sz="1400" dirty="0">
                <a:solidFill>
                  <a:srgbClr val="2994A8"/>
                </a:solidFill>
                <a:latin typeface="Gotham-Book"/>
                <a:cs typeface="Gotham-Book"/>
              </a:rPr>
              <a:t>Formalize the answers you already know and include in the new hire training.</a:t>
            </a:r>
          </a:p>
          <a:p>
            <a:pPr>
              <a:spcBef>
                <a:spcPts val="600"/>
              </a:spcBef>
            </a:pPr>
            <a:r>
              <a:rPr lang="en-US" sz="1200" i="1" dirty="0">
                <a:solidFill>
                  <a:srgbClr val="323C53"/>
                </a:solidFill>
                <a:latin typeface="Gotham-Book"/>
                <a:cs typeface="Gotham-Book"/>
              </a:rPr>
              <a:t>Provide a concise reference as pre-requisite reading.</a:t>
            </a:r>
          </a:p>
        </p:txBody>
      </p:sp>
      <p:pic>
        <p:nvPicPr>
          <p:cNvPr id="4" name="Picture 3" descr="hand-orang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13142" y="2031722"/>
            <a:ext cx="508000" cy="508000"/>
          </a:xfrm>
          <a:prstGeom prst="rect">
            <a:avLst/>
          </a:prstGeom>
        </p:spPr>
      </p:pic>
      <p:pic>
        <p:nvPicPr>
          <p:cNvPr id="5" name="Picture 4" descr="hand-teal.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13142" y="3178563"/>
            <a:ext cx="508000" cy="508000"/>
          </a:xfrm>
          <a:prstGeom prst="rect">
            <a:avLst/>
          </a:prstGeom>
        </p:spPr>
      </p:pic>
      <p:pic>
        <p:nvPicPr>
          <p:cNvPr id="26" name="Picture 25" descr="hand-orang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13142" y="4308107"/>
            <a:ext cx="508000" cy="508000"/>
          </a:xfrm>
          <a:prstGeom prst="rect">
            <a:avLst/>
          </a:prstGeom>
        </p:spPr>
      </p:pic>
      <p:pic>
        <p:nvPicPr>
          <p:cNvPr id="31" name="Picture 30" descr="hand-teal.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13142" y="5409996"/>
            <a:ext cx="508000" cy="5080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303116" y="331755"/>
            <a:ext cx="381678" cy="395241"/>
          </a:xfrm>
          <a:prstGeom prst="rect">
            <a:avLst/>
          </a:prstGeom>
        </p:spPr>
      </p:pic>
      <p:sp>
        <p:nvSpPr>
          <p:cNvPr id="8" name="Footer Placeholder 4">
            <a:extLst>
              <a:ext uri="{FF2B5EF4-FFF2-40B4-BE49-F238E27FC236}">
                <a16:creationId xmlns:a16="http://schemas.microsoft.com/office/drawing/2014/main" id="{5ED2115B-D836-0F20-FE7D-0DF3B30DB61E}"/>
              </a:ext>
            </a:extLst>
          </p:cNvPr>
          <p:cNvSpPr txBox="1">
            <a:spLocks/>
          </p:cNvSpPr>
          <p:nvPr/>
        </p:nvSpPr>
        <p:spPr>
          <a:xfrm>
            <a:off x="10416740" y="6491936"/>
            <a:ext cx="1620932" cy="342900"/>
          </a:xfrm>
          <a:prstGeom prst="rect">
            <a:avLst/>
          </a:prstGeom>
        </p:spPr>
        <p:txBody>
          <a:bodyPr vert="horz" lIns="91440" tIns="45720" rIns="91440" bIns="45720" rtlCol="0" anchor="ctr"/>
          <a:lstStyle>
            <a:defPPr>
              <a:defRPr lang="en-US"/>
            </a:defPPr>
            <a:lvl1pPr marL="0" algn="l" defTabSz="457200" rtl="0" eaLnBrk="1" latinLnBrk="0" hangingPunct="1">
              <a:defRPr sz="1100" b="0" i="0" kern="1200">
                <a:solidFill>
                  <a:srgbClr val="F58220"/>
                </a:solidFill>
                <a:latin typeface="Gotham-Book"/>
                <a:ea typeface="+mn-ea"/>
                <a:cs typeface="Gotham-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a:solidFill>
                  <a:srgbClr val="C7C7C7"/>
                </a:solidFill>
              </a:rPr>
              <a:t>©  </a:t>
            </a:r>
            <a:r>
              <a:rPr lang="is-IS" sz="1000" dirty="0">
                <a:solidFill>
                  <a:srgbClr val="C7C7C7"/>
                </a:solidFill>
              </a:rPr>
              <a:t>2023</a:t>
            </a:r>
            <a:r>
              <a:rPr lang="en-US" sz="1000" dirty="0">
                <a:solidFill>
                  <a:srgbClr val="C7C7C7"/>
                </a:solidFill>
              </a:rPr>
              <a:t> </a:t>
            </a:r>
            <a:r>
              <a:rPr lang="en-US" sz="1000" dirty="0" err="1">
                <a:solidFill>
                  <a:srgbClr val="C7C7C7"/>
                </a:solidFill>
              </a:rPr>
              <a:t>theProductPath</a:t>
            </a:r>
            <a:r>
              <a:rPr lang="en-US" sz="1000" dirty="0">
                <a:solidFill>
                  <a:srgbClr val="C7C7C7"/>
                </a:solidFill>
              </a:rPr>
              <a:t> </a:t>
            </a:r>
          </a:p>
        </p:txBody>
      </p:sp>
    </p:spTree>
    <p:extLst>
      <p:ext uri="{BB962C8B-B14F-4D97-AF65-F5344CB8AC3E}">
        <p14:creationId xmlns:p14="http://schemas.microsoft.com/office/powerpoint/2010/main" val="26577911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902" y="215676"/>
            <a:ext cx="8458198" cy="627401"/>
          </a:xfrm>
        </p:spPr>
        <p:txBody>
          <a:bodyPr/>
          <a:lstStyle/>
          <a:p>
            <a:r>
              <a:rPr lang="en-US" sz="3200" dirty="0">
                <a:latin typeface="Gotham-Light" charset="0"/>
                <a:ea typeface="Gotham-Light" charset="0"/>
                <a:cs typeface="Gotham-Light" charset="0"/>
              </a:rPr>
              <a:t>When do I use the </a:t>
            </a:r>
            <a:r>
              <a:rPr lang="en-US" sz="3200" dirty="0">
                <a:latin typeface="Gotham-Medium" charset="0"/>
                <a:ea typeface="Gotham-Medium" charset="0"/>
                <a:cs typeface="Gotham-Medium" charset="0"/>
              </a:rPr>
              <a:t>Go/No-Go</a:t>
            </a:r>
            <a:r>
              <a:rPr lang="en-US" sz="3200" dirty="0">
                <a:latin typeface="Gotham-Light" charset="0"/>
                <a:ea typeface="Gotham-Light" charset="0"/>
                <a:cs typeface="Gotham-Light" charset="0"/>
              </a:rPr>
              <a:t> Multi-Tool?</a:t>
            </a:r>
            <a:endParaRPr lang="en-US" sz="3200" dirty="0">
              <a:latin typeface="Gotham-Medium"/>
              <a:cs typeface="Gotham-Medium"/>
            </a:endParaRPr>
          </a:p>
        </p:txBody>
      </p:sp>
      <p:sp>
        <p:nvSpPr>
          <p:cNvPr id="3" name="Text Placeholder 2"/>
          <p:cNvSpPr>
            <a:spLocks noGrp="1"/>
          </p:cNvSpPr>
          <p:nvPr>
            <p:ph type="body" sz="quarter" idx="10"/>
          </p:nvPr>
        </p:nvSpPr>
        <p:spPr>
          <a:xfrm>
            <a:off x="1866900" y="886524"/>
            <a:ext cx="8458200" cy="542925"/>
          </a:xfrm>
        </p:spPr>
        <p:txBody>
          <a:bodyPr vert="horz" lIns="0" tIns="45720" rIns="0" bIns="45720" rtlCol="0">
            <a:normAutofit/>
          </a:bodyPr>
          <a:lstStyle/>
          <a:p>
            <a:r>
              <a:rPr lang="en-US" dirty="0">
                <a:solidFill>
                  <a:srgbClr val="2994A8"/>
                </a:solidFill>
                <a:latin typeface="Gotham-Light"/>
                <a:cs typeface="Gotham-Light"/>
              </a:rPr>
              <a:t>12 reasons why you want this in your tool belt</a:t>
            </a:r>
          </a:p>
        </p:txBody>
      </p:sp>
      <p:sp>
        <p:nvSpPr>
          <p:cNvPr id="15" name="TextBox 14"/>
          <p:cNvSpPr txBox="1"/>
          <p:nvPr/>
        </p:nvSpPr>
        <p:spPr>
          <a:xfrm>
            <a:off x="1866902" y="1429448"/>
            <a:ext cx="2259016" cy="369332"/>
          </a:xfrm>
          <a:prstGeom prst="rect">
            <a:avLst/>
          </a:prstGeom>
          <a:noFill/>
        </p:spPr>
        <p:txBody>
          <a:bodyPr wrap="none" rtlCol="0">
            <a:spAutoFit/>
          </a:bodyPr>
          <a:lstStyle>
            <a:defPPr>
              <a:defRPr lang="en-US"/>
            </a:defPPr>
            <a:lvl1pPr>
              <a:buClr>
                <a:schemeClr val="accent6"/>
              </a:buClr>
              <a:defRPr>
                <a:solidFill>
                  <a:srgbClr val="323C53"/>
                </a:solidFill>
                <a:latin typeface="Gotham-Medium"/>
                <a:cs typeface="Gotham-Medium"/>
              </a:defRPr>
            </a:lvl1pPr>
          </a:lstStyle>
          <a:p>
            <a:pPr>
              <a:buClr>
                <a:srgbClr val="27BDBE"/>
              </a:buClr>
            </a:pPr>
            <a:r>
              <a:rPr lang="en-US" dirty="0"/>
              <a:t>For Product Managers</a:t>
            </a:r>
          </a:p>
        </p:txBody>
      </p:sp>
      <p:sp>
        <p:nvSpPr>
          <p:cNvPr id="16" name="TextBox 15"/>
          <p:cNvSpPr txBox="1"/>
          <p:nvPr/>
        </p:nvSpPr>
        <p:spPr>
          <a:xfrm>
            <a:off x="5498664" y="1429448"/>
            <a:ext cx="1687706" cy="369332"/>
          </a:xfrm>
          <a:prstGeom prst="rect">
            <a:avLst/>
          </a:prstGeom>
          <a:noFill/>
        </p:spPr>
        <p:txBody>
          <a:bodyPr wrap="none" rtlCol="0">
            <a:spAutoFit/>
          </a:bodyPr>
          <a:lstStyle>
            <a:defPPr>
              <a:defRPr lang="en-US"/>
            </a:defPPr>
            <a:lvl1pPr>
              <a:buClr>
                <a:schemeClr val="accent6"/>
              </a:buClr>
              <a:defRPr>
                <a:solidFill>
                  <a:srgbClr val="323C53"/>
                </a:solidFill>
                <a:latin typeface="Gotham-Medium"/>
                <a:cs typeface="Gotham-Medium"/>
              </a:defRPr>
            </a:lvl1pPr>
          </a:lstStyle>
          <a:p>
            <a:pPr>
              <a:buClr>
                <a:srgbClr val="27BDBE"/>
              </a:buClr>
            </a:pPr>
            <a:r>
              <a:rPr lang="en-US" dirty="0"/>
              <a:t>We recommend</a:t>
            </a:r>
          </a:p>
        </p:txBody>
      </p:sp>
      <p:grpSp>
        <p:nvGrpSpPr>
          <p:cNvPr id="4" name="Group 3"/>
          <p:cNvGrpSpPr/>
          <p:nvPr/>
        </p:nvGrpSpPr>
        <p:grpSpPr>
          <a:xfrm>
            <a:off x="1866902" y="1845817"/>
            <a:ext cx="8210612" cy="4312616"/>
            <a:chOff x="342902" y="1845817"/>
            <a:chExt cx="8210612" cy="4312616"/>
          </a:xfrm>
        </p:grpSpPr>
        <p:sp>
          <p:nvSpPr>
            <p:cNvPr id="6" name="Rounded Rectangle 5"/>
            <p:cNvSpPr/>
            <p:nvPr/>
          </p:nvSpPr>
          <p:spPr>
            <a:xfrm>
              <a:off x="342902" y="1845817"/>
              <a:ext cx="3092442" cy="873783"/>
            </a:xfrm>
            <a:prstGeom prst="roundRect">
              <a:avLst>
                <a:gd name="adj" fmla="val 8246"/>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45720" bIns="45720" numCol="1" spcCol="0" rtlCol="0" fromWordArt="0" anchor="ctr" anchorCtr="0" forceAA="0" compatLnSpc="1">
              <a:prstTxWarp prst="textNoShape">
                <a:avLst/>
              </a:prstTxWarp>
              <a:noAutofit/>
            </a:bodyPr>
            <a:lstStyle/>
            <a:p>
              <a:pPr>
                <a:spcBef>
                  <a:spcPts val="600"/>
                </a:spcBef>
              </a:pPr>
              <a:r>
                <a:rPr lang="en-US" sz="1400" dirty="0">
                  <a:solidFill>
                    <a:srgbClr val="323C53"/>
                  </a:solidFill>
                  <a:latin typeface="Gotham-Book"/>
                  <a:cs typeface="Gotham-Book"/>
                </a:rPr>
                <a:t>Do you need to put to rest the nagging product suggestions that won’t go away?</a:t>
              </a:r>
            </a:p>
          </p:txBody>
        </p:sp>
        <p:sp>
          <p:nvSpPr>
            <p:cNvPr id="10" name="Rounded Rectangle 9"/>
            <p:cNvSpPr/>
            <p:nvPr/>
          </p:nvSpPr>
          <p:spPr>
            <a:xfrm>
              <a:off x="4064576" y="1845817"/>
              <a:ext cx="4488938" cy="873783"/>
            </a:xfrm>
            <a:prstGeom prst="roundRect">
              <a:avLst>
                <a:gd name="adj" fmla="val 8246"/>
              </a:avLst>
            </a:prstGeom>
            <a:solidFill>
              <a:schemeClr val="bg1"/>
            </a:solidFill>
            <a:ln>
              <a:solidFill>
                <a:srgbClr val="C7C7C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600"/>
                </a:spcBef>
              </a:pPr>
              <a:r>
                <a:rPr lang="en-US" sz="1400" dirty="0">
                  <a:solidFill>
                    <a:srgbClr val="F58220"/>
                  </a:solidFill>
                  <a:latin typeface="Gotham-Book"/>
                  <a:cs typeface="Gotham-Book"/>
                </a:rPr>
                <a:t>The assessment provides a formal “speed bump” for half-baked ideas.</a:t>
              </a:r>
            </a:p>
            <a:p>
              <a:pPr>
                <a:spcBef>
                  <a:spcPts val="600"/>
                </a:spcBef>
              </a:pPr>
              <a:r>
                <a:rPr lang="en-US" sz="1200" i="1" dirty="0">
                  <a:solidFill>
                    <a:srgbClr val="323C53"/>
                  </a:solidFill>
                  <a:latin typeface="Gotham-Book"/>
                  <a:cs typeface="Gotham-Book"/>
                </a:rPr>
                <a:t>Easily expose weaknesses in ill-conceived proposals.</a:t>
              </a:r>
            </a:p>
          </p:txBody>
        </p:sp>
        <p:sp>
          <p:nvSpPr>
            <p:cNvPr id="17" name="Rounded Rectangle 16"/>
            <p:cNvSpPr/>
            <p:nvPr/>
          </p:nvSpPr>
          <p:spPr>
            <a:xfrm>
              <a:off x="342902" y="2821236"/>
              <a:ext cx="3092442" cy="909787"/>
            </a:xfrm>
            <a:prstGeom prst="roundRect">
              <a:avLst>
                <a:gd name="adj" fmla="val 8246"/>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45720" bIns="45720" numCol="1" spcCol="0" rtlCol="0" fromWordArt="0" anchor="ctr" anchorCtr="0" forceAA="0" compatLnSpc="1">
              <a:prstTxWarp prst="textNoShape">
                <a:avLst/>
              </a:prstTxWarp>
              <a:noAutofit/>
            </a:bodyPr>
            <a:lstStyle/>
            <a:p>
              <a:pPr>
                <a:spcBef>
                  <a:spcPts val="600"/>
                </a:spcBef>
              </a:pPr>
              <a:r>
                <a:rPr lang="en-US" sz="1400" dirty="0">
                  <a:solidFill>
                    <a:srgbClr val="323C53"/>
                  </a:solidFill>
                  <a:latin typeface="Gotham-Book"/>
                  <a:cs typeface="Gotham-Book"/>
                </a:rPr>
                <a:t>Do you need to downsize and having trouble picking which projects to pause?</a:t>
              </a:r>
            </a:p>
          </p:txBody>
        </p:sp>
        <p:sp>
          <p:nvSpPr>
            <p:cNvPr id="20" name="Rounded Rectangle 19"/>
            <p:cNvSpPr/>
            <p:nvPr/>
          </p:nvSpPr>
          <p:spPr>
            <a:xfrm>
              <a:off x="4064576" y="2832475"/>
              <a:ext cx="4488938" cy="898548"/>
            </a:xfrm>
            <a:prstGeom prst="roundRect">
              <a:avLst>
                <a:gd name="adj" fmla="val 8246"/>
              </a:avLst>
            </a:prstGeom>
            <a:solidFill>
              <a:schemeClr val="bg1"/>
            </a:solidFill>
            <a:ln>
              <a:solidFill>
                <a:srgbClr val="C7C7C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600"/>
                </a:spcBef>
              </a:pPr>
              <a:r>
                <a:rPr lang="en-US" sz="1400" dirty="0">
                  <a:solidFill>
                    <a:srgbClr val="2994A8"/>
                  </a:solidFill>
                  <a:latin typeface="Gotham-Book"/>
                  <a:cs typeface="Gotham-Book"/>
                </a:rPr>
                <a:t>Good assessments help you size each opportunity so you can make fair comparisons.</a:t>
              </a:r>
            </a:p>
            <a:p>
              <a:pPr>
                <a:spcBef>
                  <a:spcPts val="600"/>
                </a:spcBef>
              </a:pPr>
              <a:r>
                <a:rPr lang="en-US" sz="1200" i="1" dirty="0">
                  <a:solidFill>
                    <a:srgbClr val="323C53"/>
                  </a:solidFill>
                  <a:latin typeface="Gotham-Book"/>
                  <a:cs typeface="Gotham-Book"/>
                </a:rPr>
                <a:t>Time-sensitive opportunities may take precedence.</a:t>
              </a:r>
            </a:p>
          </p:txBody>
        </p:sp>
        <p:sp>
          <p:nvSpPr>
            <p:cNvPr id="22" name="Rounded Rectangle 21"/>
            <p:cNvSpPr/>
            <p:nvPr/>
          </p:nvSpPr>
          <p:spPr>
            <a:xfrm>
              <a:off x="342902" y="4347317"/>
              <a:ext cx="3092442" cy="855885"/>
            </a:xfrm>
            <a:prstGeom prst="roundRect">
              <a:avLst>
                <a:gd name="adj" fmla="val 8246"/>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45720" bIns="45720" numCol="1" spcCol="0" rtlCol="0" fromWordArt="0" anchor="ctr" anchorCtr="0" forceAA="0" compatLnSpc="1">
              <a:prstTxWarp prst="textNoShape">
                <a:avLst/>
              </a:prstTxWarp>
              <a:noAutofit/>
            </a:bodyPr>
            <a:lstStyle/>
            <a:p>
              <a:pPr>
                <a:spcBef>
                  <a:spcPts val="600"/>
                </a:spcBef>
              </a:pPr>
              <a:r>
                <a:rPr lang="en-US" sz="1400" dirty="0">
                  <a:solidFill>
                    <a:srgbClr val="323C53"/>
                  </a:solidFill>
                  <a:latin typeface="Gotham-Book"/>
                  <a:cs typeface="Gotham-Book"/>
                </a:rPr>
                <a:t>Are you taking over an existing project and need to get your bearings?</a:t>
              </a:r>
            </a:p>
          </p:txBody>
        </p:sp>
        <p:sp>
          <p:nvSpPr>
            <p:cNvPr id="25" name="Rounded Rectangle 24"/>
            <p:cNvSpPr/>
            <p:nvPr/>
          </p:nvSpPr>
          <p:spPr>
            <a:xfrm>
              <a:off x="4064576" y="4313603"/>
              <a:ext cx="4488938" cy="889599"/>
            </a:xfrm>
            <a:prstGeom prst="roundRect">
              <a:avLst>
                <a:gd name="adj" fmla="val 8246"/>
              </a:avLst>
            </a:prstGeom>
            <a:solidFill>
              <a:schemeClr val="bg1"/>
            </a:solidFill>
            <a:ln>
              <a:solidFill>
                <a:srgbClr val="C7C7C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600"/>
                </a:spcBef>
              </a:pPr>
              <a:r>
                <a:rPr lang="en-US" sz="1400" dirty="0">
                  <a:solidFill>
                    <a:srgbClr val="F58220"/>
                  </a:solidFill>
                  <a:latin typeface="Gotham-Book"/>
                  <a:cs typeface="Gotham-Book"/>
                </a:rPr>
                <a:t>Use the assessment format to collect answers as you interview with the team(s).</a:t>
              </a:r>
            </a:p>
            <a:p>
              <a:pPr>
                <a:spcBef>
                  <a:spcPts val="600"/>
                </a:spcBef>
              </a:pPr>
              <a:r>
                <a:rPr lang="en-US" sz="1200" i="1" dirty="0">
                  <a:solidFill>
                    <a:srgbClr val="323C53"/>
                  </a:solidFill>
                  <a:latin typeface="Gotham-Book"/>
                  <a:cs typeface="Gotham-Book"/>
                </a:rPr>
                <a:t>The exercise can serve as a good bellwether for all.</a:t>
              </a:r>
            </a:p>
          </p:txBody>
        </p:sp>
        <p:sp>
          <p:nvSpPr>
            <p:cNvPr id="27" name="Rounded Rectangle 26"/>
            <p:cNvSpPr/>
            <p:nvPr/>
          </p:nvSpPr>
          <p:spPr>
            <a:xfrm>
              <a:off x="342902" y="5289022"/>
              <a:ext cx="3092442" cy="858173"/>
            </a:xfrm>
            <a:prstGeom prst="roundRect">
              <a:avLst>
                <a:gd name="adj" fmla="val 8246"/>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45720" bIns="45720" numCol="1" spcCol="0" rtlCol="0" fromWordArt="0" anchor="ctr" anchorCtr="0" forceAA="0" compatLnSpc="1">
              <a:prstTxWarp prst="textNoShape">
                <a:avLst/>
              </a:prstTxWarp>
              <a:noAutofit/>
            </a:bodyPr>
            <a:lstStyle/>
            <a:p>
              <a:pPr>
                <a:spcBef>
                  <a:spcPts val="600"/>
                </a:spcBef>
              </a:pPr>
              <a:r>
                <a:rPr lang="en-US" sz="1400" dirty="0">
                  <a:solidFill>
                    <a:srgbClr val="323C53"/>
                  </a:solidFill>
                  <a:latin typeface="Gotham-Book"/>
                  <a:cs typeface="Gotham-Book"/>
                </a:rPr>
                <a:t>Do you have entrepreneurial-minded folks on your team blurting out “good ideas”?</a:t>
              </a:r>
            </a:p>
          </p:txBody>
        </p:sp>
        <p:sp>
          <p:nvSpPr>
            <p:cNvPr id="30" name="Rounded Rectangle 29"/>
            <p:cNvSpPr/>
            <p:nvPr/>
          </p:nvSpPr>
          <p:spPr>
            <a:xfrm>
              <a:off x="4064576" y="5300260"/>
              <a:ext cx="4488938" cy="858173"/>
            </a:xfrm>
            <a:prstGeom prst="roundRect">
              <a:avLst>
                <a:gd name="adj" fmla="val 8246"/>
              </a:avLst>
            </a:prstGeom>
            <a:solidFill>
              <a:schemeClr val="bg1"/>
            </a:solidFill>
            <a:ln>
              <a:solidFill>
                <a:srgbClr val="C7C7C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600"/>
                </a:spcBef>
              </a:pPr>
              <a:r>
                <a:rPr lang="en-US" sz="1400" dirty="0">
                  <a:solidFill>
                    <a:srgbClr val="2994A8"/>
                  </a:solidFill>
                  <a:latin typeface="Gotham-Book"/>
                  <a:cs typeface="Gotham-Book"/>
                </a:rPr>
                <a:t>Have your go-getter fill out the assessment before pitching their latest brainstorm.</a:t>
              </a:r>
            </a:p>
            <a:p>
              <a:pPr>
                <a:spcBef>
                  <a:spcPts val="600"/>
                </a:spcBef>
              </a:pPr>
              <a:r>
                <a:rPr lang="en-US" sz="1200" i="1" dirty="0">
                  <a:solidFill>
                    <a:srgbClr val="323C53"/>
                  </a:solidFill>
                  <a:latin typeface="Gotham-Book"/>
                  <a:cs typeface="Gotham-Book"/>
                </a:rPr>
                <a:t>Highlight the need for qualification and lead by example.</a:t>
              </a:r>
            </a:p>
          </p:txBody>
        </p:sp>
      </p:grpSp>
      <p:pic>
        <p:nvPicPr>
          <p:cNvPr id="26" name="Picture 25" descr="hand-orang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13142" y="1986770"/>
            <a:ext cx="508000" cy="508000"/>
          </a:xfrm>
          <a:prstGeom prst="rect">
            <a:avLst/>
          </a:prstGeom>
        </p:spPr>
      </p:pic>
      <p:pic>
        <p:nvPicPr>
          <p:cNvPr id="31" name="Picture 30" descr="hand-teal.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13142" y="3054945"/>
            <a:ext cx="508000" cy="508000"/>
          </a:xfrm>
          <a:prstGeom prst="rect">
            <a:avLst/>
          </a:prstGeom>
        </p:spPr>
      </p:pic>
      <p:pic>
        <p:nvPicPr>
          <p:cNvPr id="33" name="Picture 32" descr="hand-orang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13142" y="4521629"/>
            <a:ext cx="508000" cy="508000"/>
          </a:xfrm>
          <a:prstGeom prst="rect">
            <a:avLst/>
          </a:prstGeom>
        </p:spPr>
      </p:pic>
      <p:pic>
        <p:nvPicPr>
          <p:cNvPr id="34" name="Picture 33" descr="hand-teal.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13142" y="5488662"/>
            <a:ext cx="508000" cy="508000"/>
          </a:xfrm>
          <a:prstGeom prst="rect">
            <a:avLst/>
          </a:prstGeom>
        </p:spPr>
      </p:pic>
      <p:sp>
        <p:nvSpPr>
          <p:cNvPr id="35" name="TextBox 34"/>
          <p:cNvSpPr txBox="1"/>
          <p:nvPr/>
        </p:nvSpPr>
        <p:spPr>
          <a:xfrm>
            <a:off x="1866903" y="3927276"/>
            <a:ext cx="1519711" cy="369332"/>
          </a:xfrm>
          <a:prstGeom prst="rect">
            <a:avLst/>
          </a:prstGeom>
          <a:noFill/>
        </p:spPr>
        <p:txBody>
          <a:bodyPr wrap="none" rtlCol="0">
            <a:spAutoFit/>
          </a:bodyPr>
          <a:lstStyle>
            <a:defPPr>
              <a:defRPr lang="en-US"/>
            </a:defPPr>
            <a:lvl1pPr>
              <a:buClr>
                <a:schemeClr val="accent6"/>
              </a:buClr>
              <a:defRPr>
                <a:solidFill>
                  <a:srgbClr val="323C53"/>
                </a:solidFill>
                <a:latin typeface="Gotham-Medium"/>
                <a:cs typeface="Gotham-Medium"/>
              </a:defRPr>
            </a:lvl1pPr>
          </a:lstStyle>
          <a:p>
            <a:pPr>
              <a:buClr>
                <a:srgbClr val="27BDBE"/>
              </a:buClr>
            </a:pPr>
            <a:r>
              <a:rPr lang="en-US" dirty="0"/>
              <a:t>For Executives</a:t>
            </a:r>
          </a:p>
        </p:txBody>
      </p:sp>
      <p:sp>
        <p:nvSpPr>
          <p:cNvPr id="36" name="TextBox 35"/>
          <p:cNvSpPr txBox="1"/>
          <p:nvPr/>
        </p:nvSpPr>
        <p:spPr>
          <a:xfrm>
            <a:off x="5498664" y="3927276"/>
            <a:ext cx="1687706" cy="369332"/>
          </a:xfrm>
          <a:prstGeom prst="rect">
            <a:avLst/>
          </a:prstGeom>
          <a:noFill/>
        </p:spPr>
        <p:txBody>
          <a:bodyPr wrap="none" rtlCol="0">
            <a:spAutoFit/>
          </a:bodyPr>
          <a:lstStyle>
            <a:defPPr>
              <a:defRPr lang="en-US"/>
            </a:defPPr>
            <a:lvl1pPr>
              <a:buClr>
                <a:schemeClr val="accent6"/>
              </a:buClr>
              <a:defRPr>
                <a:solidFill>
                  <a:srgbClr val="323C53"/>
                </a:solidFill>
                <a:latin typeface="Gotham-Medium"/>
                <a:cs typeface="Gotham-Medium"/>
              </a:defRPr>
            </a:lvl1pPr>
          </a:lstStyle>
          <a:p>
            <a:pPr>
              <a:buClr>
                <a:srgbClr val="27BDBE"/>
              </a:buClr>
            </a:pPr>
            <a:r>
              <a:rPr lang="en-US" dirty="0"/>
              <a:t>We recommend</a:t>
            </a:r>
          </a:p>
        </p:txBody>
      </p:sp>
      <p:sp>
        <p:nvSpPr>
          <p:cNvPr id="5" name="Footer Placeholder 4">
            <a:extLst>
              <a:ext uri="{FF2B5EF4-FFF2-40B4-BE49-F238E27FC236}">
                <a16:creationId xmlns:a16="http://schemas.microsoft.com/office/drawing/2014/main" id="{20B472AD-9402-934C-3156-B8056F2E611B}"/>
              </a:ext>
            </a:extLst>
          </p:cNvPr>
          <p:cNvSpPr txBox="1">
            <a:spLocks/>
          </p:cNvSpPr>
          <p:nvPr/>
        </p:nvSpPr>
        <p:spPr>
          <a:xfrm>
            <a:off x="10416740" y="6491936"/>
            <a:ext cx="1620932" cy="342900"/>
          </a:xfrm>
          <a:prstGeom prst="rect">
            <a:avLst/>
          </a:prstGeom>
        </p:spPr>
        <p:txBody>
          <a:bodyPr vert="horz" lIns="91440" tIns="45720" rIns="91440" bIns="45720" rtlCol="0" anchor="ctr"/>
          <a:lstStyle>
            <a:defPPr>
              <a:defRPr lang="en-US"/>
            </a:defPPr>
            <a:lvl1pPr marL="0" algn="l" defTabSz="457200" rtl="0" eaLnBrk="1" latinLnBrk="0" hangingPunct="1">
              <a:defRPr sz="1100" b="0" i="0" kern="1200">
                <a:solidFill>
                  <a:srgbClr val="F58220"/>
                </a:solidFill>
                <a:latin typeface="Gotham-Book"/>
                <a:ea typeface="+mn-ea"/>
                <a:cs typeface="Gotham-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a:solidFill>
                  <a:srgbClr val="C7C7C7"/>
                </a:solidFill>
              </a:rPr>
              <a:t>©  </a:t>
            </a:r>
            <a:r>
              <a:rPr lang="is-IS" sz="1000" dirty="0">
                <a:solidFill>
                  <a:srgbClr val="C7C7C7"/>
                </a:solidFill>
              </a:rPr>
              <a:t>2023</a:t>
            </a:r>
            <a:r>
              <a:rPr lang="en-US" sz="1000" dirty="0">
                <a:solidFill>
                  <a:srgbClr val="C7C7C7"/>
                </a:solidFill>
              </a:rPr>
              <a:t> </a:t>
            </a:r>
            <a:r>
              <a:rPr lang="en-US" sz="1000" dirty="0" err="1">
                <a:solidFill>
                  <a:srgbClr val="C7C7C7"/>
                </a:solidFill>
              </a:rPr>
              <a:t>theProductPath</a:t>
            </a:r>
            <a:r>
              <a:rPr lang="en-US" sz="1000" dirty="0">
                <a:solidFill>
                  <a:srgbClr val="C7C7C7"/>
                </a:solidFill>
              </a:rPr>
              <a:t> </a:t>
            </a:r>
          </a:p>
        </p:txBody>
      </p:sp>
      <p:pic>
        <p:nvPicPr>
          <p:cNvPr id="7" name="Picture 6">
            <a:extLst>
              <a:ext uri="{FF2B5EF4-FFF2-40B4-BE49-F238E27FC236}">
                <a16:creationId xmlns:a16="http://schemas.microsoft.com/office/drawing/2014/main" id="{D5725E06-A7C7-0A15-77DC-7408DEA17E4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303116" y="331755"/>
            <a:ext cx="381678" cy="395241"/>
          </a:xfrm>
          <a:prstGeom prst="rect">
            <a:avLst/>
          </a:prstGeom>
        </p:spPr>
      </p:pic>
    </p:spTree>
    <p:extLst>
      <p:ext uri="{BB962C8B-B14F-4D97-AF65-F5344CB8AC3E}">
        <p14:creationId xmlns:p14="http://schemas.microsoft.com/office/powerpoint/2010/main" val="8209807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902" y="215676"/>
            <a:ext cx="8458198" cy="627401"/>
          </a:xfrm>
        </p:spPr>
        <p:txBody>
          <a:bodyPr/>
          <a:lstStyle/>
          <a:p>
            <a:r>
              <a:rPr lang="en-US" sz="3200" dirty="0">
                <a:latin typeface="Gotham-Light" charset="0"/>
                <a:ea typeface="Gotham-Light" charset="0"/>
                <a:cs typeface="Gotham-Light" charset="0"/>
              </a:rPr>
              <a:t>When do I use the </a:t>
            </a:r>
            <a:r>
              <a:rPr lang="en-US" sz="3200" dirty="0">
                <a:latin typeface="Gotham-Medium" charset="0"/>
                <a:ea typeface="Gotham-Medium" charset="0"/>
                <a:cs typeface="Gotham-Medium" charset="0"/>
              </a:rPr>
              <a:t>Go/No-Go</a:t>
            </a:r>
            <a:r>
              <a:rPr lang="en-US" sz="3200" dirty="0">
                <a:latin typeface="Gotham-Light" charset="0"/>
                <a:ea typeface="Gotham-Light" charset="0"/>
                <a:cs typeface="Gotham-Light" charset="0"/>
              </a:rPr>
              <a:t> Multi-Tool?</a:t>
            </a:r>
            <a:endParaRPr lang="en-US" sz="3200" dirty="0">
              <a:latin typeface="Gotham-Medium"/>
              <a:cs typeface="Gotham-Medium"/>
            </a:endParaRPr>
          </a:p>
        </p:txBody>
      </p:sp>
      <p:sp>
        <p:nvSpPr>
          <p:cNvPr id="3" name="Text Placeholder 2"/>
          <p:cNvSpPr>
            <a:spLocks noGrp="1"/>
          </p:cNvSpPr>
          <p:nvPr>
            <p:ph type="body" sz="quarter" idx="10"/>
          </p:nvPr>
        </p:nvSpPr>
        <p:spPr>
          <a:xfrm>
            <a:off x="1866900" y="886524"/>
            <a:ext cx="8458200" cy="542925"/>
          </a:xfrm>
        </p:spPr>
        <p:txBody>
          <a:bodyPr vert="horz" lIns="0" tIns="45720" rIns="0" bIns="45720" rtlCol="0">
            <a:normAutofit/>
          </a:bodyPr>
          <a:lstStyle/>
          <a:p>
            <a:r>
              <a:rPr lang="en-US" dirty="0">
                <a:solidFill>
                  <a:srgbClr val="2994A8"/>
                </a:solidFill>
                <a:latin typeface="Gotham-Light"/>
                <a:cs typeface="Gotham-Light"/>
              </a:rPr>
              <a:t>12 reasons why you want this in your tool belt</a:t>
            </a:r>
          </a:p>
        </p:txBody>
      </p:sp>
      <p:sp>
        <p:nvSpPr>
          <p:cNvPr id="6" name="Rounded Rectangle 5"/>
          <p:cNvSpPr/>
          <p:nvPr/>
        </p:nvSpPr>
        <p:spPr>
          <a:xfrm>
            <a:off x="1866902" y="1845818"/>
            <a:ext cx="3092442" cy="989009"/>
          </a:xfrm>
          <a:prstGeom prst="roundRect">
            <a:avLst>
              <a:gd name="adj" fmla="val 8246"/>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45720" bIns="45720" numCol="1" spcCol="0" rtlCol="0" fromWordArt="0" anchor="ctr" anchorCtr="0" forceAA="0" compatLnSpc="1">
            <a:prstTxWarp prst="textNoShape">
              <a:avLst/>
            </a:prstTxWarp>
            <a:noAutofit/>
          </a:bodyPr>
          <a:lstStyle/>
          <a:p>
            <a:pPr>
              <a:spcBef>
                <a:spcPts val="600"/>
              </a:spcBef>
            </a:pPr>
            <a:r>
              <a:rPr lang="en-US" sz="1400" dirty="0">
                <a:solidFill>
                  <a:srgbClr val="323C53"/>
                </a:solidFill>
                <a:latin typeface="Gotham-Book"/>
                <a:cs typeface="Gotham-Book"/>
              </a:rPr>
              <a:t>Have you been mulling over</a:t>
            </a:r>
            <a:br>
              <a:rPr lang="en-US" sz="1400" dirty="0">
                <a:solidFill>
                  <a:srgbClr val="323C53"/>
                </a:solidFill>
                <a:latin typeface="Gotham-Book"/>
                <a:cs typeface="Gotham-Book"/>
              </a:rPr>
            </a:br>
            <a:r>
              <a:rPr lang="en-US" sz="1400" dirty="0">
                <a:solidFill>
                  <a:srgbClr val="323C53"/>
                </a:solidFill>
                <a:latin typeface="Gotham-Book"/>
                <a:cs typeface="Gotham-Book"/>
              </a:rPr>
              <a:t>or tinkering with a new idea </a:t>
            </a:r>
            <a:br>
              <a:rPr lang="en-US" sz="1400" dirty="0">
                <a:solidFill>
                  <a:srgbClr val="323C53"/>
                </a:solidFill>
                <a:latin typeface="Gotham-Book"/>
                <a:cs typeface="Gotham-Book"/>
              </a:rPr>
            </a:br>
            <a:r>
              <a:rPr lang="en-US" sz="1400" dirty="0">
                <a:solidFill>
                  <a:srgbClr val="323C53"/>
                </a:solidFill>
                <a:latin typeface="Gotham-Book"/>
                <a:cs typeface="Gotham-Book"/>
              </a:rPr>
              <a:t>for more than a few weeks?</a:t>
            </a:r>
          </a:p>
        </p:txBody>
      </p:sp>
      <p:sp>
        <p:nvSpPr>
          <p:cNvPr id="10" name="Rounded Rectangle 9"/>
          <p:cNvSpPr/>
          <p:nvPr/>
        </p:nvSpPr>
        <p:spPr>
          <a:xfrm>
            <a:off x="5588576" y="1845818"/>
            <a:ext cx="4488938" cy="989009"/>
          </a:xfrm>
          <a:prstGeom prst="roundRect">
            <a:avLst>
              <a:gd name="adj" fmla="val 8246"/>
            </a:avLst>
          </a:prstGeom>
          <a:solidFill>
            <a:schemeClr val="bg1"/>
          </a:solidFill>
          <a:ln>
            <a:solidFill>
              <a:srgbClr val="C7C7C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600"/>
              </a:spcBef>
            </a:pPr>
            <a:r>
              <a:rPr lang="en-US" sz="1400" dirty="0">
                <a:solidFill>
                  <a:srgbClr val="F58220"/>
                </a:solidFill>
                <a:latin typeface="Gotham-Book"/>
                <a:cs typeface="Gotham-Book"/>
              </a:rPr>
              <a:t>Take an hour to fill out the 1-page template </a:t>
            </a:r>
            <a:br>
              <a:rPr lang="en-US" sz="1400" dirty="0">
                <a:solidFill>
                  <a:srgbClr val="F58220"/>
                </a:solidFill>
                <a:latin typeface="Gotham-Book"/>
                <a:cs typeface="Gotham-Book"/>
              </a:rPr>
            </a:br>
            <a:r>
              <a:rPr lang="en-US" sz="1400" dirty="0">
                <a:solidFill>
                  <a:srgbClr val="F58220"/>
                </a:solidFill>
                <a:latin typeface="Gotham-Book"/>
                <a:cs typeface="Gotham-Book"/>
              </a:rPr>
              <a:t>for your idea.</a:t>
            </a:r>
          </a:p>
          <a:p>
            <a:pPr>
              <a:spcBef>
                <a:spcPts val="600"/>
              </a:spcBef>
            </a:pPr>
            <a:r>
              <a:rPr lang="en-US" sz="1200" i="1" dirty="0">
                <a:solidFill>
                  <a:srgbClr val="323C53"/>
                </a:solidFill>
                <a:latin typeface="Gotham-Book"/>
                <a:cs typeface="Gotham-Book"/>
              </a:rPr>
              <a:t>Stop wondering if your idea truly has merit.</a:t>
            </a:r>
          </a:p>
        </p:txBody>
      </p:sp>
      <p:sp>
        <p:nvSpPr>
          <p:cNvPr id="15" name="TextBox 14"/>
          <p:cNvSpPr txBox="1"/>
          <p:nvPr/>
        </p:nvSpPr>
        <p:spPr>
          <a:xfrm>
            <a:off x="1866902" y="1429448"/>
            <a:ext cx="1883016" cy="369332"/>
          </a:xfrm>
          <a:prstGeom prst="rect">
            <a:avLst/>
          </a:prstGeom>
          <a:noFill/>
        </p:spPr>
        <p:txBody>
          <a:bodyPr wrap="none" rtlCol="0">
            <a:spAutoFit/>
          </a:bodyPr>
          <a:lstStyle>
            <a:defPPr>
              <a:defRPr lang="en-US"/>
            </a:defPPr>
            <a:lvl1pPr>
              <a:buClr>
                <a:schemeClr val="accent6"/>
              </a:buClr>
              <a:defRPr>
                <a:solidFill>
                  <a:srgbClr val="323C53"/>
                </a:solidFill>
                <a:latin typeface="Gotham-Medium"/>
                <a:cs typeface="Gotham-Medium"/>
              </a:defRPr>
            </a:lvl1pPr>
          </a:lstStyle>
          <a:p>
            <a:pPr>
              <a:buClr>
                <a:srgbClr val="27BDBE"/>
              </a:buClr>
            </a:pPr>
            <a:r>
              <a:rPr lang="en-US" dirty="0"/>
              <a:t>For Entrepreneurs</a:t>
            </a:r>
          </a:p>
        </p:txBody>
      </p:sp>
      <p:sp>
        <p:nvSpPr>
          <p:cNvPr id="16" name="TextBox 15"/>
          <p:cNvSpPr txBox="1"/>
          <p:nvPr/>
        </p:nvSpPr>
        <p:spPr>
          <a:xfrm>
            <a:off x="5498664" y="1429448"/>
            <a:ext cx="1687706" cy="369332"/>
          </a:xfrm>
          <a:prstGeom prst="rect">
            <a:avLst/>
          </a:prstGeom>
          <a:noFill/>
        </p:spPr>
        <p:txBody>
          <a:bodyPr wrap="none" rtlCol="0">
            <a:spAutoFit/>
          </a:bodyPr>
          <a:lstStyle>
            <a:defPPr>
              <a:defRPr lang="en-US"/>
            </a:defPPr>
            <a:lvl1pPr>
              <a:buClr>
                <a:schemeClr val="accent6"/>
              </a:buClr>
              <a:defRPr>
                <a:solidFill>
                  <a:srgbClr val="323C53"/>
                </a:solidFill>
                <a:latin typeface="Gotham-Medium"/>
                <a:cs typeface="Gotham-Medium"/>
              </a:defRPr>
            </a:lvl1pPr>
          </a:lstStyle>
          <a:p>
            <a:pPr>
              <a:buClr>
                <a:srgbClr val="27BDBE"/>
              </a:buClr>
            </a:pPr>
            <a:r>
              <a:rPr lang="en-US" dirty="0"/>
              <a:t>We recommend</a:t>
            </a:r>
          </a:p>
        </p:txBody>
      </p:sp>
      <p:sp>
        <p:nvSpPr>
          <p:cNvPr id="17" name="Rounded Rectangle 16"/>
          <p:cNvSpPr/>
          <p:nvPr/>
        </p:nvSpPr>
        <p:spPr>
          <a:xfrm>
            <a:off x="1866902" y="2967331"/>
            <a:ext cx="3092442" cy="989009"/>
          </a:xfrm>
          <a:prstGeom prst="roundRect">
            <a:avLst>
              <a:gd name="adj" fmla="val 8246"/>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45720" bIns="45720" numCol="1" spcCol="0" rtlCol="0" fromWordArt="0" anchor="ctr" anchorCtr="0" forceAA="0" compatLnSpc="1">
            <a:prstTxWarp prst="textNoShape">
              <a:avLst/>
            </a:prstTxWarp>
            <a:noAutofit/>
          </a:bodyPr>
          <a:lstStyle/>
          <a:p>
            <a:pPr>
              <a:spcBef>
                <a:spcPts val="600"/>
              </a:spcBef>
            </a:pPr>
            <a:r>
              <a:rPr lang="en-US" sz="1400" dirty="0">
                <a:solidFill>
                  <a:srgbClr val="323C53"/>
                </a:solidFill>
                <a:latin typeface="Gotham-Book"/>
                <a:cs typeface="Gotham-Book"/>
              </a:rPr>
              <a:t>Are you in pretty far already and having second thoughts with the current initiative?</a:t>
            </a:r>
          </a:p>
        </p:txBody>
      </p:sp>
      <p:sp>
        <p:nvSpPr>
          <p:cNvPr id="20" name="Rounded Rectangle 19"/>
          <p:cNvSpPr/>
          <p:nvPr/>
        </p:nvSpPr>
        <p:spPr>
          <a:xfrm>
            <a:off x="5588576" y="2967331"/>
            <a:ext cx="4488938" cy="989009"/>
          </a:xfrm>
          <a:prstGeom prst="roundRect">
            <a:avLst>
              <a:gd name="adj" fmla="val 8246"/>
            </a:avLst>
          </a:prstGeom>
          <a:solidFill>
            <a:schemeClr val="bg1"/>
          </a:solidFill>
          <a:ln>
            <a:solidFill>
              <a:srgbClr val="C7C7C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600"/>
              </a:spcBef>
            </a:pPr>
            <a:r>
              <a:rPr lang="en-US" sz="1400" dirty="0">
                <a:solidFill>
                  <a:srgbClr val="2994A8"/>
                </a:solidFill>
                <a:latin typeface="Gotham-Book"/>
                <a:cs typeface="Gotham-Book"/>
              </a:rPr>
              <a:t>Use the assessment exercise to revisit your assumptions.</a:t>
            </a:r>
          </a:p>
          <a:p>
            <a:pPr>
              <a:spcBef>
                <a:spcPts val="600"/>
              </a:spcBef>
            </a:pPr>
            <a:r>
              <a:rPr lang="en-US" sz="1200" i="1" dirty="0">
                <a:solidFill>
                  <a:srgbClr val="323C53"/>
                </a:solidFill>
                <a:latin typeface="Gotham-Book"/>
                <a:cs typeface="Gotham-Book"/>
              </a:rPr>
              <a:t>Rediscover your motivation and regain your focus.</a:t>
            </a:r>
          </a:p>
        </p:txBody>
      </p:sp>
      <p:sp>
        <p:nvSpPr>
          <p:cNvPr id="22" name="Rounded Rectangle 21"/>
          <p:cNvSpPr/>
          <p:nvPr/>
        </p:nvSpPr>
        <p:spPr>
          <a:xfrm>
            <a:off x="1866902" y="4088844"/>
            <a:ext cx="3092442" cy="989009"/>
          </a:xfrm>
          <a:prstGeom prst="roundRect">
            <a:avLst>
              <a:gd name="adj" fmla="val 8246"/>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45720" bIns="45720" numCol="1" spcCol="0" rtlCol="0" fromWordArt="0" anchor="ctr" anchorCtr="0" forceAA="0" compatLnSpc="1">
            <a:prstTxWarp prst="textNoShape">
              <a:avLst/>
            </a:prstTxWarp>
            <a:noAutofit/>
          </a:bodyPr>
          <a:lstStyle/>
          <a:p>
            <a:pPr>
              <a:spcBef>
                <a:spcPts val="600"/>
              </a:spcBef>
            </a:pPr>
            <a:r>
              <a:rPr lang="en-US" sz="1400" dirty="0">
                <a:solidFill>
                  <a:srgbClr val="323C53"/>
                </a:solidFill>
                <a:latin typeface="Gotham-Book"/>
                <a:cs typeface="Gotham-Book"/>
              </a:rPr>
              <a:t>Are you pitching your big idea to would-be investors and </a:t>
            </a:r>
            <a:br>
              <a:rPr lang="en-US" sz="1400" dirty="0">
                <a:solidFill>
                  <a:srgbClr val="323C53"/>
                </a:solidFill>
                <a:latin typeface="Gotham-Book"/>
                <a:cs typeface="Gotham-Book"/>
              </a:rPr>
            </a:br>
            <a:r>
              <a:rPr lang="en-US" sz="1400" dirty="0">
                <a:solidFill>
                  <a:srgbClr val="323C53"/>
                </a:solidFill>
                <a:latin typeface="Gotham-Book"/>
                <a:cs typeface="Gotham-Book"/>
              </a:rPr>
              <a:t>need to be better prepared?</a:t>
            </a:r>
          </a:p>
        </p:txBody>
      </p:sp>
      <p:sp>
        <p:nvSpPr>
          <p:cNvPr id="25" name="Rounded Rectangle 24"/>
          <p:cNvSpPr/>
          <p:nvPr/>
        </p:nvSpPr>
        <p:spPr>
          <a:xfrm>
            <a:off x="5588576" y="4088844"/>
            <a:ext cx="4488938" cy="989009"/>
          </a:xfrm>
          <a:prstGeom prst="roundRect">
            <a:avLst>
              <a:gd name="adj" fmla="val 8246"/>
            </a:avLst>
          </a:prstGeom>
          <a:solidFill>
            <a:schemeClr val="bg1"/>
          </a:solidFill>
          <a:ln>
            <a:solidFill>
              <a:srgbClr val="C7C7C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600"/>
              </a:spcBef>
            </a:pPr>
            <a:r>
              <a:rPr lang="en-US" sz="1400" dirty="0">
                <a:solidFill>
                  <a:srgbClr val="F58220"/>
                </a:solidFill>
                <a:latin typeface="Gotham-Book"/>
                <a:cs typeface="Gotham-Book"/>
              </a:rPr>
              <a:t>The assessment is a good due diligence tool to build the strongest case for your idea.</a:t>
            </a:r>
          </a:p>
          <a:p>
            <a:pPr>
              <a:spcBef>
                <a:spcPts val="600"/>
              </a:spcBef>
            </a:pPr>
            <a:r>
              <a:rPr lang="en-US" sz="1200" i="1" dirty="0">
                <a:solidFill>
                  <a:srgbClr val="323C53"/>
                </a:solidFill>
                <a:latin typeface="Gotham-Book"/>
                <a:cs typeface="Gotham-Book"/>
              </a:rPr>
              <a:t>Score high marks with any business-oriented audience.</a:t>
            </a:r>
          </a:p>
        </p:txBody>
      </p:sp>
      <p:sp>
        <p:nvSpPr>
          <p:cNvPr id="27" name="Rounded Rectangle 26"/>
          <p:cNvSpPr/>
          <p:nvPr/>
        </p:nvSpPr>
        <p:spPr>
          <a:xfrm>
            <a:off x="1866902" y="5210357"/>
            <a:ext cx="3092442" cy="989009"/>
          </a:xfrm>
          <a:prstGeom prst="roundRect">
            <a:avLst>
              <a:gd name="adj" fmla="val 8246"/>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45720" bIns="45720" numCol="1" spcCol="0" rtlCol="0" fromWordArt="0" anchor="ctr" anchorCtr="0" forceAA="0" compatLnSpc="1">
            <a:prstTxWarp prst="textNoShape">
              <a:avLst/>
            </a:prstTxWarp>
            <a:noAutofit/>
          </a:bodyPr>
          <a:lstStyle/>
          <a:p>
            <a:pPr>
              <a:spcBef>
                <a:spcPts val="600"/>
              </a:spcBef>
            </a:pPr>
            <a:r>
              <a:rPr lang="en-US" sz="1400" dirty="0">
                <a:solidFill>
                  <a:srgbClr val="323C53"/>
                </a:solidFill>
                <a:latin typeface="Gotham-Book"/>
                <a:cs typeface="Gotham-Book"/>
              </a:rPr>
              <a:t>Are you writing your first business plan and need a </a:t>
            </a:r>
            <a:br>
              <a:rPr lang="en-US" sz="1400" dirty="0">
                <a:solidFill>
                  <a:srgbClr val="323C53"/>
                </a:solidFill>
                <a:latin typeface="Gotham-Book"/>
                <a:cs typeface="Gotham-Book"/>
              </a:rPr>
            </a:br>
            <a:r>
              <a:rPr lang="en-US" sz="1400" dirty="0">
                <a:solidFill>
                  <a:srgbClr val="323C53"/>
                </a:solidFill>
                <a:latin typeface="Gotham-Book"/>
                <a:cs typeface="Gotham-Book"/>
              </a:rPr>
              <a:t>head start?</a:t>
            </a:r>
          </a:p>
        </p:txBody>
      </p:sp>
      <p:sp>
        <p:nvSpPr>
          <p:cNvPr id="30" name="Rounded Rectangle 29"/>
          <p:cNvSpPr/>
          <p:nvPr/>
        </p:nvSpPr>
        <p:spPr>
          <a:xfrm>
            <a:off x="5588576" y="5210357"/>
            <a:ext cx="4488938" cy="989009"/>
          </a:xfrm>
          <a:prstGeom prst="roundRect">
            <a:avLst>
              <a:gd name="adj" fmla="val 8246"/>
            </a:avLst>
          </a:prstGeom>
          <a:solidFill>
            <a:schemeClr val="bg1"/>
          </a:solidFill>
          <a:ln>
            <a:solidFill>
              <a:srgbClr val="C7C7C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600"/>
              </a:spcBef>
            </a:pPr>
            <a:r>
              <a:rPr lang="en-US" sz="1400" dirty="0">
                <a:solidFill>
                  <a:srgbClr val="2994A8"/>
                </a:solidFill>
                <a:latin typeface="Gotham-Book"/>
                <a:cs typeface="Gotham-Book"/>
              </a:rPr>
              <a:t>The Opportunity Assessment is a stepping stone to a more formal plan.</a:t>
            </a:r>
          </a:p>
          <a:p>
            <a:pPr>
              <a:spcBef>
                <a:spcPts val="600"/>
              </a:spcBef>
            </a:pPr>
            <a:r>
              <a:rPr lang="en-US" sz="1200" i="1" dirty="0">
                <a:solidFill>
                  <a:srgbClr val="323C53"/>
                </a:solidFill>
                <a:latin typeface="Gotham-Book"/>
                <a:cs typeface="Gotham-Book"/>
              </a:rPr>
              <a:t>Cover much of the same territory in this brief format.</a:t>
            </a:r>
          </a:p>
        </p:txBody>
      </p:sp>
      <p:pic>
        <p:nvPicPr>
          <p:cNvPr id="26" name="Picture 25" descr="hand-orang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13142" y="2031722"/>
            <a:ext cx="508000" cy="508000"/>
          </a:xfrm>
          <a:prstGeom prst="rect">
            <a:avLst/>
          </a:prstGeom>
        </p:spPr>
      </p:pic>
      <p:pic>
        <p:nvPicPr>
          <p:cNvPr id="32" name="Picture 31" descr="hand-teal.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13142" y="3178563"/>
            <a:ext cx="508000" cy="508000"/>
          </a:xfrm>
          <a:prstGeom prst="rect">
            <a:avLst/>
          </a:prstGeom>
        </p:spPr>
      </p:pic>
      <p:pic>
        <p:nvPicPr>
          <p:cNvPr id="33" name="Picture 32" descr="hand-orang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13142" y="4308107"/>
            <a:ext cx="508000" cy="508000"/>
          </a:xfrm>
          <a:prstGeom prst="rect">
            <a:avLst/>
          </a:prstGeom>
        </p:spPr>
      </p:pic>
      <p:pic>
        <p:nvPicPr>
          <p:cNvPr id="34" name="Picture 33" descr="hand-teal.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13142" y="5409996"/>
            <a:ext cx="508000" cy="508000"/>
          </a:xfrm>
          <a:prstGeom prst="rect">
            <a:avLst/>
          </a:prstGeom>
        </p:spPr>
      </p:pic>
      <p:sp>
        <p:nvSpPr>
          <p:cNvPr id="4" name="Footer Placeholder 4">
            <a:extLst>
              <a:ext uri="{FF2B5EF4-FFF2-40B4-BE49-F238E27FC236}">
                <a16:creationId xmlns:a16="http://schemas.microsoft.com/office/drawing/2014/main" id="{FE806E26-3AD5-725D-C406-4BBECC3166BB}"/>
              </a:ext>
            </a:extLst>
          </p:cNvPr>
          <p:cNvSpPr txBox="1">
            <a:spLocks/>
          </p:cNvSpPr>
          <p:nvPr/>
        </p:nvSpPr>
        <p:spPr>
          <a:xfrm>
            <a:off x="10416740" y="6491936"/>
            <a:ext cx="1620932" cy="342900"/>
          </a:xfrm>
          <a:prstGeom prst="rect">
            <a:avLst/>
          </a:prstGeom>
        </p:spPr>
        <p:txBody>
          <a:bodyPr vert="horz" lIns="91440" tIns="45720" rIns="91440" bIns="45720" rtlCol="0" anchor="ctr"/>
          <a:lstStyle>
            <a:defPPr>
              <a:defRPr lang="en-US"/>
            </a:defPPr>
            <a:lvl1pPr marL="0" algn="l" defTabSz="457200" rtl="0" eaLnBrk="1" latinLnBrk="0" hangingPunct="1">
              <a:defRPr sz="1100" b="0" i="0" kern="1200">
                <a:solidFill>
                  <a:srgbClr val="F58220"/>
                </a:solidFill>
                <a:latin typeface="Gotham-Book"/>
                <a:ea typeface="+mn-ea"/>
                <a:cs typeface="Gotham-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a:solidFill>
                  <a:srgbClr val="C7C7C7"/>
                </a:solidFill>
              </a:rPr>
              <a:t>©  </a:t>
            </a:r>
            <a:r>
              <a:rPr lang="is-IS" sz="1000" dirty="0">
                <a:solidFill>
                  <a:srgbClr val="C7C7C7"/>
                </a:solidFill>
              </a:rPr>
              <a:t>2023</a:t>
            </a:r>
            <a:r>
              <a:rPr lang="en-US" sz="1000" dirty="0">
                <a:solidFill>
                  <a:srgbClr val="C7C7C7"/>
                </a:solidFill>
              </a:rPr>
              <a:t> </a:t>
            </a:r>
            <a:r>
              <a:rPr lang="en-US" sz="1000" dirty="0" err="1">
                <a:solidFill>
                  <a:srgbClr val="C7C7C7"/>
                </a:solidFill>
              </a:rPr>
              <a:t>theProductPath</a:t>
            </a:r>
            <a:r>
              <a:rPr lang="en-US" sz="1000" dirty="0">
                <a:solidFill>
                  <a:srgbClr val="C7C7C7"/>
                </a:solidFill>
              </a:rPr>
              <a:t> </a:t>
            </a:r>
          </a:p>
        </p:txBody>
      </p:sp>
      <p:pic>
        <p:nvPicPr>
          <p:cNvPr id="5" name="Picture 4">
            <a:extLst>
              <a:ext uri="{FF2B5EF4-FFF2-40B4-BE49-F238E27FC236}">
                <a16:creationId xmlns:a16="http://schemas.microsoft.com/office/drawing/2014/main" id="{0733015B-0104-A152-C2BF-C6DF6C3443E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303116" y="331755"/>
            <a:ext cx="381678" cy="395241"/>
          </a:xfrm>
          <a:prstGeom prst="rect">
            <a:avLst/>
          </a:prstGeom>
        </p:spPr>
      </p:pic>
    </p:spTree>
    <p:extLst>
      <p:ext uri="{BB962C8B-B14F-4D97-AF65-F5344CB8AC3E}">
        <p14:creationId xmlns:p14="http://schemas.microsoft.com/office/powerpoint/2010/main" val="3472307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69071" y="6257479"/>
            <a:ext cx="5498172" cy="338554"/>
          </a:xfrm>
          <a:prstGeom prst="rect">
            <a:avLst/>
          </a:prstGeom>
          <a:noFill/>
        </p:spPr>
        <p:txBody>
          <a:bodyPr wrap="none" rtlCol="0">
            <a:spAutoFit/>
          </a:bodyPr>
          <a:lstStyle/>
          <a:p>
            <a:pPr>
              <a:buClr>
                <a:schemeClr val="accent6"/>
              </a:buClr>
            </a:pPr>
            <a:r>
              <a:rPr lang="en-US" sz="1600" dirty="0">
                <a:solidFill>
                  <a:srgbClr val="F58220"/>
                </a:solidFill>
                <a:latin typeface="Gotham-Light"/>
                <a:cs typeface="Gotham-Light"/>
              </a:rPr>
              <a:t>For more help with your Assessments, visit </a:t>
            </a:r>
            <a:r>
              <a:rPr lang="en-US" sz="1600" i="1" dirty="0" err="1">
                <a:solidFill>
                  <a:srgbClr val="2D92AA"/>
                </a:solidFill>
                <a:latin typeface="Gotham-Light"/>
                <a:cs typeface="Gotham-Light"/>
              </a:rPr>
              <a:t>the</a:t>
            </a:r>
            <a:r>
              <a:rPr lang="en-US" sz="1600" dirty="0" err="1">
                <a:solidFill>
                  <a:srgbClr val="2D92AA"/>
                </a:solidFill>
                <a:latin typeface="Gotham-Light"/>
                <a:cs typeface="Gotham-Light"/>
              </a:rPr>
              <a:t>ProductPath.com</a:t>
            </a:r>
            <a:endParaRPr lang="en-US" sz="1600" dirty="0">
              <a:solidFill>
                <a:srgbClr val="F58220"/>
              </a:solidFill>
              <a:latin typeface="Gotham-Light"/>
              <a:cs typeface="Gotham-Light"/>
            </a:endParaRPr>
          </a:p>
        </p:txBody>
      </p:sp>
      <p:sp>
        <p:nvSpPr>
          <p:cNvPr id="5" name="Title 4"/>
          <p:cNvSpPr>
            <a:spLocks noGrp="1"/>
          </p:cNvSpPr>
          <p:nvPr>
            <p:ph type="title"/>
          </p:nvPr>
        </p:nvSpPr>
        <p:spPr>
          <a:xfrm>
            <a:off x="1828800" y="215676"/>
            <a:ext cx="8254022" cy="841599"/>
          </a:xfrm>
        </p:spPr>
        <p:txBody>
          <a:bodyPr/>
          <a:lstStyle/>
          <a:p>
            <a:r>
              <a:rPr lang="en-US" sz="3600" dirty="0">
                <a:solidFill>
                  <a:srgbClr val="F5882C"/>
                </a:solidFill>
                <a:latin typeface="Gotham-Light" charset="0"/>
                <a:ea typeface="Gotham-Light" charset="0"/>
                <a:cs typeface="Gotham-Light" charset="0"/>
              </a:rPr>
              <a:t>Praise for the Assessment Multi-Tool</a:t>
            </a:r>
          </a:p>
        </p:txBody>
      </p:sp>
      <p:pic>
        <p:nvPicPr>
          <p:cNvPr id="22" name="Content Placeholder 21"/>
          <p:cNvPicPr>
            <a:picLocks noGrp="1" noChangeAspect="1"/>
          </p:cNvPicPr>
          <p:nvPr>
            <p:ph sz="quarter" idx="10"/>
          </p:nvPr>
        </p:nvPicPr>
        <p:blipFill rotWithShape="1">
          <a:blip r:embed="rId3" cstate="print">
            <a:extLst>
              <a:ext uri="{28A0092B-C50C-407E-A947-70E740481C1C}">
                <a14:useLocalDpi xmlns:a14="http://schemas.microsoft.com/office/drawing/2010/main"/>
              </a:ext>
            </a:extLst>
          </a:blip>
          <a:srcRect/>
          <a:stretch/>
        </p:blipFill>
        <p:spPr>
          <a:xfrm>
            <a:off x="1524000" y="1617605"/>
            <a:ext cx="4449106" cy="3782066"/>
          </a:xfrm>
        </p:spPr>
      </p:pic>
      <p:sp>
        <p:nvSpPr>
          <p:cNvPr id="7" name="Text Placeholder 6"/>
          <p:cNvSpPr>
            <a:spLocks noGrp="1"/>
          </p:cNvSpPr>
          <p:nvPr>
            <p:ph type="body" sz="quarter" idx="11"/>
          </p:nvPr>
        </p:nvSpPr>
        <p:spPr>
          <a:xfrm>
            <a:off x="6295552" y="1863620"/>
            <a:ext cx="3887109" cy="4153980"/>
          </a:xfrm>
        </p:spPr>
        <p:txBody>
          <a:bodyPr>
            <a:normAutofit/>
          </a:bodyPr>
          <a:lstStyle/>
          <a:p>
            <a:pPr marL="0" indent="0">
              <a:lnSpc>
                <a:spcPct val="130000"/>
              </a:lnSpc>
              <a:buNone/>
            </a:pPr>
            <a:r>
              <a:rPr lang="en-US" dirty="0">
                <a:latin typeface="Gotham-XLightItalic"/>
                <a:cs typeface="Gotham-XLightItalic"/>
              </a:rPr>
              <a:t>Our team needed a more systematic approach for evaluating all the new product ideas coming in from customers and our executive team. We found that the Multi-Tool allowed us to quickly assess these opportunities and to make better data-based decisions about the product roadmap.</a:t>
            </a:r>
          </a:p>
          <a:p>
            <a:pPr marL="0" indent="0" algn="r">
              <a:buNone/>
            </a:pPr>
            <a:r>
              <a:rPr lang="en-US" sz="1600" dirty="0">
                <a:solidFill>
                  <a:srgbClr val="2D92AA"/>
                </a:solidFill>
                <a:latin typeface="Gotham-Book"/>
                <a:cs typeface="Gotham-Book"/>
              </a:rPr>
              <a:t>- Victor</a:t>
            </a:r>
            <a:br>
              <a:rPr lang="en-US" sz="1400" dirty="0">
                <a:solidFill>
                  <a:srgbClr val="2D92AA"/>
                </a:solidFill>
                <a:latin typeface="Gotham-Book"/>
                <a:cs typeface="Gotham-Book"/>
              </a:rPr>
            </a:br>
            <a:r>
              <a:rPr lang="en-US" sz="1200" dirty="0">
                <a:solidFill>
                  <a:srgbClr val="2D92AA"/>
                </a:solidFill>
                <a:latin typeface="Gotham-Book"/>
                <a:cs typeface="Gotham-Book"/>
              </a:rPr>
              <a:t>Product Marketing Manager</a:t>
            </a:r>
            <a:br>
              <a:rPr lang="en-US" sz="1200" dirty="0">
                <a:solidFill>
                  <a:srgbClr val="2D92AA"/>
                </a:solidFill>
                <a:latin typeface="Gotham-Book"/>
                <a:cs typeface="Gotham-Book"/>
              </a:rPr>
            </a:br>
            <a:r>
              <a:rPr lang="en-US" sz="1200" dirty="0">
                <a:solidFill>
                  <a:srgbClr val="2D92AA"/>
                </a:solidFill>
                <a:latin typeface="Gotham-Book"/>
                <a:cs typeface="Gotham-Book"/>
              </a:rPr>
              <a:t>for SpringCM</a:t>
            </a:r>
          </a:p>
        </p:txBody>
      </p:sp>
      <p:sp>
        <p:nvSpPr>
          <p:cNvPr id="24" name="TextBox 23"/>
          <p:cNvSpPr txBox="1"/>
          <p:nvPr/>
        </p:nvSpPr>
        <p:spPr>
          <a:xfrm>
            <a:off x="5973105" y="1730375"/>
            <a:ext cx="378630" cy="646331"/>
          </a:xfrm>
          <a:prstGeom prst="rect">
            <a:avLst/>
          </a:prstGeom>
          <a:noFill/>
        </p:spPr>
        <p:txBody>
          <a:bodyPr wrap="none" rtlCol="0">
            <a:spAutoFit/>
          </a:bodyPr>
          <a:lstStyle/>
          <a:p>
            <a:pPr>
              <a:buClr>
                <a:schemeClr val="accent6"/>
              </a:buClr>
            </a:pPr>
            <a:r>
              <a:rPr lang="en-US" sz="3600" i="1" dirty="0">
                <a:solidFill>
                  <a:srgbClr val="2D92AA"/>
                </a:solidFill>
                <a:latin typeface="Gotham-BookItalic" charset="0"/>
                <a:ea typeface="Gotham-BookItalic" charset="0"/>
                <a:cs typeface="Gotham-BookItalic" charset="0"/>
              </a:rPr>
              <a:t>“</a:t>
            </a:r>
          </a:p>
        </p:txBody>
      </p:sp>
      <p:sp>
        <p:nvSpPr>
          <p:cNvPr id="25" name="TextBox 24"/>
          <p:cNvSpPr txBox="1"/>
          <p:nvPr/>
        </p:nvSpPr>
        <p:spPr>
          <a:xfrm>
            <a:off x="8980643" y="4245479"/>
            <a:ext cx="378630" cy="646331"/>
          </a:xfrm>
          <a:prstGeom prst="rect">
            <a:avLst/>
          </a:prstGeom>
          <a:noFill/>
        </p:spPr>
        <p:txBody>
          <a:bodyPr wrap="none" rtlCol="0">
            <a:spAutoFit/>
          </a:bodyPr>
          <a:lstStyle/>
          <a:p>
            <a:pPr>
              <a:buClr>
                <a:schemeClr val="accent6"/>
              </a:buClr>
            </a:pPr>
            <a:r>
              <a:rPr lang="en-US" sz="3600" i="1" dirty="0">
                <a:solidFill>
                  <a:srgbClr val="2D92AA"/>
                </a:solidFill>
                <a:latin typeface="Gotham-BookItalic" charset="0"/>
                <a:ea typeface="Gotham-BookItalic" charset="0"/>
                <a:cs typeface="Gotham-BookItalic" charset="0"/>
              </a:rPr>
              <a:t>”</a:t>
            </a:r>
          </a:p>
        </p:txBody>
      </p:sp>
    </p:spTree>
    <p:extLst>
      <p:ext uri="{BB962C8B-B14F-4D97-AF65-F5344CB8AC3E}">
        <p14:creationId xmlns:p14="http://schemas.microsoft.com/office/powerpoint/2010/main" val="12645776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061288A-75F3-7E89-7F4B-21F2D270DD4F}"/>
              </a:ext>
            </a:extLst>
          </p:cNvPr>
          <p:cNvGrpSpPr/>
          <p:nvPr/>
        </p:nvGrpSpPr>
        <p:grpSpPr>
          <a:xfrm>
            <a:off x="5950154" y="2047529"/>
            <a:ext cx="260428" cy="260428"/>
            <a:chOff x="958427" y="1878599"/>
            <a:chExt cx="502509" cy="502509"/>
          </a:xfrm>
        </p:grpSpPr>
        <p:sp>
          <p:nvSpPr>
            <p:cNvPr id="9" name="Oval 8">
              <a:extLst>
                <a:ext uri="{FF2B5EF4-FFF2-40B4-BE49-F238E27FC236}">
                  <a16:creationId xmlns:a16="http://schemas.microsoft.com/office/drawing/2014/main" id="{F9E1FB04-63F8-6C85-5E9E-D7B239610240}"/>
                </a:ext>
              </a:extLst>
            </p:cNvPr>
            <p:cNvSpPr/>
            <p:nvPr/>
          </p:nvSpPr>
          <p:spPr>
            <a:xfrm>
              <a:off x="958427" y="1878599"/>
              <a:ext cx="502509" cy="502509"/>
            </a:xfrm>
            <a:prstGeom prst="ellipse">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sp>
          <p:nvSpPr>
            <p:cNvPr id="10" name="Oval 9">
              <a:extLst>
                <a:ext uri="{FF2B5EF4-FFF2-40B4-BE49-F238E27FC236}">
                  <a16:creationId xmlns:a16="http://schemas.microsoft.com/office/drawing/2014/main" id="{4AF925E6-6201-D81A-C26D-E45831153893}"/>
                </a:ext>
              </a:extLst>
            </p:cNvPr>
            <p:cNvSpPr/>
            <p:nvPr/>
          </p:nvSpPr>
          <p:spPr>
            <a:xfrm>
              <a:off x="1043183" y="1963357"/>
              <a:ext cx="343220" cy="3432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grpSp>
      <p:pic>
        <p:nvPicPr>
          <p:cNvPr id="26" name="Picture 25" descr="Puzzle_orang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840546" y="1530476"/>
            <a:ext cx="510773" cy="510773"/>
          </a:xfrm>
          <a:prstGeom prst="rect">
            <a:avLst/>
          </a:prstGeom>
        </p:spPr>
      </p:pic>
      <p:grpSp>
        <p:nvGrpSpPr>
          <p:cNvPr id="14" name="Group 13"/>
          <p:cNvGrpSpPr/>
          <p:nvPr/>
        </p:nvGrpSpPr>
        <p:grpSpPr>
          <a:xfrm>
            <a:off x="10356918" y="2123416"/>
            <a:ext cx="2300948" cy="4025900"/>
            <a:chOff x="9461833" y="1237553"/>
            <a:chExt cx="2300948" cy="4025900"/>
          </a:xfrm>
        </p:grpSpPr>
        <p:sp>
          <p:nvSpPr>
            <p:cNvPr id="16" name="Rounded Rectangle 15"/>
            <p:cNvSpPr/>
            <p:nvPr/>
          </p:nvSpPr>
          <p:spPr>
            <a:xfrm>
              <a:off x="9461833" y="1260643"/>
              <a:ext cx="1872651" cy="3923349"/>
            </a:xfrm>
            <a:prstGeom prst="roundRect">
              <a:avLst>
                <a:gd name="adj" fmla="val 3841"/>
              </a:avLst>
            </a:prstGeom>
            <a:solidFill>
              <a:schemeClr val="bg1"/>
            </a:solidFill>
            <a:ln w="28575"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457200" bIns="45720" numCol="1" spcCol="0" rtlCol="0" fromWordArt="0" anchor="t" anchorCtr="0" forceAA="0" compatLnSpc="1">
              <a:prstTxWarp prst="textNoShape">
                <a:avLst/>
              </a:prstTxWarp>
              <a:noAutofit/>
            </a:bodyPr>
            <a:lstStyle/>
            <a:p>
              <a:pPr algn="ctr">
                <a:lnSpc>
                  <a:spcPct val="90000"/>
                </a:lnSpc>
                <a:spcBef>
                  <a:spcPts val="600"/>
                </a:spcBef>
              </a:pPr>
              <a:r>
                <a:rPr lang="en-US" sz="1600" dirty="0">
                  <a:solidFill>
                    <a:srgbClr val="323C53"/>
                  </a:solidFill>
                  <a:latin typeface="Gotham-Book"/>
                  <a:cs typeface="Gotham-Book"/>
                </a:rPr>
                <a:t>Quick Help</a:t>
              </a:r>
            </a:p>
            <a:p>
              <a:pPr>
                <a:lnSpc>
                  <a:spcPct val="90000"/>
                </a:lnSpc>
                <a:spcBef>
                  <a:spcPts val="1200"/>
                </a:spcBef>
              </a:pPr>
              <a:r>
                <a:rPr lang="en-US" sz="1200" dirty="0">
                  <a:solidFill>
                    <a:srgbClr val="323C53"/>
                  </a:solidFill>
                  <a:latin typeface="Gotham-Book"/>
                  <a:cs typeface="Gotham-Book"/>
                </a:rPr>
                <a:t>Describe the </a:t>
              </a:r>
              <a:r>
                <a:rPr lang="en-US" sz="1200" u="sng" dirty="0">
                  <a:solidFill>
                    <a:srgbClr val="323C53"/>
                  </a:solidFill>
                  <a:latin typeface="Gotham-Book"/>
                  <a:cs typeface="Gotham-Book"/>
                </a:rPr>
                <a:t>problem</a:t>
              </a:r>
              <a:r>
                <a:rPr lang="en-US" sz="1200" dirty="0">
                  <a:solidFill>
                    <a:srgbClr val="323C53"/>
                  </a:solidFill>
                  <a:latin typeface="Gotham-Book"/>
                  <a:cs typeface="Gotham-Book"/>
                </a:rPr>
                <a:t> only, not the </a:t>
              </a:r>
              <a:r>
                <a:rPr lang="en-US" sz="1200" u="sng" dirty="0">
                  <a:solidFill>
                    <a:srgbClr val="323C53"/>
                  </a:solidFill>
                  <a:latin typeface="Gotham-Book"/>
                  <a:cs typeface="Gotham-Book"/>
                </a:rPr>
                <a:t>solution</a:t>
              </a:r>
              <a:r>
                <a:rPr lang="en-US" sz="1200" dirty="0">
                  <a:solidFill>
                    <a:srgbClr val="323C53"/>
                  </a:solidFill>
                  <a:latin typeface="Gotham-Book"/>
                  <a:cs typeface="Gotham-Book"/>
                </a:rPr>
                <a:t>.</a:t>
              </a:r>
            </a:p>
            <a:p>
              <a:pPr>
                <a:lnSpc>
                  <a:spcPct val="90000"/>
                </a:lnSpc>
                <a:spcBef>
                  <a:spcPts val="1200"/>
                </a:spcBef>
              </a:pPr>
              <a:r>
                <a:rPr lang="en-US" sz="1200" dirty="0">
                  <a:solidFill>
                    <a:srgbClr val="323C53"/>
                  </a:solidFill>
                  <a:latin typeface="Gotham-Book"/>
                  <a:cs typeface="Gotham-Book"/>
                </a:rPr>
                <a:t>Aim for stating the problem in 50 words or less.</a:t>
              </a:r>
            </a:p>
            <a:p>
              <a:pPr>
                <a:lnSpc>
                  <a:spcPct val="90000"/>
                </a:lnSpc>
                <a:spcBef>
                  <a:spcPts val="1200"/>
                </a:spcBef>
              </a:pPr>
              <a:r>
                <a:rPr lang="en-US" sz="1200" dirty="0">
                  <a:solidFill>
                    <a:srgbClr val="323C53"/>
                  </a:solidFill>
                  <a:latin typeface="Gotham-Book"/>
                  <a:cs typeface="Gotham-Book"/>
                </a:rPr>
                <a:t>Look to identify specific pain points, ideally problems that customers would be willing to pay to solve.</a:t>
              </a:r>
            </a:p>
          </p:txBody>
        </p:sp>
        <p:sp>
          <p:nvSpPr>
            <p:cNvPr id="17" name="TextBox 16"/>
            <p:cNvSpPr txBox="1"/>
            <p:nvPr/>
          </p:nvSpPr>
          <p:spPr>
            <a:xfrm>
              <a:off x="9848507" y="4568602"/>
              <a:ext cx="1257296" cy="461665"/>
            </a:xfrm>
            <a:prstGeom prst="rect">
              <a:avLst/>
            </a:prstGeom>
            <a:noFill/>
          </p:spPr>
          <p:txBody>
            <a:bodyPr wrap="square" rtlCol="0">
              <a:spAutoFit/>
            </a:bodyPr>
            <a:lstStyle/>
            <a:p>
              <a:pPr lvl="0"/>
              <a:r>
                <a:rPr lang="en-US" sz="800" dirty="0">
                  <a:solidFill>
                    <a:srgbClr val="2D92AA"/>
                  </a:solidFill>
                  <a:latin typeface="Gotham-Light"/>
                  <a:cs typeface="Gotham-Light"/>
                </a:rPr>
                <a:t>Review the complete Assessment Guide for more help with this topic.</a:t>
              </a:r>
            </a:p>
          </p:txBody>
        </p:sp>
        <p:pic>
          <p:nvPicPr>
            <p:cNvPr id="18" name="Picture 17" descr="hand-orange.png"/>
            <p:cNvPicPr>
              <a:picLocks noChangeAspect="1"/>
            </p:cNvPicPr>
            <p:nvPr/>
          </p:nvPicPr>
          <p:blipFill>
            <a:blip r:embed="rId4" cstate="print">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9520581" y="4682734"/>
              <a:ext cx="327334" cy="327334"/>
            </a:xfrm>
            <a:prstGeom prst="rect">
              <a:avLst/>
            </a:prstGeom>
          </p:spPr>
        </p:pic>
        <p:cxnSp>
          <p:nvCxnSpPr>
            <p:cNvPr id="19" name="Straight Connector 18"/>
            <p:cNvCxnSpPr/>
            <p:nvPr/>
          </p:nvCxnSpPr>
          <p:spPr>
            <a:xfrm>
              <a:off x="9519558" y="4534544"/>
              <a:ext cx="1482913" cy="0"/>
            </a:xfrm>
            <a:prstGeom prst="line">
              <a:avLst/>
            </a:prstGeom>
            <a:ln w="12700" cmpd="sng">
              <a:solidFill>
                <a:srgbClr val="C7C7C7"/>
              </a:solidFill>
              <a:tailEnd type="none"/>
            </a:ln>
          </p:spPr>
          <p:style>
            <a:lnRef idx="1">
              <a:schemeClr val="accent1"/>
            </a:lnRef>
            <a:fillRef idx="0">
              <a:schemeClr val="accent1"/>
            </a:fillRef>
            <a:effectRef idx="0">
              <a:schemeClr val="accent1"/>
            </a:effectRef>
            <a:fontRef idx="minor">
              <a:schemeClr val="tx1"/>
            </a:fontRef>
          </p:style>
        </p:cxnSp>
        <p:sp>
          <p:nvSpPr>
            <p:cNvPr id="20" name="Pentagon 19"/>
            <p:cNvSpPr/>
            <p:nvPr/>
          </p:nvSpPr>
          <p:spPr>
            <a:xfrm>
              <a:off x="11299849" y="1261293"/>
              <a:ext cx="462932" cy="3923349"/>
            </a:xfrm>
            <a:prstGeom prst="homePlate">
              <a:avLst/>
            </a:prstGeom>
            <a:solidFill>
              <a:srgbClr val="323C53"/>
            </a:solidFill>
            <a:ln w="12700" cmpd="sng">
              <a:solidFill>
                <a:srgbClr val="323C5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400" dirty="0"/>
            </a:p>
          </p:txBody>
        </p:sp>
        <p:pic>
          <p:nvPicPr>
            <p:cNvPr id="21" name="Picture 20"/>
            <p:cNvPicPr>
              <a:picLocks noChangeAspect="1"/>
            </p:cNvPicPr>
            <p:nvPr/>
          </p:nvPicPr>
          <p:blipFill>
            <a:blip r:embed="rId5"/>
            <a:stretch>
              <a:fillRect/>
            </a:stretch>
          </p:blipFill>
          <p:spPr>
            <a:xfrm rot="5400000">
              <a:off x="9431219" y="3060003"/>
              <a:ext cx="4025900" cy="381000"/>
            </a:xfrm>
            <a:prstGeom prst="rect">
              <a:avLst/>
            </a:prstGeom>
          </p:spPr>
        </p:pic>
      </p:grpSp>
      <p:grpSp>
        <p:nvGrpSpPr>
          <p:cNvPr id="22" name="Group 21"/>
          <p:cNvGrpSpPr/>
          <p:nvPr/>
        </p:nvGrpSpPr>
        <p:grpSpPr>
          <a:xfrm>
            <a:off x="-549030" y="1554624"/>
            <a:ext cx="2484754" cy="4761836"/>
            <a:chOff x="-550946" y="1250019"/>
            <a:chExt cx="2484754" cy="4761836"/>
          </a:xfrm>
        </p:grpSpPr>
        <p:sp>
          <p:nvSpPr>
            <p:cNvPr id="23" name="Rounded Rectangle 22"/>
            <p:cNvSpPr/>
            <p:nvPr/>
          </p:nvSpPr>
          <p:spPr>
            <a:xfrm>
              <a:off x="-74993" y="1250019"/>
              <a:ext cx="2008801" cy="4749966"/>
            </a:xfrm>
            <a:prstGeom prst="roundRect">
              <a:avLst>
                <a:gd name="adj" fmla="val 3841"/>
              </a:avLst>
            </a:prstGeom>
            <a:solidFill>
              <a:schemeClr val="bg1"/>
            </a:solidFill>
            <a:ln w="28575"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45720" rIns="0" bIns="45720" numCol="1" spcCol="0" rtlCol="0" fromWordArt="0" anchor="t" anchorCtr="0" forceAA="0" compatLnSpc="1">
              <a:prstTxWarp prst="textNoShape">
                <a:avLst/>
              </a:prstTxWarp>
              <a:noAutofit/>
            </a:bodyPr>
            <a:lstStyle/>
            <a:p>
              <a:pPr algn="ctr">
                <a:lnSpc>
                  <a:spcPct val="90000"/>
                </a:lnSpc>
                <a:spcBef>
                  <a:spcPts val="600"/>
                </a:spcBef>
              </a:pPr>
              <a:r>
                <a:rPr lang="en-US" sz="2000" dirty="0">
                  <a:solidFill>
                    <a:srgbClr val="2D92AA"/>
                  </a:solidFill>
                  <a:latin typeface="Gotham-Book"/>
                  <a:cs typeface="Gotham-Book"/>
                </a:rPr>
                <a:t>Examples</a:t>
              </a:r>
            </a:p>
            <a:p>
              <a:pPr>
                <a:lnSpc>
                  <a:spcPct val="90000"/>
                </a:lnSpc>
                <a:spcBef>
                  <a:spcPts val="1200"/>
                </a:spcBef>
              </a:pPr>
              <a:r>
                <a:rPr lang="en-US" sz="1200" dirty="0">
                  <a:solidFill>
                    <a:srgbClr val="2D92AA"/>
                  </a:solidFill>
                  <a:latin typeface="Gotham-Book"/>
                  <a:cs typeface="Gotham-Book"/>
                </a:rPr>
                <a:t>Companies struggle to meet aggressive recruiting goals</a:t>
              </a:r>
            </a:p>
            <a:p>
              <a:pPr marL="341313" indent="-169863">
                <a:lnSpc>
                  <a:spcPct val="90000"/>
                </a:lnSpc>
                <a:spcBef>
                  <a:spcPts val="1200"/>
                </a:spcBef>
                <a:buFont typeface="Arial"/>
                <a:buChar char="•"/>
              </a:pPr>
              <a:r>
                <a:rPr lang="en-US" sz="1200" dirty="0">
                  <a:solidFill>
                    <a:srgbClr val="2D92AA"/>
                  </a:solidFill>
                  <a:latin typeface="Gotham-Book"/>
                  <a:cs typeface="Gotham-Book"/>
                </a:rPr>
                <a:t>Existing process cannot scale</a:t>
              </a:r>
            </a:p>
            <a:p>
              <a:pPr marL="341313" indent="-169863">
                <a:lnSpc>
                  <a:spcPct val="90000"/>
                </a:lnSpc>
                <a:spcBef>
                  <a:spcPts val="1200"/>
                </a:spcBef>
                <a:buFont typeface="Arial"/>
                <a:buChar char="•"/>
              </a:pPr>
              <a:r>
                <a:rPr lang="en-US" sz="1200" dirty="0">
                  <a:solidFill>
                    <a:srgbClr val="2D92AA"/>
                  </a:solidFill>
                  <a:latin typeface="Gotham-Book"/>
                  <a:cs typeface="Gotham-Book"/>
                </a:rPr>
                <a:t>Internal resources are not adequate</a:t>
              </a:r>
            </a:p>
            <a:p>
              <a:pPr>
                <a:lnSpc>
                  <a:spcPct val="90000"/>
                </a:lnSpc>
                <a:spcBef>
                  <a:spcPts val="1200"/>
                </a:spcBef>
              </a:pPr>
              <a:r>
                <a:rPr lang="en-US" sz="1200" dirty="0">
                  <a:solidFill>
                    <a:srgbClr val="2D92AA"/>
                  </a:solidFill>
                  <a:latin typeface="Gotham-Book"/>
                  <a:cs typeface="Gotham-Book"/>
                </a:rPr>
                <a:t>Failing to acquire the necessary talent impacts many business goals and hinders company growth.</a:t>
              </a:r>
            </a:p>
          </p:txBody>
        </p:sp>
        <p:sp>
          <p:nvSpPr>
            <p:cNvPr id="24" name="Pentagon 23"/>
            <p:cNvSpPr/>
            <p:nvPr/>
          </p:nvSpPr>
          <p:spPr>
            <a:xfrm flipH="1">
              <a:off x="-550946" y="1250019"/>
              <a:ext cx="538748" cy="4761836"/>
            </a:xfrm>
            <a:prstGeom prst="homePlate">
              <a:avLst/>
            </a:prstGeom>
            <a:solidFill>
              <a:srgbClr val="2D92AA"/>
            </a:solidFill>
            <a:ln w="12700" cmpd="sng">
              <a:solidFill>
                <a:srgbClr val="2D92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400" dirty="0"/>
            </a:p>
          </p:txBody>
        </p:sp>
        <p:pic>
          <p:nvPicPr>
            <p:cNvPr id="25" name="Picture 24"/>
            <p:cNvPicPr>
              <a:picLocks noChangeAspect="1"/>
            </p:cNvPicPr>
            <p:nvPr/>
          </p:nvPicPr>
          <p:blipFill>
            <a:blip r:embed="rId6"/>
            <a:stretch>
              <a:fillRect/>
            </a:stretch>
          </p:blipFill>
          <p:spPr>
            <a:xfrm>
              <a:off x="-386722" y="1312855"/>
              <a:ext cx="381000" cy="4699000"/>
            </a:xfrm>
            <a:prstGeom prst="rect">
              <a:avLst/>
            </a:prstGeom>
          </p:spPr>
        </p:pic>
      </p:grpSp>
      <p:sp>
        <p:nvSpPr>
          <p:cNvPr id="8" name="Text Placeholder 7"/>
          <p:cNvSpPr>
            <a:spLocks noGrp="1"/>
          </p:cNvSpPr>
          <p:nvPr>
            <p:ph type="body" sz="quarter" idx="13"/>
          </p:nvPr>
        </p:nvSpPr>
        <p:spPr>
          <a:xfrm>
            <a:off x="267707" y="1230537"/>
            <a:ext cx="3212689" cy="5411787"/>
          </a:xfrm>
        </p:spPr>
        <p:txBody>
          <a:bodyPr/>
          <a:lstStyle/>
          <a:p>
            <a:endParaRPr lang="en-US" dirty="0"/>
          </a:p>
        </p:txBody>
      </p:sp>
      <p:sp>
        <p:nvSpPr>
          <p:cNvPr id="3" name="Title 2"/>
          <p:cNvSpPr>
            <a:spLocks noGrp="1"/>
          </p:cNvSpPr>
          <p:nvPr>
            <p:ph type="title"/>
          </p:nvPr>
        </p:nvSpPr>
        <p:spPr/>
        <p:txBody>
          <a:bodyPr>
            <a:normAutofit fontScale="90000"/>
          </a:bodyPr>
          <a:lstStyle/>
          <a:p>
            <a:r>
              <a:rPr lang="en-US" dirty="0"/>
              <a:t>1 - Value Proposition</a:t>
            </a:r>
          </a:p>
        </p:txBody>
      </p:sp>
      <p:sp>
        <p:nvSpPr>
          <p:cNvPr id="4" name="Text Placeholder 3"/>
          <p:cNvSpPr>
            <a:spLocks noGrp="1"/>
          </p:cNvSpPr>
          <p:nvPr>
            <p:ph type="body" sz="quarter" idx="10"/>
          </p:nvPr>
        </p:nvSpPr>
        <p:spPr>
          <a:xfrm>
            <a:off x="357369" y="740197"/>
            <a:ext cx="11614579" cy="422009"/>
          </a:xfrm>
        </p:spPr>
        <p:txBody>
          <a:bodyPr/>
          <a:lstStyle/>
          <a:p>
            <a:r>
              <a:rPr lang="en-US" dirty="0"/>
              <a:t>Exactly what problem are we trying to solve?</a:t>
            </a:r>
          </a:p>
        </p:txBody>
      </p:sp>
      <p:pic>
        <p:nvPicPr>
          <p:cNvPr id="7" name="Picture 6" descr="Puzzle_orange.png">
            <a:hlinkClick r:id="rId7" action="ppaction://hlinksldjump"/>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166162" y="199226"/>
            <a:ext cx="892516" cy="892516"/>
          </a:xfrm>
          <a:prstGeom prst="rect">
            <a:avLst/>
          </a:prstGeom>
        </p:spPr>
      </p:pic>
      <p:sp>
        <p:nvSpPr>
          <p:cNvPr id="2" name="Pentagon 1"/>
          <p:cNvSpPr/>
          <p:nvPr/>
        </p:nvSpPr>
        <p:spPr>
          <a:xfrm flipH="1">
            <a:off x="3306726" y="3632274"/>
            <a:ext cx="584023" cy="652860"/>
          </a:xfrm>
          <a:prstGeom prst="homePlate">
            <a:avLst/>
          </a:prstGeom>
          <a:solidFill>
            <a:srgbClr val="ACD3DA"/>
          </a:solidFill>
          <a:ln>
            <a:solidFill>
              <a:srgbClr val="ACD3DA"/>
            </a:solid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400" dirty="0"/>
          </a:p>
        </p:txBody>
      </p:sp>
      <p:sp>
        <p:nvSpPr>
          <p:cNvPr id="11" name="Text Placeholder 10">
            <a:extLst>
              <a:ext uri="{FF2B5EF4-FFF2-40B4-BE49-F238E27FC236}">
                <a16:creationId xmlns:a16="http://schemas.microsoft.com/office/drawing/2014/main" id="{231E262F-C2E8-0B76-5753-515810A974E8}"/>
              </a:ext>
            </a:extLst>
          </p:cNvPr>
          <p:cNvSpPr>
            <a:spLocks noGrp="1"/>
          </p:cNvSpPr>
          <p:nvPr>
            <p:ph type="body" sz="quarter" idx="14"/>
          </p:nvPr>
        </p:nvSpPr>
        <p:spPr>
          <a:xfrm>
            <a:off x="3761829" y="1224889"/>
            <a:ext cx="8092016" cy="5431432"/>
          </a:xfrm>
        </p:spPr>
        <p:txBody>
          <a:bodyPr/>
          <a:lstStyle/>
          <a:p>
            <a:endParaRPr lang="en-US" dirty="0"/>
          </a:p>
        </p:txBody>
      </p:sp>
    </p:spTree>
    <p:extLst>
      <p:ext uri="{BB962C8B-B14F-4D97-AF65-F5344CB8AC3E}">
        <p14:creationId xmlns:p14="http://schemas.microsoft.com/office/powerpoint/2010/main" val="1587992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7524365" y="2037410"/>
            <a:ext cx="260428" cy="260428"/>
            <a:chOff x="958427" y="1878599"/>
            <a:chExt cx="502509" cy="502509"/>
          </a:xfrm>
        </p:grpSpPr>
        <p:sp>
          <p:nvSpPr>
            <p:cNvPr id="34" name="Oval 33"/>
            <p:cNvSpPr/>
            <p:nvPr/>
          </p:nvSpPr>
          <p:spPr>
            <a:xfrm>
              <a:off x="958427" y="1878599"/>
              <a:ext cx="502509" cy="502509"/>
            </a:xfrm>
            <a:prstGeom prst="ellipse">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sp>
          <p:nvSpPr>
            <p:cNvPr id="35" name="Oval 34"/>
            <p:cNvSpPr/>
            <p:nvPr/>
          </p:nvSpPr>
          <p:spPr>
            <a:xfrm>
              <a:off x="1043183" y="1963357"/>
              <a:ext cx="343220" cy="3432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grpSp>
      <p:pic>
        <p:nvPicPr>
          <p:cNvPr id="2" name="Picture 1" descr="Puzzle_orange.png">
            <a:extLst>
              <a:ext uri="{FF2B5EF4-FFF2-40B4-BE49-F238E27FC236}">
                <a16:creationId xmlns:a16="http://schemas.microsoft.com/office/drawing/2014/main" id="{73DA4A38-B34B-93C2-6D31-5DA6E3389A19}"/>
              </a:ext>
            </a:extLst>
          </p:cNvPr>
          <p:cNvPicPr>
            <a:picLocks noChangeAspect="1"/>
          </p:cNvPicPr>
          <p:nvPr/>
        </p:nvPicPr>
        <p:blipFill>
          <a:blip r:embed="rId3" cstate="print">
            <a:duotone>
              <a:prstClr val="black"/>
              <a:srgbClr val="2D92AA">
                <a:tint val="45000"/>
                <a:satMod val="400000"/>
              </a:srgbClr>
            </a:duotone>
            <a:extLst>
              <a:ext uri="{28A0092B-C50C-407E-A947-70E740481C1C}">
                <a14:useLocalDpi xmlns:a14="http://schemas.microsoft.com/office/drawing/2010/main"/>
              </a:ext>
            </a:extLst>
          </a:blip>
          <a:stretch>
            <a:fillRect/>
          </a:stretch>
        </p:blipFill>
        <p:spPr>
          <a:xfrm>
            <a:off x="5840546" y="1534163"/>
            <a:ext cx="510773" cy="510773"/>
          </a:xfrm>
          <a:prstGeom prst="rect">
            <a:avLst/>
          </a:prstGeom>
        </p:spPr>
      </p:pic>
      <p:grpSp>
        <p:nvGrpSpPr>
          <p:cNvPr id="18" name="Group 17"/>
          <p:cNvGrpSpPr/>
          <p:nvPr/>
        </p:nvGrpSpPr>
        <p:grpSpPr>
          <a:xfrm>
            <a:off x="10353366" y="2126481"/>
            <a:ext cx="2300948" cy="4025900"/>
            <a:chOff x="9461833" y="1237553"/>
            <a:chExt cx="2300948" cy="4025900"/>
          </a:xfrm>
        </p:grpSpPr>
        <p:sp>
          <p:nvSpPr>
            <p:cNvPr id="19" name="Rounded Rectangle 18"/>
            <p:cNvSpPr/>
            <p:nvPr/>
          </p:nvSpPr>
          <p:spPr>
            <a:xfrm>
              <a:off x="9461833" y="1260643"/>
              <a:ext cx="1872651" cy="3923349"/>
            </a:xfrm>
            <a:prstGeom prst="roundRect">
              <a:avLst>
                <a:gd name="adj" fmla="val 3841"/>
              </a:avLst>
            </a:prstGeom>
            <a:solidFill>
              <a:schemeClr val="bg1"/>
            </a:solidFill>
            <a:ln w="28575"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457200" bIns="45720" numCol="1" spcCol="0" rtlCol="0" fromWordArt="0" anchor="t" anchorCtr="0" forceAA="0" compatLnSpc="1">
              <a:prstTxWarp prst="textNoShape">
                <a:avLst/>
              </a:prstTxWarp>
              <a:noAutofit/>
            </a:bodyPr>
            <a:lstStyle/>
            <a:p>
              <a:pPr algn="ctr">
                <a:lnSpc>
                  <a:spcPct val="90000"/>
                </a:lnSpc>
                <a:spcBef>
                  <a:spcPts val="600"/>
                </a:spcBef>
              </a:pPr>
              <a:r>
                <a:rPr lang="en-US" sz="1600" dirty="0">
                  <a:solidFill>
                    <a:srgbClr val="323C53"/>
                  </a:solidFill>
                  <a:latin typeface="Gotham-Book"/>
                  <a:cs typeface="Gotham-Book"/>
                </a:rPr>
                <a:t>Quick Help</a:t>
              </a:r>
            </a:p>
            <a:p>
              <a:pPr>
                <a:lnSpc>
                  <a:spcPct val="90000"/>
                </a:lnSpc>
                <a:spcBef>
                  <a:spcPts val="1200"/>
                </a:spcBef>
              </a:pPr>
              <a:r>
                <a:rPr lang="en-US" sz="1200" dirty="0">
                  <a:solidFill>
                    <a:srgbClr val="323C53"/>
                  </a:solidFill>
                  <a:latin typeface="Gotham-Book"/>
                  <a:cs typeface="Gotham-Book"/>
                </a:rPr>
                <a:t>Create a detailed profile describing how to recognize your ideal prospect.</a:t>
              </a:r>
            </a:p>
            <a:p>
              <a:pPr>
                <a:lnSpc>
                  <a:spcPct val="90000"/>
                </a:lnSpc>
                <a:spcBef>
                  <a:spcPts val="900"/>
                </a:spcBef>
              </a:pPr>
              <a:r>
                <a:rPr lang="en-US" sz="1200" dirty="0">
                  <a:solidFill>
                    <a:srgbClr val="323C53"/>
                  </a:solidFill>
                  <a:latin typeface="Gotham-Book"/>
                  <a:cs typeface="Gotham-Book"/>
                </a:rPr>
                <a:t>Combine with the original problem to create a problem hypothesis:</a:t>
              </a:r>
            </a:p>
            <a:p>
              <a:pPr marL="109538">
                <a:lnSpc>
                  <a:spcPct val="90000"/>
                </a:lnSpc>
                <a:spcBef>
                  <a:spcPts val="900"/>
                </a:spcBef>
              </a:pPr>
              <a:r>
                <a:rPr lang="en-US" sz="1100" dirty="0">
                  <a:solidFill>
                    <a:srgbClr val="2D92AA"/>
                  </a:solidFill>
                  <a:latin typeface="Gotham-Light"/>
                  <a:cs typeface="Gotham-Light"/>
                </a:rPr>
                <a:t>We believe that [target users] have a problem with [specific task(s)]</a:t>
              </a:r>
            </a:p>
          </p:txBody>
        </p:sp>
        <p:sp>
          <p:nvSpPr>
            <p:cNvPr id="20" name="TextBox 19"/>
            <p:cNvSpPr txBox="1"/>
            <p:nvPr/>
          </p:nvSpPr>
          <p:spPr>
            <a:xfrm>
              <a:off x="9848507" y="4568602"/>
              <a:ext cx="1257296" cy="461665"/>
            </a:xfrm>
            <a:prstGeom prst="rect">
              <a:avLst/>
            </a:prstGeom>
            <a:noFill/>
          </p:spPr>
          <p:txBody>
            <a:bodyPr wrap="square" rtlCol="0">
              <a:spAutoFit/>
            </a:bodyPr>
            <a:lstStyle/>
            <a:p>
              <a:pPr lvl="0"/>
              <a:r>
                <a:rPr lang="en-US" sz="800" dirty="0">
                  <a:solidFill>
                    <a:srgbClr val="2D92AA"/>
                  </a:solidFill>
                  <a:latin typeface="Gotham-Light"/>
                  <a:cs typeface="Gotham-Light"/>
                </a:rPr>
                <a:t>Review the complete Assessment Guide for more help with this topic.</a:t>
              </a:r>
            </a:p>
          </p:txBody>
        </p:sp>
        <p:pic>
          <p:nvPicPr>
            <p:cNvPr id="21" name="Picture 20" descr="hand-orange.png"/>
            <p:cNvPicPr>
              <a:picLocks noChangeAspect="1"/>
            </p:cNvPicPr>
            <p:nvPr/>
          </p:nvPicPr>
          <p:blipFill>
            <a:blip r:embed="rId4" cstate="print">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9520581" y="4682734"/>
              <a:ext cx="327334" cy="327334"/>
            </a:xfrm>
            <a:prstGeom prst="rect">
              <a:avLst/>
            </a:prstGeom>
          </p:spPr>
        </p:pic>
        <p:cxnSp>
          <p:nvCxnSpPr>
            <p:cNvPr id="22" name="Straight Connector 21"/>
            <p:cNvCxnSpPr/>
            <p:nvPr/>
          </p:nvCxnSpPr>
          <p:spPr>
            <a:xfrm>
              <a:off x="9519558" y="4534544"/>
              <a:ext cx="1482913" cy="0"/>
            </a:xfrm>
            <a:prstGeom prst="line">
              <a:avLst/>
            </a:prstGeom>
            <a:ln w="12700" cmpd="sng">
              <a:solidFill>
                <a:srgbClr val="C7C7C7"/>
              </a:solidFill>
              <a:tailEnd type="none"/>
            </a:ln>
          </p:spPr>
          <p:style>
            <a:lnRef idx="1">
              <a:schemeClr val="accent1"/>
            </a:lnRef>
            <a:fillRef idx="0">
              <a:schemeClr val="accent1"/>
            </a:fillRef>
            <a:effectRef idx="0">
              <a:schemeClr val="accent1"/>
            </a:effectRef>
            <a:fontRef idx="minor">
              <a:schemeClr val="tx1"/>
            </a:fontRef>
          </p:style>
        </p:cxnSp>
        <p:sp>
          <p:nvSpPr>
            <p:cNvPr id="23" name="Pentagon 22"/>
            <p:cNvSpPr/>
            <p:nvPr/>
          </p:nvSpPr>
          <p:spPr>
            <a:xfrm>
              <a:off x="11299849" y="1261293"/>
              <a:ext cx="462932" cy="3923349"/>
            </a:xfrm>
            <a:prstGeom prst="homePlate">
              <a:avLst/>
            </a:prstGeom>
            <a:solidFill>
              <a:srgbClr val="323C53"/>
            </a:solidFill>
            <a:ln w="12700" cmpd="sng">
              <a:solidFill>
                <a:srgbClr val="323C5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400" dirty="0"/>
            </a:p>
          </p:txBody>
        </p:sp>
        <p:pic>
          <p:nvPicPr>
            <p:cNvPr id="24" name="Picture 23"/>
            <p:cNvPicPr>
              <a:picLocks noChangeAspect="1"/>
            </p:cNvPicPr>
            <p:nvPr/>
          </p:nvPicPr>
          <p:blipFill>
            <a:blip r:embed="rId5"/>
            <a:stretch>
              <a:fillRect/>
            </a:stretch>
          </p:blipFill>
          <p:spPr>
            <a:xfrm rot="5400000">
              <a:off x="9431219" y="3060003"/>
              <a:ext cx="4025900" cy="381000"/>
            </a:xfrm>
            <a:prstGeom prst="rect">
              <a:avLst/>
            </a:prstGeom>
          </p:spPr>
        </p:pic>
      </p:grpSp>
      <p:grpSp>
        <p:nvGrpSpPr>
          <p:cNvPr id="25" name="Group 24"/>
          <p:cNvGrpSpPr/>
          <p:nvPr/>
        </p:nvGrpSpPr>
        <p:grpSpPr>
          <a:xfrm>
            <a:off x="-552474" y="1554050"/>
            <a:ext cx="2484754" cy="4761836"/>
            <a:chOff x="-550946" y="1250019"/>
            <a:chExt cx="2484754" cy="4761836"/>
          </a:xfrm>
        </p:grpSpPr>
        <p:sp>
          <p:nvSpPr>
            <p:cNvPr id="26" name="Rounded Rectangle 25"/>
            <p:cNvSpPr/>
            <p:nvPr/>
          </p:nvSpPr>
          <p:spPr>
            <a:xfrm>
              <a:off x="-74993" y="1250019"/>
              <a:ext cx="2008801" cy="4749966"/>
            </a:xfrm>
            <a:prstGeom prst="roundRect">
              <a:avLst>
                <a:gd name="adj" fmla="val 3841"/>
              </a:avLst>
            </a:prstGeom>
            <a:solidFill>
              <a:schemeClr val="bg1"/>
            </a:solidFill>
            <a:ln w="28575"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45720" rIns="0" bIns="45720" numCol="1" spcCol="0" rtlCol="0" fromWordArt="0" anchor="t" anchorCtr="0" forceAA="0" compatLnSpc="1">
              <a:prstTxWarp prst="textNoShape">
                <a:avLst/>
              </a:prstTxWarp>
              <a:noAutofit/>
            </a:bodyPr>
            <a:lstStyle/>
            <a:p>
              <a:pPr algn="ctr">
                <a:lnSpc>
                  <a:spcPct val="90000"/>
                </a:lnSpc>
                <a:spcBef>
                  <a:spcPts val="600"/>
                </a:spcBef>
              </a:pPr>
              <a:r>
                <a:rPr lang="en-US" sz="2000" dirty="0">
                  <a:solidFill>
                    <a:srgbClr val="2D92AA"/>
                  </a:solidFill>
                  <a:latin typeface="Gotham-Book"/>
                  <a:cs typeface="Gotham-Book"/>
                </a:rPr>
                <a:t>Examples</a:t>
              </a:r>
            </a:p>
            <a:p>
              <a:pPr>
                <a:lnSpc>
                  <a:spcPct val="90000"/>
                </a:lnSpc>
                <a:spcBef>
                  <a:spcPts val="1200"/>
                </a:spcBef>
              </a:pPr>
              <a:r>
                <a:rPr lang="en-US" sz="1200" dirty="0">
                  <a:solidFill>
                    <a:srgbClr val="2D92AA"/>
                  </a:solidFill>
                  <a:latin typeface="Gotham-Book"/>
                  <a:cs typeface="Gotham-Book"/>
                </a:rPr>
                <a:t>We are targeting B2B Sales people who themselves sell to Marketing departments.</a:t>
              </a:r>
            </a:p>
            <a:p>
              <a:pPr>
                <a:lnSpc>
                  <a:spcPct val="90000"/>
                </a:lnSpc>
                <a:spcBef>
                  <a:spcPts val="1200"/>
                </a:spcBef>
              </a:pPr>
              <a:r>
                <a:rPr lang="en-US" sz="1200" dirty="0">
                  <a:solidFill>
                    <a:srgbClr val="2D92AA"/>
                  </a:solidFill>
                  <a:latin typeface="Gotham-Book"/>
                  <a:cs typeface="Gotham-Book"/>
                </a:rPr>
                <a:t>Specifically:</a:t>
              </a:r>
            </a:p>
            <a:p>
              <a:pPr marL="341313" indent="-169863">
                <a:lnSpc>
                  <a:spcPct val="90000"/>
                </a:lnSpc>
                <a:spcBef>
                  <a:spcPts val="1200"/>
                </a:spcBef>
                <a:buFont typeface="Arial"/>
                <a:buChar char="•"/>
              </a:pPr>
              <a:r>
                <a:rPr lang="en-US" sz="1200" dirty="0">
                  <a:solidFill>
                    <a:srgbClr val="2D92AA"/>
                  </a:solidFill>
                  <a:latin typeface="Gotham-Book"/>
                  <a:cs typeface="Gotham-Book"/>
                </a:rPr>
                <a:t>A less experienced sales person</a:t>
              </a:r>
            </a:p>
            <a:p>
              <a:pPr marL="341313" indent="-169863">
                <a:lnSpc>
                  <a:spcPct val="90000"/>
                </a:lnSpc>
                <a:spcBef>
                  <a:spcPts val="1200"/>
                </a:spcBef>
                <a:buFont typeface="Arial"/>
                <a:buChar char="•"/>
              </a:pPr>
              <a:r>
                <a:rPr lang="en-US" sz="1200" dirty="0">
                  <a:solidFill>
                    <a:srgbClr val="2D92AA"/>
                  </a:solidFill>
                  <a:latin typeface="Gotham-Book"/>
                  <a:cs typeface="Gotham-Book"/>
                </a:rPr>
                <a:t>Carrying a high quota</a:t>
              </a:r>
            </a:p>
            <a:p>
              <a:pPr marL="341313" indent="-169863">
                <a:lnSpc>
                  <a:spcPct val="90000"/>
                </a:lnSpc>
                <a:spcBef>
                  <a:spcPts val="1200"/>
                </a:spcBef>
                <a:buFont typeface="Arial"/>
                <a:buChar char="•"/>
              </a:pPr>
              <a:r>
                <a:rPr lang="en-US" sz="1200" dirty="0">
                  <a:solidFill>
                    <a:srgbClr val="2D92AA"/>
                  </a:solidFill>
                  <a:latin typeface="Gotham-Book"/>
                  <a:cs typeface="Gotham-Book"/>
                </a:rPr>
                <a:t>And who calls or meets with a high volume of prospects each week</a:t>
              </a:r>
            </a:p>
          </p:txBody>
        </p:sp>
        <p:sp>
          <p:nvSpPr>
            <p:cNvPr id="27" name="Pentagon 26"/>
            <p:cNvSpPr/>
            <p:nvPr/>
          </p:nvSpPr>
          <p:spPr>
            <a:xfrm flipH="1">
              <a:off x="-550946" y="1250019"/>
              <a:ext cx="538748" cy="4761836"/>
            </a:xfrm>
            <a:prstGeom prst="homePlate">
              <a:avLst/>
            </a:prstGeom>
            <a:solidFill>
              <a:srgbClr val="2D92AA"/>
            </a:solidFill>
            <a:ln w="12700" cmpd="sng">
              <a:solidFill>
                <a:srgbClr val="2D92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400" dirty="0"/>
            </a:p>
          </p:txBody>
        </p:sp>
        <p:pic>
          <p:nvPicPr>
            <p:cNvPr id="28" name="Picture 27"/>
            <p:cNvPicPr>
              <a:picLocks noChangeAspect="1"/>
            </p:cNvPicPr>
            <p:nvPr/>
          </p:nvPicPr>
          <p:blipFill>
            <a:blip r:embed="rId6"/>
            <a:stretch>
              <a:fillRect/>
            </a:stretch>
          </p:blipFill>
          <p:spPr>
            <a:xfrm>
              <a:off x="-386722" y="1312855"/>
              <a:ext cx="381000" cy="4699000"/>
            </a:xfrm>
            <a:prstGeom prst="rect">
              <a:avLst/>
            </a:prstGeom>
          </p:spPr>
        </p:pic>
      </p:grpSp>
      <p:sp>
        <p:nvSpPr>
          <p:cNvPr id="3" name="Title 2"/>
          <p:cNvSpPr>
            <a:spLocks noGrp="1"/>
          </p:cNvSpPr>
          <p:nvPr>
            <p:ph type="title"/>
          </p:nvPr>
        </p:nvSpPr>
        <p:spPr/>
        <p:txBody>
          <a:bodyPr>
            <a:normAutofit fontScale="90000"/>
          </a:bodyPr>
          <a:lstStyle/>
          <a:p>
            <a:r>
              <a:rPr lang="en-US" dirty="0"/>
              <a:t>2 - Target Market</a:t>
            </a:r>
          </a:p>
        </p:txBody>
      </p:sp>
      <p:sp>
        <p:nvSpPr>
          <p:cNvPr id="4" name="Text Placeholder 3"/>
          <p:cNvSpPr>
            <a:spLocks noGrp="1"/>
          </p:cNvSpPr>
          <p:nvPr>
            <p:ph type="body" sz="quarter" idx="10"/>
          </p:nvPr>
        </p:nvSpPr>
        <p:spPr/>
        <p:txBody>
          <a:bodyPr/>
          <a:lstStyle/>
          <a:p>
            <a:r>
              <a:rPr lang="en-US" dirty="0"/>
              <a:t>For whom do we solve that problem?</a:t>
            </a:r>
          </a:p>
        </p:txBody>
      </p:sp>
      <p:pic>
        <p:nvPicPr>
          <p:cNvPr id="7" name="Picture 6" descr="Target_orange.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1167144" y="106020"/>
            <a:ext cx="981768" cy="981768"/>
          </a:xfrm>
          <a:prstGeom prst="rect">
            <a:avLst/>
          </a:prstGeom>
        </p:spPr>
      </p:pic>
      <p:pic>
        <p:nvPicPr>
          <p:cNvPr id="36" name="Picture 35" descr="Target_orange.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424743" y="1444548"/>
            <a:ext cx="644448" cy="644448"/>
          </a:xfrm>
          <a:prstGeom prst="rect">
            <a:avLst/>
          </a:prstGeom>
        </p:spPr>
      </p:pic>
      <p:pic>
        <p:nvPicPr>
          <p:cNvPr id="37" name="Picture 36" descr="Puzzle_orange.png"/>
          <p:cNvPicPr>
            <a:picLocks noChangeAspect="1"/>
          </p:cNvPicPr>
          <p:nvPr/>
        </p:nvPicPr>
        <p:blipFill>
          <a:blip r:embed="rId8" cstate="print">
            <a:duotone>
              <a:schemeClr val="accent5">
                <a:shade val="45000"/>
                <a:satMod val="135000"/>
              </a:schemeClr>
              <a:prstClr val="white"/>
            </a:duotone>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a:ext>
            </a:extLst>
          </a:blip>
          <a:stretch>
            <a:fillRect/>
          </a:stretch>
        </p:blipFill>
        <p:spPr>
          <a:xfrm>
            <a:off x="5840613" y="1538475"/>
            <a:ext cx="510773" cy="510773"/>
          </a:xfrm>
          <a:prstGeom prst="rect">
            <a:avLst/>
          </a:prstGeom>
          <a:ln>
            <a:noFill/>
          </a:ln>
        </p:spPr>
      </p:pic>
      <p:sp>
        <p:nvSpPr>
          <p:cNvPr id="11" name="Text Placeholder 7">
            <a:extLst>
              <a:ext uri="{FF2B5EF4-FFF2-40B4-BE49-F238E27FC236}">
                <a16:creationId xmlns:a16="http://schemas.microsoft.com/office/drawing/2014/main" id="{2EF3B64A-F013-A611-5AA3-5C00EDCE5F4F}"/>
              </a:ext>
            </a:extLst>
          </p:cNvPr>
          <p:cNvSpPr>
            <a:spLocks noGrp="1"/>
          </p:cNvSpPr>
          <p:nvPr>
            <p:ph type="body" sz="quarter" idx="13"/>
          </p:nvPr>
        </p:nvSpPr>
        <p:spPr>
          <a:xfrm>
            <a:off x="267707" y="1230537"/>
            <a:ext cx="3212689" cy="5411787"/>
          </a:xfrm>
        </p:spPr>
        <p:txBody>
          <a:bodyPr/>
          <a:lstStyle/>
          <a:p>
            <a:endParaRPr lang="en-US" dirty="0"/>
          </a:p>
        </p:txBody>
      </p:sp>
      <p:sp>
        <p:nvSpPr>
          <p:cNvPr id="13" name="Pentagon 12">
            <a:extLst>
              <a:ext uri="{FF2B5EF4-FFF2-40B4-BE49-F238E27FC236}">
                <a16:creationId xmlns:a16="http://schemas.microsoft.com/office/drawing/2014/main" id="{C858B5D7-DD7C-9857-F159-25CB802FE2A1}"/>
              </a:ext>
            </a:extLst>
          </p:cNvPr>
          <p:cNvSpPr/>
          <p:nvPr/>
        </p:nvSpPr>
        <p:spPr>
          <a:xfrm flipH="1">
            <a:off x="3306726" y="3632274"/>
            <a:ext cx="584023" cy="652860"/>
          </a:xfrm>
          <a:prstGeom prst="homePlate">
            <a:avLst/>
          </a:prstGeom>
          <a:solidFill>
            <a:srgbClr val="ACD3DA"/>
          </a:solidFill>
          <a:ln>
            <a:solidFill>
              <a:srgbClr val="ACD3DA"/>
            </a:solid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400" dirty="0"/>
          </a:p>
        </p:txBody>
      </p:sp>
      <p:pic>
        <p:nvPicPr>
          <p:cNvPr id="5" name="Picture 4" descr="Puzzle_orange.png">
            <a:extLst>
              <a:ext uri="{FF2B5EF4-FFF2-40B4-BE49-F238E27FC236}">
                <a16:creationId xmlns:a16="http://schemas.microsoft.com/office/drawing/2014/main" id="{5DABD52D-0600-A54C-89CD-B0AFD469B4FC}"/>
              </a:ext>
            </a:extLst>
          </p:cNvPr>
          <p:cNvPicPr>
            <a:picLocks noChangeAspect="1"/>
          </p:cNvPicPr>
          <p:nvPr/>
        </p:nvPicPr>
        <p:blipFill>
          <a:blip r:embed="rId3" cstate="print">
            <a:duotone>
              <a:prstClr val="black"/>
              <a:srgbClr val="2D92AA">
                <a:tint val="45000"/>
                <a:satMod val="400000"/>
              </a:srgbClr>
            </a:duotone>
            <a:extLst>
              <a:ext uri="{28A0092B-C50C-407E-A947-70E740481C1C}">
                <a14:useLocalDpi xmlns:a14="http://schemas.microsoft.com/office/drawing/2010/main"/>
              </a:ext>
            </a:extLst>
          </a:blip>
          <a:stretch>
            <a:fillRect/>
          </a:stretch>
        </p:blipFill>
        <p:spPr>
          <a:xfrm>
            <a:off x="5840613" y="1533385"/>
            <a:ext cx="510773" cy="510773"/>
          </a:xfrm>
          <a:prstGeom prst="rect">
            <a:avLst/>
          </a:prstGeom>
        </p:spPr>
      </p:pic>
      <p:sp>
        <p:nvSpPr>
          <p:cNvPr id="6" name="Text Placeholder 10">
            <a:extLst>
              <a:ext uri="{FF2B5EF4-FFF2-40B4-BE49-F238E27FC236}">
                <a16:creationId xmlns:a16="http://schemas.microsoft.com/office/drawing/2014/main" id="{ADF431D5-BEED-E501-1AF3-0E00A3A6ACA3}"/>
              </a:ext>
            </a:extLst>
          </p:cNvPr>
          <p:cNvSpPr>
            <a:spLocks noGrp="1"/>
          </p:cNvSpPr>
          <p:nvPr>
            <p:ph type="body" sz="quarter" idx="14"/>
          </p:nvPr>
        </p:nvSpPr>
        <p:spPr>
          <a:xfrm>
            <a:off x="3761829" y="1224889"/>
            <a:ext cx="8092016" cy="5431432"/>
          </a:xfrm>
        </p:spPr>
        <p:txBody>
          <a:bodyPr/>
          <a:lstStyle/>
          <a:p>
            <a:endParaRPr lang="en-US" dirty="0"/>
          </a:p>
        </p:txBody>
      </p:sp>
    </p:spTree>
    <p:extLst>
      <p:ext uri="{BB962C8B-B14F-4D97-AF65-F5344CB8AC3E}">
        <p14:creationId xmlns:p14="http://schemas.microsoft.com/office/powerpoint/2010/main" val="7155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8"/>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25"/>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uzzle_orange.png">
            <a:extLst>
              <a:ext uri="{FF2B5EF4-FFF2-40B4-BE49-F238E27FC236}">
                <a16:creationId xmlns:a16="http://schemas.microsoft.com/office/drawing/2014/main" id="{E8D48BA0-AF93-BB73-F138-24DAC50FAEB2}"/>
              </a:ext>
            </a:extLst>
          </p:cNvPr>
          <p:cNvPicPr>
            <a:picLocks noChangeAspect="1"/>
          </p:cNvPicPr>
          <p:nvPr/>
        </p:nvPicPr>
        <p:blipFill>
          <a:blip r:embed="rId3" cstate="print">
            <a:duotone>
              <a:prstClr val="black"/>
              <a:srgbClr val="2D92AA">
                <a:tint val="45000"/>
                <a:satMod val="400000"/>
              </a:srgbClr>
            </a:duotone>
            <a:extLst>
              <a:ext uri="{28A0092B-C50C-407E-A947-70E740481C1C}">
                <a14:useLocalDpi xmlns:a14="http://schemas.microsoft.com/office/drawing/2010/main"/>
              </a:ext>
            </a:extLst>
          </a:blip>
          <a:stretch>
            <a:fillRect/>
          </a:stretch>
        </p:blipFill>
        <p:spPr>
          <a:xfrm>
            <a:off x="5840613" y="1533385"/>
            <a:ext cx="510773" cy="510773"/>
          </a:xfrm>
          <a:prstGeom prst="rect">
            <a:avLst/>
          </a:prstGeom>
        </p:spPr>
      </p:pic>
      <p:grpSp>
        <p:nvGrpSpPr>
          <p:cNvPr id="5" name="Group 4">
            <a:extLst>
              <a:ext uri="{FF2B5EF4-FFF2-40B4-BE49-F238E27FC236}">
                <a16:creationId xmlns:a16="http://schemas.microsoft.com/office/drawing/2014/main" id="{FCE5D8E5-CF33-6D92-F784-4D771D78DCD4}"/>
              </a:ext>
            </a:extLst>
          </p:cNvPr>
          <p:cNvGrpSpPr/>
          <p:nvPr/>
        </p:nvGrpSpPr>
        <p:grpSpPr>
          <a:xfrm>
            <a:off x="9114382" y="2048049"/>
            <a:ext cx="260428" cy="260428"/>
            <a:chOff x="958427" y="1878599"/>
            <a:chExt cx="502509" cy="502509"/>
          </a:xfrm>
        </p:grpSpPr>
        <p:sp>
          <p:nvSpPr>
            <p:cNvPr id="9" name="Oval 8">
              <a:extLst>
                <a:ext uri="{FF2B5EF4-FFF2-40B4-BE49-F238E27FC236}">
                  <a16:creationId xmlns:a16="http://schemas.microsoft.com/office/drawing/2014/main" id="{22C188A4-72B6-2ADC-35FF-789B77C5247E}"/>
                </a:ext>
              </a:extLst>
            </p:cNvPr>
            <p:cNvSpPr/>
            <p:nvPr/>
          </p:nvSpPr>
          <p:spPr>
            <a:xfrm>
              <a:off x="958427" y="1878599"/>
              <a:ext cx="502509" cy="502509"/>
            </a:xfrm>
            <a:prstGeom prst="ellipse">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sp>
          <p:nvSpPr>
            <p:cNvPr id="13" name="Oval 12">
              <a:extLst>
                <a:ext uri="{FF2B5EF4-FFF2-40B4-BE49-F238E27FC236}">
                  <a16:creationId xmlns:a16="http://schemas.microsoft.com/office/drawing/2014/main" id="{0CBD8673-C21D-F1D4-E258-915BAAC2A180}"/>
                </a:ext>
              </a:extLst>
            </p:cNvPr>
            <p:cNvSpPr/>
            <p:nvPr/>
          </p:nvSpPr>
          <p:spPr>
            <a:xfrm>
              <a:off x="1043183" y="1963357"/>
              <a:ext cx="343220" cy="3432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grpSp>
      <p:pic>
        <p:nvPicPr>
          <p:cNvPr id="6" name="Picture 5" descr="Target_orange.png">
            <a:extLst>
              <a:ext uri="{FF2B5EF4-FFF2-40B4-BE49-F238E27FC236}">
                <a16:creationId xmlns:a16="http://schemas.microsoft.com/office/drawing/2014/main" id="{DFF08A83-9230-89BF-9001-D38750B29AFC}"/>
              </a:ext>
            </a:extLst>
          </p:cNvPr>
          <p:cNvPicPr>
            <a:picLocks noChangeAspect="1"/>
          </p:cNvPicPr>
          <p:nvPr/>
        </p:nvPicPr>
        <p:blipFill>
          <a:blip r:embed="rId4" cstate="print">
            <a:duotone>
              <a:prstClr val="black"/>
              <a:srgbClr val="ACD3DA">
                <a:tint val="45000"/>
                <a:satMod val="400000"/>
              </a:srgbClr>
            </a:duotone>
            <a:extLst>
              <a:ext uri="{28A0092B-C50C-407E-A947-70E740481C1C}">
                <a14:useLocalDpi xmlns:a14="http://schemas.microsoft.com/office/drawing/2010/main"/>
              </a:ext>
            </a:extLst>
          </a:blip>
          <a:stretch>
            <a:fillRect/>
          </a:stretch>
        </p:blipFill>
        <p:spPr>
          <a:xfrm>
            <a:off x="7424743" y="1444548"/>
            <a:ext cx="644448" cy="644448"/>
          </a:xfrm>
          <a:prstGeom prst="rect">
            <a:avLst/>
          </a:prstGeom>
        </p:spPr>
      </p:pic>
      <p:grpSp>
        <p:nvGrpSpPr>
          <p:cNvPr id="18" name="Group 17"/>
          <p:cNvGrpSpPr/>
          <p:nvPr/>
        </p:nvGrpSpPr>
        <p:grpSpPr>
          <a:xfrm>
            <a:off x="10363202" y="2123012"/>
            <a:ext cx="2300948" cy="4025900"/>
            <a:chOff x="9461833" y="1237553"/>
            <a:chExt cx="2300948" cy="4025900"/>
          </a:xfrm>
        </p:grpSpPr>
        <p:sp>
          <p:nvSpPr>
            <p:cNvPr id="19" name="Rounded Rectangle 18"/>
            <p:cNvSpPr/>
            <p:nvPr/>
          </p:nvSpPr>
          <p:spPr>
            <a:xfrm>
              <a:off x="9461833" y="1260643"/>
              <a:ext cx="1872651" cy="3923349"/>
            </a:xfrm>
            <a:prstGeom prst="roundRect">
              <a:avLst>
                <a:gd name="adj" fmla="val 3841"/>
              </a:avLst>
            </a:prstGeom>
            <a:solidFill>
              <a:schemeClr val="bg1"/>
            </a:solidFill>
            <a:ln w="28575"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457200" bIns="45720" numCol="1" spcCol="0" rtlCol="0" fromWordArt="0" anchor="t" anchorCtr="0" forceAA="0" compatLnSpc="1">
              <a:prstTxWarp prst="textNoShape">
                <a:avLst/>
              </a:prstTxWarp>
              <a:noAutofit/>
            </a:bodyPr>
            <a:lstStyle/>
            <a:p>
              <a:pPr algn="ctr">
                <a:lnSpc>
                  <a:spcPct val="90000"/>
                </a:lnSpc>
                <a:spcBef>
                  <a:spcPts val="600"/>
                </a:spcBef>
              </a:pPr>
              <a:r>
                <a:rPr lang="en-US" sz="1600" dirty="0">
                  <a:solidFill>
                    <a:srgbClr val="323C53"/>
                  </a:solidFill>
                  <a:latin typeface="Gotham-Book"/>
                  <a:cs typeface="Gotham-Book"/>
                </a:rPr>
                <a:t>Quick Help</a:t>
              </a:r>
            </a:p>
            <a:p>
              <a:pPr>
                <a:lnSpc>
                  <a:spcPct val="90000"/>
                </a:lnSpc>
                <a:spcBef>
                  <a:spcPts val="1200"/>
                </a:spcBef>
              </a:pPr>
              <a:r>
                <a:rPr lang="en-US" sz="1200" dirty="0">
                  <a:solidFill>
                    <a:srgbClr val="323C53"/>
                  </a:solidFill>
                  <a:latin typeface="Gotham-Book"/>
                  <a:cs typeface="Gotham-Book"/>
                </a:rPr>
                <a:t>How many companies fit your profile outlined in your target market?</a:t>
              </a:r>
            </a:p>
            <a:p>
              <a:pPr>
                <a:lnSpc>
                  <a:spcPct val="90000"/>
                </a:lnSpc>
                <a:spcBef>
                  <a:spcPts val="1200"/>
                </a:spcBef>
              </a:pPr>
              <a:r>
                <a:rPr lang="en-US" sz="1200" dirty="0">
                  <a:solidFill>
                    <a:srgbClr val="323C53"/>
                  </a:solidFill>
                  <a:latin typeface="Gotham-Book"/>
                  <a:cs typeface="Gotham-Book"/>
                </a:rPr>
                <a:t>Is this market growing, stable, or shrinking?</a:t>
              </a:r>
            </a:p>
            <a:p>
              <a:pPr>
                <a:lnSpc>
                  <a:spcPct val="90000"/>
                </a:lnSpc>
                <a:spcBef>
                  <a:spcPts val="1200"/>
                </a:spcBef>
              </a:pPr>
              <a:r>
                <a:rPr lang="en-US" sz="1200" dirty="0">
                  <a:solidFill>
                    <a:srgbClr val="323C53"/>
                  </a:solidFill>
                  <a:latin typeface="Gotham-Book"/>
                  <a:cs typeface="Gotham-Book"/>
                </a:rPr>
                <a:t>Apply filters to a large data set </a:t>
              </a:r>
              <a:r>
                <a:rPr lang="en-US" sz="1200" dirty="0">
                  <a:solidFill>
                    <a:srgbClr val="323C53"/>
                  </a:solidFill>
                  <a:latin typeface="Gotham-Bold"/>
                  <a:cs typeface="Gotham-Bold"/>
                </a:rPr>
                <a:t>OR </a:t>
              </a:r>
              <a:r>
                <a:rPr lang="en-US" sz="1200" dirty="0">
                  <a:solidFill>
                    <a:srgbClr val="323C53"/>
                  </a:solidFill>
                  <a:latin typeface="Gotham-Book"/>
                  <a:cs typeface="Gotham-Book"/>
                </a:rPr>
                <a:t>roll up smaller data points to arrive at an estimate.</a:t>
              </a:r>
            </a:p>
          </p:txBody>
        </p:sp>
        <p:sp>
          <p:nvSpPr>
            <p:cNvPr id="20" name="TextBox 19"/>
            <p:cNvSpPr txBox="1"/>
            <p:nvPr/>
          </p:nvSpPr>
          <p:spPr>
            <a:xfrm>
              <a:off x="9848507" y="4568602"/>
              <a:ext cx="1257296" cy="461665"/>
            </a:xfrm>
            <a:prstGeom prst="rect">
              <a:avLst/>
            </a:prstGeom>
            <a:noFill/>
          </p:spPr>
          <p:txBody>
            <a:bodyPr wrap="square" rtlCol="0">
              <a:spAutoFit/>
            </a:bodyPr>
            <a:lstStyle/>
            <a:p>
              <a:pPr lvl="0"/>
              <a:r>
                <a:rPr lang="en-US" sz="800" dirty="0">
                  <a:solidFill>
                    <a:srgbClr val="2D92AA"/>
                  </a:solidFill>
                  <a:latin typeface="Gotham-Light"/>
                  <a:cs typeface="Gotham-Light"/>
                </a:rPr>
                <a:t>Review the complete Assessment Guide for more help with this topic.</a:t>
              </a:r>
            </a:p>
          </p:txBody>
        </p:sp>
        <p:pic>
          <p:nvPicPr>
            <p:cNvPr id="21" name="Picture 20" descr="hand-orange.png"/>
            <p:cNvPicPr>
              <a:picLocks noChangeAspect="1"/>
            </p:cNvPicPr>
            <p:nvPr/>
          </p:nvPicPr>
          <p:blipFill>
            <a:blip r:embed="rId5" cstate="print">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9520581" y="4682734"/>
              <a:ext cx="327334" cy="327334"/>
            </a:xfrm>
            <a:prstGeom prst="rect">
              <a:avLst/>
            </a:prstGeom>
          </p:spPr>
        </p:pic>
        <p:cxnSp>
          <p:nvCxnSpPr>
            <p:cNvPr id="22" name="Straight Connector 21"/>
            <p:cNvCxnSpPr/>
            <p:nvPr/>
          </p:nvCxnSpPr>
          <p:spPr>
            <a:xfrm>
              <a:off x="9519558" y="4534544"/>
              <a:ext cx="1482913" cy="0"/>
            </a:xfrm>
            <a:prstGeom prst="line">
              <a:avLst/>
            </a:prstGeom>
            <a:ln w="12700" cmpd="sng">
              <a:solidFill>
                <a:srgbClr val="C7C7C7"/>
              </a:solidFill>
              <a:tailEnd type="none"/>
            </a:ln>
          </p:spPr>
          <p:style>
            <a:lnRef idx="1">
              <a:schemeClr val="accent1"/>
            </a:lnRef>
            <a:fillRef idx="0">
              <a:schemeClr val="accent1"/>
            </a:fillRef>
            <a:effectRef idx="0">
              <a:schemeClr val="accent1"/>
            </a:effectRef>
            <a:fontRef idx="minor">
              <a:schemeClr val="tx1"/>
            </a:fontRef>
          </p:style>
        </p:cxnSp>
        <p:sp>
          <p:nvSpPr>
            <p:cNvPr id="23" name="Pentagon 22"/>
            <p:cNvSpPr/>
            <p:nvPr/>
          </p:nvSpPr>
          <p:spPr>
            <a:xfrm>
              <a:off x="11299849" y="1261293"/>
              <a:ext cx="462932" cy="3923349"/>
            </a:xfrm>
            <a:prstGeom prst="homePlate">
              <a:avLst/>
            </a:prstGeom>
            <a:solidFill>
              <a:srgbClr val="323C53"/>
            </a:solidFill>
            <a:ln w="12700" cmpd="sng">
              <a:solidFill>
                <a:srgbClr val="323C5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400" dirty="0"/>
            </a:p>
          </p:txBody>
        </p:sp>
        <p:pic>
          <p:nvPicPr>
            <p:cNvPr id="24" name="Picture 23"/>
            <p:cNvPicPr>
              <a:picLocks noChangeAspect="1"/>
            </p:cNvPicPr>
            <p:nvPr/>
          </p:nvPicPr>
          <p:blipFill>
            <a:blip r:embed="rId6"/>
            <a:stretch>
              <a:fillRect/>
            </a:stretch>
          </p:blipFill>
          <p:spPr>
            <a:xfrm rot="5400000">
              <a:off x="9431219" y="3060003"/>
              <a:ext cx="4025900" cy="381000"/>
            </a:xfrm>
            <a:prstGeom prst="rect">
              <a:avLst/>
            </a:prstGeom>
          </p:spPr>
        </p:pic>
      </p:grpSp>
      <p:grpSp>
        <p:nvGrpSpPr>
          <p:cNvPr id="25" name="Group 24"/>
          <p:cNvGrpSpPr/>
          <p:nvPr/>
        </p:nvGrpSpPr>
        <p:grpSpPr>
          <a:xfrm>
            <a:off x="-552471" y="1554050"/>
            <a:ext cx="2484754" cy="4761836"/>
            <a:chOff x="-550946" y="1250019"/>
            <a:chExt cx="2484754" cy="4761836"/>
          </a:xfrm>
        </p:grpSpPr>
        <p:sp>
          <p:nvSpPr>
            <p:cNvPr id="26" name="Rounded Rectangle 25"/>
            <p:cNvSpPr/>
            <p:nvPr/>
          </p:nvSpPr>
          <p:spPr>
            <a:xfrm>
              <a:off x="-74993" y="1250019"/>
              <a:ext cx="2008801" cy="4749966"/>
            </a:xfrm>
            <a:prstGeom prst="roundRect">
              <a:avLst>
                <a:gd name="adj" fmla="val 3841"/>
              </a:avLst>
            </a:prstGeom>
            <a:solidFill>
              <a:schemeClr val="bg1"/>
            </a:solidFill>
            <a:ln w="28575"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45720" rIns="0" bIns="45720" numCol="1" spcCol="0" rtlCol="0" fromWordArt="0" anchor="t" anchorCtr="0" forceAA="0" compatLnSpc="1">
              <a:prstTxWarp prst="textNoShape">
                <a:avLst/>
              </a:prstTxWarp>
              <a:noAutofit/>
            </a:bodyPr>
            <a:lstStyle/>
            <a:p>
              <a:pPr algn="ctr">
                <a:lnSpc>
                  <a:spcPct val="90000"/>
                </a:lnSpc>
                <a:spcBef>
                  <a:spcPts val="600"/>
                </a:spcBef>
              </a:pPr>
              <a:r>
                <a:rPr lang="en-US" sz="2000" dirty="0">
                  <a:solidFill>
                    <a:srgbClr val="2D92AA"/>
                  </a:solidFill>
                  <a:latin typeface="Gotham-Book"/>
                  <a:cs typeface="Gotham-Book"/>
                </a:rPr>
                <a:t>Examples</a:t>
              </a:r>
            </a:p>
            <a:p>
              <a:pPr marL="109538">
                <a:lnSpc>
                  <a:spcPct val="90000"/>
                </a:lnSpc>
                <a:spcBef>
                  <a:spcPts val="1200"/>
                </a:spcBef>
              </a:pPr>
              <a:r>
                <a:rPr lang="en-US" sz="1200" dirty="0">
                  <a:solidFill>
                    <a:srgbClr val="2D92AA"/>
                  </a:solidFill>
                  <a:latin typeface="Gotham-Book"/>
                  <a:cs typeface="Gotham-Book"/>
                </a:rPr>
                <a:t>$8B in hair and nail product retail sales annually in North America alone</a:t>
              </a:r>
            </a:p>
            <a:p>
              <a:pPr marL="280988" indent="-109538">
                <a:lnSpc>
                  <a:spcPct val="90000"/>
                </a:lnSpc>
                <a:spcBef>
                  <a:spcPts val="1200"/>
                </a:spcBef>
                <a:buFont typeface="Arial"/>
                <a:buChar char="•"/>
              </a:pPr>
              <a:r>
                <a:rPr lang="en-US" sz="1050" dirty="0">
                  <a:solidFill>
                    <a:srgbClr val="2D92AA"/>
                  </a:solidFill>
                  <a:latin typeface="Gotham-Book"/>
                  <a:cs typeface="Gotham-Book"/>
                </a:rPr>
                <a:t>The beauty industry claims roughly 86,000 salons in the US</a:t>
              </a:r>
            </a:p>
            <a:p>
              <a:pPr marL="280988" indent="-109538">
                <a:lnSpc>
                  <a:spcPct val="90000"/>
                </a:lnSpc>
                <a:spcBef>
                  <a:spcPts val="1200"/>
                </a:spcBef>
                <a:buFont typeface="Arial"/>
                <a:buChar char="•"/>
              </a:pPr>
              <a:r>
                <a:rPr lang="en-US" sz="1050" dirty="0">
                  <a:solidFill>
                    <a:srgbClr val="2D92AA"/>
                  </a:solidFill>
                  <a:latin typeface="Gotham-Book"/>
                  <a:cs typeface="Gotham-Book"/>
                </a:rPr>
                <a:t>The average salon schedules 7,000 appointments annually </a:t>
              </a:r>
            </a:p>
            <a:p>
              <a:pPr marL="109538">
                <a:lnSpc>
                  <a:spcPct val="90000"/>
                </a:lnSpc>
                <a:spcBef>
                  <a:spcPts val="1200"/>
                </a:spcBef>
              </a:pPr>
              <a:r>
                <a:rPr lang="en-US" sz="1200" dirty="0">
                  <a:solidFill>
                    <a:srgbClr val="2D92AA"/>
                  </a:solidFill>
                  <a:latin typeface="Gotham-Book"/>
                  <a:cs typeface="Gotham-Book"/>
                </a:rPr>
                <a:t>If 80K salons make 7,000 annual appointments, there are over 50 million potential touch points just around that one scheduling activity </a:t>
              </a:r>
            </a:p>
          </p:txBody>
        </p:sp>
        <p:sp>
          <p:nvSpPr>
            <p:cNvPr id="27" name="Pentagon 26"/>
            <p:cNvSpPr/>
            <p:nvPr/>
          </p:nvSpPr>
          <p:spPr>
            <a:xfrm flipH="1">
              <a:off x="-550946" y="1250019"/>
              <a:ext cx="538748" cy="4761836"/>
            </a:xfrm>
            <a:prstGeom prst="homePlate">
              <a:avLst/>
            </a:prstGeom>
            <a:solidFill>
              <a:srgbClr val="2D92AA"/>
            </a:solidFill>
            <a:ln w="12700" cmpd="sng">
              <a:solidFill>
                <a:srgbClr val="2D92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400" dirty="0"/>
            </a:p>
          </p:txBody>
        </p:sp>
        <p:pic>
          <p:nvPicPr>
            <p:cNvPr id="28" name="Picture 27"/>
            <p:cNvPicPr>
              <a:picLocks noChangeAspect="1"/>
            </p:cNvPicPr>
            <p:nvPr/>
          </p:nvPicPr>
          <p:blipFill>
            <a:blip r:embed="rId7"/>
            <a:stretch>
              <a:fillRect/>
            </a:stretch>
          </p:blipFill>
          <p:spPr>
            <a:xfrm>
              <a:off x="-386722" y="1312855"/>
              <a:ext cx="381000" cy="4699000"/>
            </a:xfrm>
            <a:prstGeom prst="rect">
              <a:avLst/>
            </a:prstGeom>
          </p:spPr>
        </p:pic>
      </p:grpSp>
      <p:sp>
        <p:nvSpPr>
          <p:cNvPr id="3" name="Title 2"/>
          <p:cNvSpPr>
            <a:spLocks noGrp="1"/>
          </p:cNvSpPr>
          <p:nvPr>
            <p:ph type="title"/>
          </p:nvPr>
        </p:nvSpPr>
        <p:spPr/>
        <p:txBody>
          <a:bodyPr>
            <a:normAutofit fontScale="90000"/>
          </a:bodyPr>
          <a:lstStyle/>
          <a:p>
            <a:r>
              <a:rPr lang="en-US" dirty="0"/>
              <a:t>3 - Market Size</a:t>
            </a:r>
          </a:p>
        </p:txBody>
      </p:sp>
      <p:sp>
        <p:nvSpPr>
          <p:cNvPr id="4" name="Text Placeholder 3"/>
          <p:cNvSpPr>
            <a:spLocks noGrp="1"/>
          </p:cNvSpPr>
          <p:nvPr>
            <p:ph type="body" sz="quarter" idx="10"/>
          </p:nvPr>
        </p:nvSpPr>
        <p:spPr/>
        <p:txBody>
          <a:bodyPr/>
          <a:lstStyle/>
          <a:p>
            <a:r>
              <a:rPr lang="en-US" dirty="0"/>
              <a:t>How big is the opportunity?</a:t>
            </a:r>
          </a:p>
        </p:txBody>
      </p:sp>
      <p:pic>
        <p:nvPicPr>
          <p:cNvPr id="7" name="Picture 6" descr="Charts_orange.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1236025" y="278436"/>
            <a:ext cx="737616" cy="737616"/>
          </a:xfrm>
          <a:prstGeom prst="rect">
            <a:avLst/>
          </a:prstGeom>
        </p:spPr>
      </p:pic>
      <p:pic>
        <p:nvPicPr>
          <p:cNvPr id="41" name="Picture 40" descr="Charts_orange.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018523" y="1536836"/>
            <a:ext cx="444364" cy="444364"/>
          </a:xfrm>
          <a:prstGeom prst="rect">
            <a:avLst/>
          </a:prstGeom>
        </p:spPr>
      </p:pic>
      <p:sp>
        <p:nvSpPr>
          <p:cNvPr id="10" name="Text Placeholder 7">
            <a:extLst>
              <a:ext uri="{FF2B5EF4-FFF2-40B4-BE49-F238E27FC236}">
                <a16:creationId xmlns:a16="http://schemas.microsoft.com/office/drawing/2014/main" id="{8273673B-D3BB-7720-2524-C3FFD88BF765}"/>
              </a:ext>
            </a:extLst>
          </p:cNvPr>
          <p:cNvSpPr>
            <a:spLocks noGrp="1"/>
          </p:cNvSpPr>
          <p:nvPr>
            <p:ph type="body" sz="quarter" idx="13"/>
          </p:nvPr>
        </p:nvSpPr>
        <p:spPr>
          <a:xfrm>
            <a:off x="267707" y="1230537"/>
            <a:ext cx="3212689" cy="5411787"/>
          </a:xfrm>
        </p:spPr>
        <p:txBody>
          <a:bodyPr/>
          <a:lstStyle/>
          <a:p>
            <a:endParaRPr lang="en-US" dirty="0"/>
          </a:p>
        </p:txBody>
      </p:sp>
      <p:sp>
        <p:nvSpPr>
          <p:cNvPr id="11" name="Pentagon 10">
            <a:extLst>
              <a:ext uri="{FF2B5EF4-FFF2-40B4-BE49-F238E27FC236}">
                <a16:creationId xmlns:a16="http://schemas.microsoft.com/office/drawing/2014/main" id="{8C174891-B3FC-D287-2E2C-609548A291FD}"/>
              </a:ext>
            </a:extLst>
          </p:cNvPr>
          <p:cNvSpPr/>
          <p:nvPr/>
        </p:nvSpPr>
        <p:spPr>
          <a:xfrm flipH="1">
            <a:off x="3306726" y="3632274"/>
            <a:ext cx="584023" cy="652860"/>
          </a:xfrm>
          <a:prstGeom prst="homePlate">
            <a:avLst/>
          </a:prstGeom>
          <a:solidFill>
            <a:srgbClr val="ACD3DA"/>
          </a:solidFill>
          <a:ln>
            <a:solidFill>
              <a:srgbClr val="ACD3DA"/>
            </a:solid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400" dirty="0"/>
          </a:p>
        </p:txBody>
      </p:sp>
      <p:sp>
        <p:nvSpPr>
          <p:cNvPr id="14" name="Text Placeholder 10">
            <a:extLst>
              <a:ext uri="{FF2B5EF4-FFF2-40B4-BE49-F238E27FC236}">
                <a16:creationId xmlns:a16="http://schemas.microsoft.com/office/drawing/2014/main" id="{830CDDD7-7B11-E94F-D1C5-38D82A958074}"/>
              </a:ext>
            </a:extLst>
          </p:cNvPr>
          <p:cNvSpPr>
            <a:spLocks noGrp="1"/>
          </p:cNvSpPr>
          <p:nvPr>
            <p:ph type="body" sz="quarter" idx="14"/>
          </p:nvPr>
        </p:nvSpPr>
        <p:spPr>
          <a:xfrm>
            <a:off x="3761829" y="1224889"/>
            <a:ext cx="8092016" cy="5431432"/>
          </a:xfrm>
        </p:spPr>
        <p:txBody>
          <a:bodyPr/>
          <a:lstStyle/>
          <a:p>
            <a:endParaRPr lang="en-US" dirty="0"/>
          </a:p>
        </p:txBody>
      </p:sp>
    </p:spTree>
    <p:extLst>
      <p:ext uri="{BB962C8B-B14F-4D97-AF65-F5344CB8AC3E}">
        <p14:creationId xmlns:p14="http://schemas.microsoft.com/office/powerpoint/2010/main" val="9144538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8"/>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25"/>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uzzle_orange.png">
            <a:extLst>
              <a:ext uri="{FF2B5EF4-FFF2-40B4-BE49-F238E27FC236}">
                <a16:creationId xmlns:a16="http://schemas.microsoft.com/office/drawing/2014/main" id="{7F4F1848-3B15-2947-463F-3C7741ED21F9}"/>
              </a:ext>
            </a:extLst>
          </p:cNvPr>
          <p:cNvPicPr>
            <a:picLocks noChangeAspect="1"/>
          </p:cNvPicPr>
          <p:nvPr/>
        </p:nvPicPr>
        <p:blipFill>
          <a:blip r:embed="rId3" cstate="print">
            <a:duotone>
              <a:prstClr val="black"/>
              <a:srgbClr val="2D92AA">
                <a:tint val="45000"/>
                <a:satMod val="400000"/>
              </a:srgbClr>
            </a:duotone>
            <a:extLst>
              <a:ext uri="{28A0092B-C50C-407E-A947-70E740481C1C}">
                <a14:useLocalDpi xmlns:a14="http://schemas.microsoft.com/office/drawing/2010/main"/>
              </a:ext>
            </a:extLst>
          </a:blip>
          <a:stretch>
            <a:fillRect/>
          </a:stretch>
        </p:blipFill>
        <p:spPr>
          <a:xfrm>
            <a:off x="5840546" y="1534163"/>
            <a:ext cx="510773" cy="510773"/>
          </a:xfrm>
          <a:prstGeom prst="rect">
            <a:avLst/>
          </a:prstGeom>
        </p:spPr>
      </p:pic>
      <p:grpSp>
        <p:nvGrpSpPr>
          <p:cNvPr id="5" name="Group 4">
            <a:extLst>
              <a:ext uri="{FF2B5EF4-FFF2-40B4-BE49-F238E27FC236}">
                <a16:creationId xmlns:a16="http://schemas.microsoft.com/office/drawing/2014/main" id="{2B0C071A-0D14-6EC8-C5F8-1E59E057DB10}"/>
              </a:ext>
            </a:extLst>
          </p:cNvPr>
          <p:cNvGrpSpPr/>
          <p:nvPr/>
        </p:nvGrpSpPr>
        <p:grpSpPr>
          <a:xfrm>
            <a:off x="9118273" y="3754452"/>
            <a:ext cx="260428" cy="260428"/>
            <a:chOff x="958427" y="1878599"/>
            <a:chExt cx="502509" cy="502509"/>
          </a:xfrm>
        </p:grpSpPr>
        <p:sp>
          <p:nvSpPr>
            <p:cNvPr id="6" name="Oval 5">
              <a:extLst>
                <a:ext uri="{FF2B5EF4-FFF2-40B4-BE49-F238E27FC236}">
                  <a16:creationId xmlns:a16="http://schemas.microsoft.com/office/drawing/2014/main" id="{66FFD29C-EAB6-8728-620B-E2BB738A9123}"/>
                </a:ext>
              </a:extLst>
            </p:cNvPr>
            <p:cNvSpPr/>
            <p:nvPr/>
          </p:nvSpPr>
          <p:spPr>
            <a:xfrm>
              <a:off x="958427" y="1878599"/>
              <a:ext cx="502509" cy="502509"/>
            </a:xfrm>
            <a:prstGeom prst="ellipse">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sp>
          <p:nvSpPr>
            <p:cNvPr id="14" name="Oval 13">
              <a:extLst>
                <a:ext uri="{FF2B5EF4-FFF2-40B4-BE49-F238E27FC236}">
                  <a16:creationId xmlns:a16="http://schemas.microsoft.com/office/drawing/2014/main" id="{4FE224EB-0539-910E-6EE2-EA892C9A3FC8}"/>
                </a:ext>
              </a:extLst>
            </p:cNvPr>
            <p:cNvSpPr/>
            <p:nvPr/>
          </p:nvSpPr>
          <p:spPr>
            <a:xfrm>
              <a:off x="1043183" y="1963357"/>
              <a:ext cx="343220" cy="3432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050" dirty="0"/>
            </a:p>
          </p:txBody>
        </p:sp>
      </p:grpSp>
      <p:grpSp>
        <p:nvGrpSpPr>
          <p:cNvPr id="19" name="Group 18"/>
          <p:cNvGrpSpPr/>
          <p:nvPr/>
        </p:nvGrpSpPr>
        <p:grpSpPr>
          <a:xfrm>
            <a:off x="10363202" y="2118266"/>
            <a:ext cx="2300948" cy="4025900"/>
            <a:chOff x="9461833" y="1237553"/>
            <a:chExt cx="2300948" cy="4025900"/>
          </a:xfrm>
        </p:grpSpPr>
        <p:sp>
          <p:nvSpPr>
            <p:cNvPr id="20" name="Rounded Rectangle 19"/>
            <p:cNvSpPr/>
            <p:nvPr/>
          </p:nvSpPr>
          <p:spPr>
            <a:xfrm>
              <a:off x="9461833" y="1260643"/>
              <a:ext cx="1872651" cy="3923349"/>
            </a:xfrm>
            <a:prstGeom prst="roundRect">
              <a:avLst>
                <a:gd name="adj" fmla="val 3841"/>
              </a:avLst>
            </a:prstGeom>
            <a:solidFill>
              <a:schemeClr val="bg1"/>
            </a:solidFill>
            <a:ln w="28575"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365760" bIns="45720" numCol="1" spcCol="0" rtlCol="0" fromWordArt="0" anchor="t" anchorCtr="0" forceAA="0" compatLnSpc="1">
              <a:prstTxWarp prst="textNoShape">
                <a:avLst/>
              </a:prstTxWarp>
              <a:noAutofit/>
            </a:bodyPr>
            <a:lstStyle/>
            <a:p>
              <a:pPr algn="ctr">
                <a:lnSpc>
                  <a:spcPct val="90000"/>
                </a:lnSpc>
                <a:spcBef>
                  <a:spcPts val="600"/>
                </a:spcBef>
              </a:pPr>
              <a:r>
                <a:rPr lang="en-US" sz="1600" dirty="0">
                  <a:solidFill>
                    <a:srgbClr val="323C53"/>
                  </a:solidFill>
                  <a:latin typeface="Gotham-Book"/>
                  <a:cs typeface="Gotham-Book"/>
                </a:rPr>
                <a:t>Quick Help</a:t>
              </a:r>
            </a:p>
            <a:p>
              <a:pPr>
                <a:lnSpc>
                  <a:spcPct val="90000"/>
                </a:lnSpc>
                <a:spcBef>
                  <a:spcPts val="1200"/>
                </a:spcBef>
              </a:pPr>
              <a:r>
                <a:rPr lang="en-US" sz="1200" dirty="0">
                  <a:solidFill>
                    <a:srgbClr val="323C53"/>
                  </a:solidFill>
                  <a:latin typeface="Gotham-Book"/>
                  <a:cs typeface="Gotham-Book"/>
                </a:rPr>
                <a:t>Start with these three primary objectives:</a:t>
              </a:r>
            </a:p>
            <a:p>
              <a:pPr marL="169863" indent="-115888">
                <a:lnSpc>
                  <a:spcPct val="90000"/>
                </a:lnSpc>
                <a:spcBef>
                  <a:spcPts val="600"/>
                </a:spcBef>
                <a:buFont typeface="Arial"/>
                <a:buChar char="•"/>
              </a:pPr>
              <a:r>
                <a:rPr lang="en-US" sz="900" dirty="0">
                  <a:solidFill>
                    <a:srgbClr val="323C53"/>
                  </a:solidFill>
                  <a:latin typeface="Gotham-Book"/>
                  <a:cs typeface="Gotham-Book"/>
                </a:rPr>
                <a:t>Attracting customers</a:t>
              </a:r>
            </a:p>
            <a:p>
              <a:pPr marL="169863" indent="-115888">
                <a:lnSpc>
                  <a:spcPct val="90000"/>
                </a:lnSpc>
                <a:spcBef>
                  <a:spcPts val="600"/>
                </a:spcBef>
                <a:buFont typeface="Arial"/>
                <a:buChar char="•"/>
              </a:pPr>
              <a:r>
                <a:rPr lang="en-US" sz="900" dirty="0">
                  <a:solidFill>
                    <a:srgbClr val="323C53"/>
                  </a:solidFill>
                  <a:latin typeface="Gotham-Book"/>
                  <a:cs typeface="Gotham-Book"/>
                </a:rPr>
                <a:t>Retaining customers</a:t>
              </a:r>
            </a:p>
            <a:p>
              <a:pPr marL="169863" indent="-115888">
                <a:lnSpc>
                  <a:spcPct val="90000"/>
                </a:lnSpc>
                <a:spcBef>
                  <a:spcPts val="600"/>
                </a:spcBef>
                <a:buFont typeface="Arial"/>
                <a:buChar char="•"/>
              </a:pPr>
              <a:r>
                <a:rPr lang="en-US" sz="900" dirty="0">
                  <a:solidFill>
                    <a:srgbClr val="323C53"/>
                  </a:solidFill>
                  <a:latin typeface="Gotham-Book"/>
                  <a:cs typeface="Gotham-Book"/>
                </a:rPr>
                <a:t>Monetizing customers</a:t>
              </a:r>
            </a:p>
            <a:p>
              <a:pPr>
                <a:lnSpc>
                  <a:spcPct val="90000"/>
                </a:lnSpc>
                <a:spcBef>
                  <a:spcPts val="1200"/>
                </a:spcBef>
              </a:pPr>
              <a:r>
                <a:rPr lang="en-US" sz="1200" dirty="0">
                  <a:solidFill>
                    <a:srgbClr val="323C53"/>
                  </a:solidFill>
                  <a:latin typeface="Gotham-Book"/>
                  <a:cs typeface="Gotham-Book"/>
                </a:rPr>
                <a:t>If you have an idea of what price your customers are willing to pay, use that to identify a revenue-based metric.</a:t>
              </a:r>
            </a:p>
          </p:txBody>
        </p:sp>
        <p:sp>
          <p:nvSpPr>
            <p:cNvPr id="21" name="TextBox 20"/>
            <p:cNvSpPr txBox="1"/>
            <p:nvPr/>
          </p:nvSpPr>
          <p:spPr>
            <a:xfrm>
              <a:off x="9848507" y="4568602"/>
              <a:ext cx="1257296" cy="461665"/>
            </a:xfrm>
            <a:prstGeom prst="rect">
              <a:avLst/>
            </a:prstGeom>
            <a:noFill/>
          </p:spPr>
          <p:txBody>
            <a:bodyPr wrap="square" rtlCol="0">
              <a:spAutoFit/>
            </a:bodyPr>
            <a:lstStyle/>
            <a:p>
              <a:pPr lvl="0"/>
              <a:r>
                <a:rPr lang="en-US" sz="800" dirty="0">
                  <a:solidFill>
                    <a:srgbClr val="2D92AA"/>
                  </a:solidFill>
                  <a:latin typeface="Gotham-Light"/>
                  <a:cs typeface="Gotham-Light"/>
                </a:rPr>
                <a:t>Review the complete Assessment Guide for more help with this topic.</a:t>
              </a:r>
            </a:p>
          </p:txBody>
        </p:sp>
        <p:pic>
          <p:nvPicPr>
            <p:cNvPr id="22" name="Picture 21" descr="hand-orange.png"/>
            <p:cNvPicPr>
              <a:picLocks noChangeAspect="1"/>
            </p:cNvPicPr>
            <p:nvPr/>
          </p:nvPicPr>
          <p:blipFill>
            <a:blip r:embed="rId4" cstate="print">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9520581" y="4682734"/>
              <a:ext cx="327334" cy="327334"/>
            </a:xfrm>
            <a:prstGeom prst="rect">
              <a:avLst/>
            </a:prstGeom>
          </p:spPr>
        </p:pic>
        <p:cxnSp>
          <p:nvCxnSpPr>
            <p:cNvPr id="23" name="Straight Connector 22"/>
            <p:cNvCxnSpPr/>
            <p:nvPr/>
          </p:nvCxnSpPr>
          <p:spPr>
            <a:xfrm>
              <a:off x="9519558" y="4534544"/>
              <a:ext cx="1482913" cy="0"/>
            </a:xfrm>
            <a:prstGeom prst="line">
              <a:avLst/>
            </a:prstGeom>
            <a:ln w="12700" cmpd="sng">
              <a:solidFill>
                <a:srgbClr val="C7C7C7"/>
              </a:solidFill>
              <a:tailEnd type="none"/>
            </a:ln>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a:off x="11299849" y="1261293"/>
              <a:ext cx="462932" cy="3923349"/>
            </a:xfrm>
            <a:prstGeom prst="homePlate">
              <a:avLst/>
            </a:prstGeom>
            <a:solidFill>
              <a:srgbClr val="323C53"/>
            </a:solidFill>
            <a:ln w="12700" cmpd="sng">
              <a:solidFill>
                <a:srgbClr val="323C5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400" dirty="0"/>
            </a:p>
          </p:txBody>
        </p:sp>
        <p:pic>
          <p:nvPicPr>
            <p:cNvPr id="25" name="Picture 24"/>
            <p:cNvPicPr>
              <a:picLocks noChangeAspect="1"/>
            </p:cNvPicPr>
            <p:nvPr/>
          </p:nvPicPr>
          <p:blipFill>
            <a:blip r:embed="rId5"/>
            <a:stretch>
              <a:fillRect/>
            </a:stretch>
          </p:blipFill>
          <p:spPr>
            <a:xfrm rot="5400000">
              <a:off x="9431219" y="3060003"/>
              <a:ext cx="4025900" cy="381000"/>
            </a:xfrm>
            <a:prstGeom prst="rect">
              <a:avLst/>
            </a:prstGeom>
          </p:spPr>
        </p:pic>
      </p:grpSp>
      <p:grpSp>
        <p:nvGrpSpPr>
          <p:cNvPr id="26" name="Group 25"/>
          <p:cNvGrpSpPr/>
          <p:nvPr/>
        </p:nvGrpSpPr>
        <p:grpSpPr>
          <a:xfrm>
            <a:off x="-552471" y="1554050"/>
            <a:ext cx="2484754" cy="4761836"/>
            <a:chOff x="-550946" y="1250019"/>
            <a:chExt cx="2484754" cy="4761836"/>
          </a:xfrm>
        </p:grpSpPr>
        <p:sp>
          <p:nvSpPr>
            <p:cNvPr id="27" name="Rounded Rectangle 26"/>
            <p:cNvSpPr/>
            <p:nvPr/>
          </p:nvSpPr>
          <p:spPr>
            <a:xfrm>
              <a:off x="-74993" y="1250019"/>
              <a:ext cx="2008801" cy="4749966"/>
            </a:xfrm>
            <a:prstGeom prst="roundRect">
              <a:avLst>
                <a:gd name="adj" fmla="val 3841"/>
              </a:avLst>
            </a:prstGeom>
            <a:solidFill>
              <a:schemeClr val="bg1"/>
            </a:solidFill>
            <a:ln w="28575"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45720" rIns="0" bIns="45720" numCol="1" spcCol="0" rtlCol="0" fromWordArt="0" anchor="t" anchorCtr="0" forceAA="0" compatLnSpc="1">
              <a:prstTxWarp prst="textNoShape">
                <a:avLst/>
              </a:prstTxWarp>
              <a:noAutofit/>
            </a:bodyPr>
            <a:lstStyle/>
            <a:p>
              <a:pPr algn="ctr">
                <a:lnSpc>
                  <a:spcPct val="90000"/>
                </a:lnSpc>
                <a:spcBef>
                  <a:spcPts val="600"/>
                </a:spcBef>
              </a:pPr>
              <a:r>
                <a:rPr lang="en-US" sz="2000" dirty="0">
                  <a:solidFill>
                    <a:srgbClr val="2D92AA"/>
                  </a:solidFill>
                  <a:latin typeface="Gotham-Book"/>
                  <a:cs typeface="Gotham-Book"/>
                </a:rPr>
                <a:t>Examples</a:t>
              </a:r>
            </a:p>
            <a:p>
              <a:pPr marL="109538">
                <a:lnSpc>
                  <a:spcPct val="90000"/>
                </a:lnSpc>
                <a:spcBef>
                  <a:spcPts val="1200"/>
                </a:spcBef>
              </a:pPr>
              <a:r>
                <a:rPr lang="en-US" sz="1200" dirty="0">
                  <a:solidFill>
                    <a:srgbClr val="2D92AA"/>
                  </a:solidFill>
                  <a:latin typeface="Gotham-Book"/>
                  <a:cs typeface="Gotham-Book"/>
                </a:rPr>
                <a:t>In the first 6 months, we intend to grow our customer base 2.5x.</a:t>
              </a:r>
            </a:p>
            <a:p>
              <a:pPr marL="109538">
                <a:lnSpc>
                  <a:spcPct val="90000"/>
                </a:lnSpc>
                <a:spcBef>
                  <a:spcPts val="1200"/>
                </a:spcBef>
              </a:pPr>
              <a:r>
                <a:rPr lang="en-US" sz="1200" dirty="0">
                  <a:solidFill>
                    <a:srgbClr val="2D92AA"/>
                  </a:solidFill>
                  <a:latin typeface="Gotham-Book"/>
                  <a:cs typeface="Gotham-Book"/>
                </a:rPr>
                <a:t>We expect to see an improvement in our month-over-month conversion rates of 15% by end of year.</a:t>
              </a:r>
            </a:p>
            <a:p>
              <a:pPr marL="109538">
                <a:lnSpc>
                  <a:spcPct val="90000"/>
                </a:lnSpc>
                <a:spcBef>
                  <a:spcPts val="1200"/>
                </a:spcBef>
              </a:pPr>
              <a:r>
                <a:rPr lang="en-US" sz="1200" dirty="0">
                  <a:solidFill>
                    <a:srgbClr val="2D92AA"/>
                  </a:solidFill>
                  <a:latin typeface="Gotham-Book"/>
                  <a:cs typeface="Gotham-Book"/>
                </a:rPr>
                <a:t>The total # of downloads will increase by 75% within the first 12 months.</a:t>
              </a:r>
            </a:p>
            <a:p>
              <a:pPr marL="109538">
                <a:lnSpc>
                  <a:spcPct val="90000"/>
                </a:lnSpc>
                <a:spcBef>
                  <a:spcPts val="1200"/>
                </a:spcBef>
              </a:pPr>
              <a:r>
                <a:rPr lang="en-US" sz="1200" dirty="0">
                  <a:solidFill>
                    <a:srgbClr val="2D92AA"/>
                  </a:solidFill>
                  <a:latin typeface="Gotham-Book"/>
                  <a:cs typeface="Gotham-Book"/>
                </a:rPr>
                <a:t>Recurring annual revenue will reach $5M by Q3 </a:t>
              </a:r>
              <a:r>
                <a:rPr lang="is-IS" sz="1200" dirty="0">
                  <a:solidFill>
                    <a:srgbClr val="2D92AA"/>
                  </a:solidFill>
                  <a:latin typeface="Gotham-Book"/>
                  <a:cs typeface="Gotham-Book"/>
                </a:rPr>
                <a:t>2023</a:t>
              </a:r>
              <a:r>
                <a:rPr lang="en-US" sz="1200" dirty="0">
                  <a:solidFill>
                    <a:srgbClr val="2D92AA"/>
                  </a:solidFill>
                  <a:latin typeface="Gotham-Book"/>
                  <a:cs typeface="Gotham-Book"/>
                </a:rPr>
                <a:t>.</a:t>
              </a:r>
            </a:p>
          </p:txBody>
        </p:sp>
        <p:sp>
          <p:nvSpPr>
            <p:cNvPr id="28" name="Pentagon 27"/>
            <p:cNvSpPr/>
            <p:nvPr/>
          </p:nvSpPr>
          <p:spPr>
            <a:xfrm flipH="1">
              <a:off x="-550946" y="1250019"/>
              <a:ext cx="538748" cy="4761836"/>
            </a:xfrm>
            <a:prstGeom prst="homePlate">
              <a:avLst/>
            </a:prstGeom>
            <a:solidFill>
              <a:srgbClr val="2D92AA"/>
            </a:solidFill>
            <a:ln w="12700" cmpd="sng">
              <a:solidFill>
                <a:srgbClr val="2D92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400" dirty="0"/>
            </a:p>
          </p:txBody>
        </p:sp>
        <p:pic>
          <p:nvPicPr>
            <p:cNvPr id="29" name="Picture 28"/>
            <p:cNvPicPr>
              <a:picLocks noChangeAspect="1"/>
            </p:cNvPicPr>
            <p:nvPr/>
          </p:nvPicPr>
          <p:blipFill>
            <a:blip r:embed="rId6"/>
            <a:stretch>
              <a:fillRect/>
            </a:stretch>
          </p:blipFill>
          <p:spPr>
            <a:xfrm>
              <a:off x="-386722" y="1312855"/>
              <a:ext cx="381000" cy="4699000"/>
            </a:xfrm>
            <a:prstGeom prst="rect">
              <a:avLst/>
            </a:prstGeom>
          </p:spPr>
        </p:pic>
      </p:grpSp>
      <p:sp>
        <p:nvSpPr>
          <p:cNvPr id="3" name="Title 2"/>
          <p:cNvSpPr>
            <a:spLocks noGrp="1"/>
          </p:cNvSpPr>
          <p:nvPr>
            <p:ph type="title"/>
          </p:nvPr>
        </p:nvSpPr>
        <p:spPr/>
        <p:txBody>
          <a:bodyPr>
            <a:normAutofit fontScale="90000"/>
          </a:bodyPr>
          <a:lstStyle/>
          <a:p>
            <a:r>
              <a:rPr lang="en-US" dirty="0"/>
              <a:t>4 - Business Metrics / Revenue Strategy</a:t>
            </a:r>
          </a:p>
        </p:txBody>
      </p:sp>
      <p:sp>
        <p:nvSpPr>
          <p:cNvPr id="4" name="Text Placeholder 3"/>
          <p:cNvSpPr>
            <a:spLocks noGrp="1"/>
          </p:cNvSpPr>
          <p:nvPr>
            <p:ph type="body" sz="quarter" idx="10"/>
          </p:nvPr>
        </p:nvSpPr>
        <p:spPr/>
        <p:txBody>
          <a:bodyPr/>
          <a:lstStyle/>
          <a:p>
            <a:r>
              <a:rPr lang="en-US" dirty="0"/>
              <a:t>How will we measure success?</a:t>
            </a:r>
          </a:p>
        </p:txBody>
      </p:sp>
      <p:pic>
        <p:nvPicPr>
          <p:cNvPr id="7" name="Picture 6" descr="Graphs_orange.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1265117" y="224396"/>
            <a:ext cx="757035" cy="757035"/>
          </a:xfrm>
          <a:prstGeom prst="rect">
            <a:avLst/>
          </a:prstGeom>
        </p:spPr>
      </p:pic>
      <p:pic>
        <p:nvPicPr>
          <p:cNvPr id="41" name="Picture 40" descr="Graphs_orange.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976045" y="3233854"/>
            <a:ext cx="510773" cy="510773"/>
          </a:xfrm>
          <a:prstGeom prst="rect">
            <a:avLst/>
          </a:prstGeom>
        </p:spPr>
      </p:pic>
      <p:pic>
        <p:nvPicPr>
          <p:cNvPr id="8" name="Picture 7" descr="Charts_orange.png">
            <a:extLst>
              <a:ext uri="{FF2B5EF4-FFF2-40B4-BE49-F238E27FC236}">
                <a16:creationId xmlns:a16="http://schemas.microsoft.com/office/drawing/2014/main" id="{13FCF6B4-1BFB-5276-B398-86EA5204BAAC}"/>
              </a:ext>
            </a:extLst>
          </p:cNvPr>
          <p:cNvPicPr>
            <a:picLocks noChangeAspect="1"/>
          </p:cNvPicPr>
          <p:nvPr/>
        </p:nvPicPr>
        <p:blipFill>
          <a:blip r:embed="rId8" cstate="print">
            <a:duotone>
              <a:prstClr val="black"/>
              <a:srgbClr val="ACD3DA">
                <a:tint val="45000"/>
                <a:satMod val="400000"/>
              </a:srgbClr>
            </a:duotone>
            <a:extLst>
              <a:ext uri="{28A0092B-C50C-407E-A947-70E740481C1C}">
                <a14:useLocalDpi xmlns:a14="http://schemas.microsoft.com/office/drawing/2010/main"/>
              </a:ext>
            </a:extLst>
          </a:blip>
          <a:stretch>
            <a:fillRect/>
          </a:stretch>
        </p:blipFill>
        <p:spPr>
          <a:xfrm>
            <a:off x="9018523" y="1536836"/>
            <a:ext cx="444364" cy="444364"/>
          </a:xfrm>
          <a:prstGeom prst="rect">
            <a:avLst/>
          </a:prstGeom>
        </p:spPr>
      </p:pic>
      <p:pic>
        <p:nvPicPr>
          <p:cNvPr id="9" name="Picture 8" descr="Target_orange.png">
            <a:extLst>
              <a:ext uri="{FF2B5EF4-FFF2-40B4-BE49-F238E27FC236}">
                <a16:creationId xmlns:a16="http://schemas.microsoft.com/office/drawing/2014/main" id="{AC924065-D584-A38D-07A9-2A97F0C227DA}"/>
              </a:ext>
            </a:extLst>
          </p:cNvPr>
          <p:cNvPicPr>
            <a:picLocks noChangeAspect="1"/>
          </p:cNvPicPr>
          <p:nvPr/>
        </p:nvPicPr>
        <p:blipFill>
          <a:blip r:embed="rId9" cstate="print">
            <a:duotone>
              <a:prstClr val="black"/>
              <a:srgbClr val="ACD3DA">
                <a:tint val="45000"/>
                <a:satMod val="400000"/>
              </a:srgbClr>
            </a:duotone>
            <a:extLst>
              <a:ext uri="{28A0092B-C50C-407E-A947-70E740481C1C}">
                <a14:useLocalDpi xmlns:a14="http://schemas.microsoft.com/office/drawing/2010/main"/>
              </a:ext>
            </a:extLst>
          </a:blip>
          <a:stretch>
            <a:fillRect/>
          </a:stretch>
        </p:blipFill>
        <p:spPr>
          <a:xfrm>
            <a:off x="7424743" y="1444548"/>
            <a:ext cx="644448" cy="644448"/>
          </a:xfrm>
          <a:prstGeom prst="rect">
            <a:avLst/>
          </a:prstGeom>
        </p:spPr>
      </p:pic>
      <p:sp>
        <p:nvSpPr>
          <p:cNvPr id="11" name="Text Placeholder 7">
            <a:extLst>
              <a:ext uri="{FF2B5EF4-FFF2-40B4-BE49-F238E27FC236}">
                <a16:creationId xmlns:a16="http://schemas.microsoft.com/office/drawing/2014/main" id="{0CFB6A30-1224-03AE-8887-A702FC13E2CE}"/>
              </a:ext>
            </a:extLst>
          </p:cNvPr>
          <p:cNvSpPr>
            <a:spLocks noGrp="1"/>
          </p:cNvSpPr>
          <p:nvPr>
            <p:ph type="body" sz="quarter" idx="13"/>
          </p:nvPr>
        </p:nvSpPr>
        <p:spPr>
          <a:xfrm>
            <a:off x="267707" y="1230537"/>
            <a:ext cx="3212689" cy="5411787"/>
          </a:xfrm>
        </p:spPr>
        <p:txBody>
          <a:bodyPr/>
          <a:lstStyle/>
          <a:p>
            <a:endParaRPr lang="en-US" dirty="0"/>
          </a:p>
        </p:txBody>
      </p:sp>
      <p:sp>
        <p:nvSpPr>
          <p:cNvPr id="12" name="Pentagon 11">
            <a:extLst>
              <a:ext uri="{FF2B5EF4-FFF2-40B4-BE49-F238E27FC236}">
                <a16:creationId xmlns:a16="http://schemas.microsoft.com/office/drawing/2014/main" id="{D9CA089A-2AF9-B2D2-D33B-4C462B915A05}"/>
              </a:ext>
            </a:extLst>
          </p:cNvPr>
          <p:cNvSpPr/>
          <p:nvPr/>
        </p:nvSpPr>
        <p:spPr>
          <a:xfrm flipH="1">
            <a:off x="3306726" y="3632274"/>
            <a:ext cx="584023" cy="652860"/>
          </a:xfrm>
          <a:prstGeom prst="homePlate">
            <a:avLst/>
          </a:prstGeom>
          <a:solidFill>
            <a:srgbClr val="ACD3DA"/>
          </a:solidFill>
          <a:ln>
            <a:solidFill>
              <a:srgbClr val="ACD3DA"/>
            </a:solid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spcBef>
                <a:spcPts val="600"/>
              </a:spcBef>
            </a:pPr>
            <a:endParaRPr lang="en-US" sz="1400" dirty="0"/>
          </a:p>
        </p:txBody>
      </p:sp>
      <p:sp>
        <p:nvSpPr>
          <p:cNvPr id="13" name="Text Placeholder 10">
            <a:extLst>
              <a:ext uri="{FF2B5EF4-FFF2-40B4-BE49-F238E27FC236}">
                <a16:creationId xmlns:a16="http://schemas.microsoft.com/office/drawing/2014/main" id="{89620E9D-C6B7-136F-E9DB-41BF43926124}"/>
              </a:ext>
            </a:extLst>
          </p:cNvPr>
          <p:cNvSpPr>
            <a:spLocks noGrp="1"/>
          </p:cNvSpPr>
          <p:nvPr>
            <p:ph type="body" sz="quarter" idx="14"/>
          </p:nvPr>
        </p:nvSpPr>
        <p:spPr>
          <a:xfrm>
            <a:off x="3755350" y="1230537"/>
            <a:ext cx="8092016" cy="5431432"/>
          </a:xfrm>
        </p:spPr>
        <p:txBody>
          <a:bodyPr/>
          <a:lstStyle/>
          <a:p>
            <a:endParaRPr lang="en-US" dirty="0"/>
          </a:p>
        </p:txBody>
      </p:sp>
    </p:spTree>
    <p:extLst>
      <p:ext uri="{BB962C8B-B14F-4D97-AF65-F5344CB8AC3E}">
        <p14:creationId xmlns:p14="http://schemas.microsoft.com/office/powerpoint/2010/main" val="870923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9"/>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26"/>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TotalTime>
  <Words>13770</Words>
  <Application>Microsoft Macintosh PowerPoint</Application>
  <PresentationFormat>Widescreen</PresentationFormat>
  <Paragraphs>1312</Paragraphs>
  <Slides>58</Slides>
  <Notes>58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Calibri</vt:lpstr>
      <vt:lpstr>Calibri Light</vt:lpstr>
      <vt:lpstr>Gotham-Bold</vt:lpstr>
      <vt:lpstr>Gotham-Book</vt:lpstr>
      <vt:lpstr>Gotham-BookItalic</vt:lpstr>
      <vt:lpstr>Gotham-Light</vt:lpstr>
      <vt:lpstr>Gotham-Medium</vt:lpstr>
      <vt:lpstr>Gotham-XLightItalic</vt:lpstr>
      <vt:lpstr>Wingdings</vt:lpstr>
      <vt:lpstr>Office Theme</vt:lpstr>
      <vt:lpstr>PowerPoint Presentation</vt:lpstr>
      <vt:lpstr>Contents</vt:lpstr>
      <vt:lpstr>Using your Go/No-Go Assessment Multi-Tool</vt:lpstr>
      <vt:lpstr>[#] – [Assessment Topic]</vt:lpstr>
      <vt:lpstr>PowerPoint Presentation</vt:lpstr>
      <vt:lpstr>1 - Value Proposition</vt:lpstr>
      <vt:lpstr>2 - Target Market</vt:lpstr>
      <vt:lpstr>3 - Market Size</vt:lpstr>
      <vt:lpstr>4 - Business Metrics / Revenue Strategy</vt:lpstr>
      <vt:lpstr>5 - Competitive Landscape</vt:lpstr>
      <vt:lpstr>6 - Our Differentiator</vt:lpstr>
      <vt:lpstr>7 - Market Window</vt:lpstr>
      <vt:lpstr>8 - Go to Market Strategy</vt:lpstr>
      <vt:lpstr>9 - Solution Requirements</vt:lpstr>
      <vt:lpstr>Go or No-Go </vt:lpstr>
      <vt:lpstr>Go/No-Go Assessment Guide</vt:lpstr>
      <vt:lpstr>Value Proposition</vt:lpstr>
      <vt:lpstr>Value Proposition</vt:lpstr>
      <vt:lpstr>Target Market</vt:lpstr>
      <vt:lpstr>Target Market</vt:lpstr>
      <vt:lpstr>Market Size</vt:lpstr>
      <vt:lpstr>Market Size</vt:lpstr>
      <vt:lpstr>Business Metrics / Revenue Strategy</vt:lpstr>
      <vt:lpstr>Business Metrics / Revenue Strategy</vt:lpstr>
      <vt:lpstr>Competitive Landscape</vt:lpstr>
      <vt:lpstr>Competitive Landscape</vt:lpstr>
      <vt:lpstr>Our Differentiator</vt:lpstr>
      <vt:lpstr>Our Differentiator</vt:lpstr>
      <vt:lpstr>Market Window</vt:lpstr>
      <vt:lpstr>Market Window</vt:lpstr>
      <vt:lpstr>Go to Market Strategy</vt:lpstr>
      <vt:lpstr>Go to Market Strategy</vt:lpstr>
      <vt:lpstr>Solution Requirements</vt:lpstr>
      <vt:lpstr>Solution Requirements</vt:lpstr>
      <vt:lpstr>Go or No-Go</vt:lpstr>
      <vt:lpstr>Go or No-Go</vt:lpstr>
      <vt:lpstr>Full Reference Example</vt:lpstr>
      <vt:lpstr>PowerPoint Presentation</vt:lpstr>
      <vt:lpstr>1 - Value Proposition</vt:lpstr>
      <vt:lpstr>2 - Target Market</vt:lpstr>
      <vt:lpstr>3 - Market Size</vt:lpstr>
      <vt:lpstr>4 - Business Metrics / Revenue Strategy</vt:lpstr>
      <vt:lpstr>5 - Competitive Landscape</vt:lpstr>
      <vt:lpstr>6 - Our Differentiator</vt:lpstr>
      <vt:lpstr>7 - Market Window</vt:lpstr>
      <vt:lpstr>8 - Go to Market Strategy</vt:lpstr>
      <vt:lpstr>9 - Solution Requirements</vt:lpstr>
      <vt:lpstr>Go or No-Go </vt:lpstr>
      <vt:lpstr>Go/No-Go Tips &amp; More</vt:lpstr>
      <vt:lpstr>Tip #1: Print the Assessment Guide</vt:lpstr>
      <vt:lpstr>Tip #2: Presenting your results</vt:lpstr>
      <vt:lpstr>Tip #3: Mobile presentations</vt:lpstr>
      <vt:lpstr>Tip #4: Print your Assessment</vt:lpstr>
      <vt:lpstr>PowerPoint Presentation</vt:lpstr>
      <vt:lpstr>When do I use the Go/No-Go Multi-Tool?</vt:lpstr>
      <vt:lpstr>When do I use the Go/No-Go Multi-Tool?</vt:lpstr>
      <vt:lpstr>When do I use the Go/No-Go Multi-Tool?</vt:lpstr>
      <vt:lpstr>Praise for the Assessment Multi-Tool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Jones</dc:creator>
  <cp:lastModifiedBy>Steven Jones</cp:lastModifiedBy>
  <cp:revision>24</cp:revision>
  <dcterms:created xsi:type="dcterms:W3CDTF">2022-11-18T18:23:54Z</dcterms:created>
  <dcterms:modified xsi:type="dcterms:W3CDTF">2023-01-09T14:55:22Z</dcterms:modified>
</cp:coreProperties>
</file>